
<file path=[Content_Types].xml><?xml version="1.0" encoding="utf-8"?>
<Types xmlns="http://schemas.openxmlformats.org/package/2006/content-types">
  <Default Extension="png" ContentType="image/png"/>
  <Default Extension="bin" ContentType="application/vnd.openxmlformats-officedocument.oleObject"/>
  <Default Extension="pdf" ContentType="application/pdf"/>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12.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19.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50.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notesSlides/notesSlide29.xml" ContentType="application/vnd.openxmlformats-officedocument.presentationml.notesSlide+xml"/>
  <Override PartName="/ppt/tags/tag64.xml" ContentType="application/vnd.openxmlformats-officedocument.presentationml.tags+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3" r:id="rId4"/>
  </p:sldMasterIdLst>
  <p:notesMasterIdLst>
    <p:notesMasterId r:id="rId46"/>
  </p:notesMasterIdLst>
  <p:handoutMasterIdLst>
    <p:handoutMasterId r:id="rId47"/>
  </p:handoutMasterIdLst>
  <p:sldIdLst>
    <p:sldId id="578" r:id="rId5"/>
    <p:sldId id="579" r:id="rId6"/>
    <p:sldId id="559" r:id="rId7"/>
    <p:sldId id="494" r:id="rId8"/>
    <p:sldId id="560" r:id="rId9"/>
    <p:sldId id="489" r:id="rId10"/>
    <p:sldId id="582" r:id="rId11"/>
    <p:sldId id="574" r:id="rId12"/>
    <p:sldId id="581" r:id="rId13"/>
    <p:sldId id="516" r:id="rId14"/>
    <p:sldId id="555" r:id="rId15"/>
    <p:sldId id="584" r:id="rId16"/>
    <p:sldId id="585" r:id="rId17"/>
    <p:sldId id="586" r:id="rId18"/>
    <p:sldId id="587" r:id="rId19"/>
    <p:sldId id="598" r:id="rId20"/>
    <p:sldId id="588" r:id="rId21"/>
    <p:sldId id="599" r:id="rId22"/>
    <p:sldId id="590" r:id="rId23"/>
    <p:sldId id="591" r:id="rId24"/>
    <p:sldId id="592" r:id="rId25"/>
    <p:sldId id="596" r:id="rId26"/>
    <p:sldId id="597" r:id="rId27"/>
    <p:sldId id="565" r:id="rId28"/>
    <p:sldId id="541" r:id="rId29"/>
    <p:sldId id="542" r:id="rId30"/>
    <p:sldId id="449" r:id="rId31"/>
    <p:sldId id="492" r:id="rId32"/>
    <p:sldId id="602" r:id="rId33"/>
    <p:sldId id="573" r:id="rId34"/>
    <p:sldId id="605" r:id="rId35"/>
    <p:sldId id="603" r:id="rId36"/>
    <p:sldId id="604" r:id="rId37"/>
    <p:sldId id="547" r:id="rId38"/>
    <p:sldId id="580" r:id="rId39"/>
    <p:sldId id="549" r:id="rId40"/>
    <p:sldId id="551" r:id="rId41"/>
    <p:sldId id="552" r:id="rId42"/>
    <p:sldId id="600" r:id="rId43"/>
    <p:sldId id="607" r:id="rId44"/>
    <p:sldId id="606" r:id="rId45"/>
  </p:sldIdLst>
  <p:sldSz cx="12188825" cy="6858000"/>
  <p:notesSz cx="6881813" cy="9296400"/>
  <p:defaultTextStyle>
    <a:defPPr>
      <a:defRPr lang="en-US"/>
    </a:defPPr>
    <a:lvl1pPr marL="0" algn="l" defTabSz="1218683" rtl="0" eaLnBrk="1" latinLnBrk="0" hangingPunct="1">
      <a:defRPr sz="2400" kern="1200">
        <a:solidFill>
          <a:schemeClr val="tx1"/>
        </a:solidFill>
        <a:latin typeface="+mn-lt"/>
        <a:ea typeface="+mn-ea"/>
        <a:cs typeface="+mn-cs"/>
      </a:defRPr>
    </a:lvl1pPr>
    <a:lvl2pPr marL="609341" algn="l" defTabSz="1218683" rtl="0" eaLnBrk="1" latinLnBrk="0" hangingPunct="1">
      <a:defRPr sz="2400" kern="1200">
        <a:solidFill>
          <a:schemeClr val="tx1"/>
        </a:solidFill>
        <a:latin typeface="+mn-lt"/>
        <a:ea typeface="+mn-ea"/>
        <a:cs typeface="+mn-cs"/>
      </a:defRPr>
    </a:lvl2pPr>
    <a:lvl3pPr marL="1218683" algn="l" defTabSz="1218683" rtl="0" eaLnBrk="1" latinLnBrk="0" hangingPunct="1">
      <a:defRPr sz="2400" kern="1200">
        <a:solidFill>
          <a:schemeClr val="tx1"/>
        </a:solidFill>
        <a:latin typeface="+mn-lt"/>
        <a:ea typeface="+mn-ea"/>
        <a:cs typeface="+mn-cs"/>
      </a:defRPr>
    </a:lvl3pPr>
    <a:lvl4pPr marL="1828024" algn="l" defTabSz="1218683" rtl="0" eaLnBrk="1" latinLnBrk="0" hangingPunct="1">
      <a:defRPr sz="2400" kern="1200">
        <a:solidFill>
          <a:schemeClr val="tx1"/>
        </a:solidFill>
        <a:latin typeface="+mn-lt"/>
        <a:ea typeface="+mn-ea"/>
        <a:cs typeface="+mn-cs"/>
      </a:defRPr>
    </a:lvl4pPr>
    <a:lvl5pPr marL="2437365" algn="l" defTabSz="1218683" rtl="0" eaLnBrk="1" latinLnBrk="0" hangingPunct="1">
      <a:defRPr sz="2400" kern="1200">
        <a:solidFill>
          <a:schemeClr val="tx1"/>
        </a:solidFill>
        <a:latin typeface="+mn-lt"/>
        <a:ea typeface="+mn-ea"/>
        <a:cs typeface="+mn-cs"/>
      </a:defRPr>
    </a:lvl5pPr>
    <a:lvl6pPr marL="3046701" algn="l" defTabSz="1218683" rtl="0" eaLnBrk="1" latinLnBrk="0" hangingPunct="1">
      <a:defRPr sz="2400" kern="1200">
        <a:solidFill>
          <a:schemeClr val="tx1"/>
        </a:solidFill>
        <a:latin typeface="+mn-lt"/>
        <a:ea typeface="+mn-ea"/>
        <a:cs typeface="+mn-cs"/>
      </a:defRPr>
    </a:lvl6pPr>
    <a:lvl7pPr marL="3656048" algn="l" defTabSz="1218683" rtl="0" eaLnBrk="1" latinLnBrk="0" hangingPunct="1">
      <a:defRPr sz="2400" kern="1200">
        <a:solidFill>
          <a:schemeClr val="tx1"/>
        </a:solidFill>
        <a:latin typeface="+mn-lt"/>
        <a:ea typeface="+mn-ea"/>
        <a:cs typeface="+mn-cs"/>
      </a:defRPr>
    </a:lvl7pPr>
    <a:lvl8pPr marL="4265385" algn="l" defTabSz="1218683" rtl="0" eaLnBrk="1" latinLnBrk="0" hangingPunct="1">
      <a:defRPr sz="2400" kern="1200">
        <a:solidFill>
          <a:schemeClr val="tx1"/>
        </a:solidFill>
        <a:latin typeface="+mn-lt"/>
        <a:ea typeface="+mn-ea"/>
        <a:cs typeface="+mn-cs"/>
      </a:defRPr>
    </a:lvl8pPr>
    <a:lvl9pPr marL="4874725" algn="l" defTabSz="1218683"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Overview of VMs" id="{FE20DDD3-4669-436B-A77F-D8D26C91C606}">
          <p14:sldIdLst>
            <p14:sldId id="578"/>
            <p14:sldId id="579"/>
            <p14:sldId id="559"/>
            <p14:sldId id="494"/>
            <p14:sldId id="560"/>
            <p14:sldId id="489"/>
            <p14:sldId id="582"/>
            <p14:sldId id="574"/>
            <p14:sldId id="581"/>
            <p14:sldId id="516"/>
            <p14:sldId id="555"/>
          </p14:sldIdLst>
        </p14:section>
        <p14:section name="VMs and Cloud Services" id="{AFE47E4A-8044-48D1-8670-911A0B1F92B2}">
          <p14:sldIdLst>
            <p14:sldId id="584"/>
            <p14:sldId id="585"/>
            <p14:sldId id="586"/>
            <p14:sldId id="587"/>
            <p14:sldId id="598"/>
          </p14:sldIdLst>
        </p14:section>
        <p14:section name="VM Availability" id="{DD80D8AF-CD0E-4270-A625-7A4E4F612DF1}">
          <p14:sldIdLst>
            <p14:sldId id="588"/>
            <p14:sldId id="599"/>
            <p14:sldId id="590"/>
            <p14:sldId id="591"/>
            <p14:sldId id="592"/>
            <p14:sldId id="596"/>
            <p14:sldId id="597"/>
          </p14:sldIdLst>
        </p14:section>
        <p14:section name="Disks and Images" id="{5100A5C3-809E-4170-9815-AC89F71C75D7}">
          <p14:sldIdLst>
            <p14:sldId id="565"/>
            <p14:sldId id="541"/>
            <p14:sldId id="542"/>
            <p14:sldId id="449"/>
            <p14:sldId id="492"/>
            <p14:sldId id="602"/>
            <p14:sldId id="573"/>
            <p14:sldId id="605"/>
            <p14:sldId id="603"/>
            <p14:sldId id="604"/>
          </p14:sldIdLst>
        </p14:section>
        <p14:section name="Managing VMs" id="{D78A26D1-ED47-4B05-9C0C-1D1D7103D896}">
          <p14:sldIdLst>
            <p14:sldId id="547"/>
            <p14:sldId id="580"/>
            <p14:sldId id="549"/>
            <p14:sldId id="551"/>
            <p14:sldId id="552"/>
            <p14:sldId id="600"/>
            <p14:sldId id="607"/>
            <p14:sldId id="606"/>
          </p14:sldIdLst>
        </p14:section>
      </p14:sectionLst>
    </p:ext>
    <p:ext uri="{EFAFB233-063F-42B5-8137-9DF3F51BA10A}">
      <p15:sldGuideLst xmlns:p15="http://schemas.microsoft.com/office/powerpoint/2012/main">
        <p15:guide id="1" orient="horz" pos="3952" userDrawn="1">
          <p15:clr>
            <a:srgbClr val="A4A3A4"/>
          </p15:clr>
        </p15:guide>
        <p15:guide id="2" orient="horz" pos="688" userDrawn="1">
          <p15:clr>
            <a:srgbClr val="A4A3A4"/>
          </p15:clr>
        </p15:guide>
        <p15:guide id="3" orient="horz" pos="901" userDrawn="1">
          <p15:clr>
            <a:srgbClr val="A4A3A4"/>
          </p15:clr>
        </p15:guide>
        <p15:guide id="4" pos="3839" userDrawn="1">
          <p15:clr>
            <a:srgbClr val="A4A3A4"/>
          </p15:clr>
        </p15:guide>
        <p15:guide id="5" pos="320" userDrawn="1">
          <p15:clr>
            <a:srgbClr val="A4A3A4"/>
          </p15:clr>
        </p15:guide>
        <p15:guide id="6" pos="7358" userDrawn="1">
          <p15:clr>
            <a:srgbClr val="A4A3A4"/>
          </p15:clr>
        </p15:guide>
      </p15:sldGuideLst>
    </p:ext>
    <p:ext uri="{2D200454-40CA-4A62-9FC3-DE9A4176ACB9}">
      <p15:notesGuideLst xmlns:p15="http://schemas.microsoft.com/office/powerpoint/2012/main">
        <p15:guide id="1" orient="horz" pos="2928">
          <p15:clr>
            <a:srgbClr val="A4A3A4"/>
          </p15:clr>
        </p15:guide>
        <p15:guide id="2" pos="2167">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uthor" initials="A" lastIdx="1" clrIdx="0"/>
  <p:cmAuthor id="1" name="Micah LaNasa" initials="ML [2]" lastIdx="4" clrIdx="1">
    <p:extLst>
      <p:ext uri="{19B8F6BF-5375-455C-9EA6-DF929625EA0E}">
        <p15:presenceInfo xmlns:p15="http://schemas.microsoft.com/office/powerpoint/2012/main" userId="2ce0773f97f1453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8C8C"/>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39" autoAdjust="0"/>
    <p:restoredTop sz="72334" autoAdjust="0"/>
  </p:normalViewPr>
  <p:slideViewPr>
    <p:cSldViewPr snapToGrid="0" snapToObjects="1">
      <p:cViewPr>
        <p:scale>
          <a:sx n="33" d="100"/>
          <a:sy n="33" d="100"/>
        </p:scale>
        <p:origin x="1008" y="346"/>
      </p:cViewPr>
      <p:guideLst>
        <p:guide orient="horz" pos="3952"/>
        <p:guide orient="horz" pos="688"/>
        <p:guide orient="horz" pos="901"/>
        <p:guide pos="3839"/>
        <p:guide pos="320"/>
        <p:guide pos="7358"/>
      </p:guideLst>
    </p:cSldViewPr>
  </p:slideViewPr>
  <p:outlineViewPr>
    <p:cViewPr>
      <p:scale>
        <a:sx n="33" d="100"/>
        <a:sy n="33" d="100"/>
      </p:scale>
      <p:origin x="42" y="8868"/>
    </p:cViewPr>
  </p:outlineViewPr>
  <p:notesTextViewPr>
    <p:cViewPr>
      <p:scale>
        <a:sx n="3" d="2"/>
        <a:sy n="3" d="2"/>
      </p:scale>
      <p:origin x="0" y="0"/>
    </p:cViewPr>
  </p:notesTextViewPr>
  <p:sorterViewPr>
    <p:cViewPr varScale="1">
      <p:scale>
        <a:sx n="1" d="1"/>
        <a:sy n="1" d="1"/>
      </p:scale>
      <p:origin x="0" y="-5702"/>
    </p:cViewPr>
  </p:sorterViewPr>
  <p:notesViewPr>
    <p:cSldViewPr snapToGrid="0" snapToObjects="1">
      <p:cViewPr varScale="1">
        <p:scale>
          <a:sx n="64" d="100"/>
          <a:sy n="64" d="100"/>
        </p:scale>
        <p:origin x="3110" y="72"/>
      </p:cViewPr>
      <p:guideLst>
        <p:guide orient="horz" pos="2928"/>
        <p:guide pos="2167"/>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2913"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97313" y="0"/>
            <a:ext cx="2982912" cy="466725"/>
          </a:xfrm>
          <a:prstGeom prst="rect">
            <a:avLst/>
          </a:prstGeom>
        </p:spPr>
        <p:txBody>
          <a:bodyPr vert="horz" lIns="91440" tIns="45720" rIns="91440" bIns="45720" rtlCol="0"/>
          <a:lstStyle>
            <a:lvl1pPr algn="r">
              <a:defRPr sz="1200"/>
            </a:lvl1pPr>
          </a:lstStyle>
          <a:p>
            <a:fld id="{3D80783B-66B5-4C16-846F-6C1D480C3F04}" type="datetimeFigureOut">
              <a:rPr lang="en-US" smtClean="0"/>
              <a:t>9/27/2013</a:t>
            </a:fld>
            <a:endParaRPr lang="en-US"/>
          </a:p>
        </p:txBody>
      </p:sp>
      <p:sp>
        <p:nvSpPr>
          <p:cNvPr id="4" name="Footer Placeholder 3"/>
          <p:cNvSpPr>
            <a:spLocks noGrp="1"/>
          </p:cNvSpPr>
          <p:nvPr>
            <p:ph type="ftr" sz="quarter" idx="2"/>
          </p:nvPr>
        </p:nvSpPr>
        <p:spPr>
          <a:xfrm>
            <a:off x="0" y="8829675"/>
            <a:ext cx="2982913"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97313" y="8829675"/>
            <a:ext cx="2982912" cy="466725"/>
          </a:xfrm>
          <a:prstGeom prst="rect">
            <a:avLst/>
          </a:prstGeom>
        </p:spPr>
        <p:txBody>
          <a:bodyPr vert="horz" lIns="91440" tIns="45720" rIns="91440" bIns="45720" rtlCol="0" anchor="b"/>
          <a:lstStyle>
            <a:lvl1pPr algn="r">
              <a:defRPr sz="1200"/>
            </a:lvl1pPr>
          </a:lstStyle>
          <a:p>
            <a:fld id="{3B6C88C4-91E4-4B51-82E9-66D44B075A55}" type="slidenum">
              <a:rPr lang="en-US" smtClean="0"/>
              <a:t>‹#›</a:t>
            </a:fld>
            <a:endParaRPr lang="en-US"/>
          </a:p>
        </p:txBody>
      </p:sp>
    </p:spTree>
    <p:extLst>
      <p:ext uri="{BB962C8B-B14F-4D97-AF65-F5344CB8AC3E}">
        <p14:creationId xmlns:p14="http://schemas.microsoft.com/office/powerpoint/2010/main" val="280856596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png>
</file>

<file path=ppt/media/image13.png>
</file>

<file path=ppt/media/image14.png>
</file>

<file path=ppt/media/image15.png>
</file>

<file path=ppt/media/image18.png>
</file>

<file path=ppt/media/image2.pdf>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6.png>
</file>

<file path=ppt/media/image37.png>
</file>

<file path=ppt/media/image38.png>
</file>

<file path=ppt/media/image39.png>
</file>

<file path=ppt/media/image4.jpeg>
</file>

<file path=ppt/media/image4.pdf>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jpeg>
</file>

<file path=ppt/media/image6.png>
</file>

<file path=ppt/media/image7.png>
</file>

<file path=ppt/media/image8.png>
</file>

<file path=ppt/media/image9.pd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vl1pPr>
          </a:lstStyle>
          <a:p>
            <a:endParaRPr lang="en-US" dirty="0"/>
          </a:p>
        </p:txBody>
      </p:sp>
      <p:sp>
        <p:nvSpPr>
          <p:cNvPr id="3" name="Date Placeholder 2"/>
          <p:cNvSpPr>
            <a:spLocks noGrp="1"/>
          </p:cNvSpPr>
          <p:nvPr>
            <p:ph type="dt" idx="1"/>
          </p:nvPr>
        </p:nvSpPr>
        <p:spPr>
          <a:xfrm>
            <a:off x="3898102" y="0"/>
            <a:ext cx="2982119" cy="464820"/>
          </a:xfrm>
          <a:prstGeom prst="rect">
            <a:avLst/>
          </a:prstGeom>
        </p:spPr>
        <p:txBody>
          <a:bodyPr vert="horz" lIns="92446" tIns="46223" rIns="92446" bIns="46223" rtlCol="0"/>
          <a:lstStyle>
            <a:lvl1pPr algn="r">
              <a:defRPr sz="1200"/>
            </a:lvl1pPr>
          </a:lstStyle>
          <a:p>
            <a:fld id="{5C5A41F5-B6C2-40E5-9E65-A9AEEB8FD18F}" type="datetimeFigureOut">
              <a:rPr lang="en-US" smtClean="0"/>
              <a:t>9/27/2013</a:t>
            </a:fld>
            <a:endParaRPr lang="en-US" dirty="0"/>
          </a:p>
        </p:txBody>
      </p:sp>
      <p:sp>
        <p:nvSpPr>
          <p:cNvPr id="4" name="Slide Image Placeholder 3"/>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5" name="Notes Placeholder 4"/>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2982119" cy="464820"/>
          </a:xfrm>
          <a:prstGeom prst="rect">
            <a:avLst/>
          </a:prstGeom>
        </p:spPr>
        <p:txBody>
          <a:bodyPr vert="horz" lIns="92446" tIns="46223" rIns="92446" bIns="46223"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98102" y="8829967"/>
            <a:ext cx="2982119" cy="464820"/>
          </a:xfrm>
          <a:prstGeom prst="rect">
            <a:avLst/>
          </a:prstGeom>
        </p:spPr>
        <p:txBody>
          <a:bodyPr vert="horz" lIns="92446" tIns="46223" rIns="92446" bIns="46223" rtlCol="0" anchor="b"/>
          <a:lstStyle>
            <a:lvl1pPr algn="r">
              <a:defRPr sz="1200"/>
            </a:lvl1pPr>
          </a:lstStyle>
          <a:p>
            <a:fld id="{0110E035-3DF4-4A15-9272-486F21423BC9}" type="slidenum">
              <a:rPr lang="en-US" smtClean="0"/>
              <a:t>‹#›</a:t>
            </a:fld>
            <a:endParaRPr lang="en-US" dirty="0"/>
          </a:p>
        </p:txBody>
      </p:sp>
    </p:spTree>
    <p:extLst>
      <p:ext uri="{BB962C8B-B14F-4D97-AF65-F5344CB8AC3E}">
        <p14:creationId xmlns:p14="http://schemas.microsoft.com/office/powerpoint/2010/main" val="1888841357"/>
      </p:ext>
    </p:extLst>
  </p:cSld>
  <p:clrMap bg1="lt1" tx1="dk1" bg2="lt2" tx2="dk2" accent1="accent1" accent2="accent2" accent3="accent3" accent4="accent4" accent5="accent5" accent6="accent6" hlink="hlink" folHlink="folHlink"/>
  <p:notesStyle>
    <a:lvl1pPr marL="0" algn="l" defTabSz="1218683" rtl="0" eaLnBrk="1" latinLnBrk="0" hangingPunct="1">
      <a:defRPr sz="1600" kern="1200">
        <a:solidFill>
          <a:schemeClr val="tx1"/>
        </a:solidFill>
        <a:latin typeface="+mn-lt"/>
        <a:ea typeface="+mn-ea"/>
        <a:cs typeface="+mn-cs"/>
      </a:defRPr>
    </a:lvl1pPr>
    <a:lvl2pPr marL="609341" algn="l" defTabSz="1218683" rtl="0" eaLnBrk="1" latinLnBrk="0" hangingPunct="1">
      <a:defRPr sz="1600" kern="1200">
        <a:solidFill>
          <a:schemeClr val="tx1"/>
        </a:solidFill>
        <a:latin typeface="+mn-lt"/>
        <a:ea typeface="+mn-ea"/>
        <a:cs typeface="+mn-cs"/>
      </a:defRPr>
    </a:lvl2pPr>
    <a:lvl3pPr marL="1218683" algn="l" defTabSz="1218683" rtl="0" eaLnBrk="1" latinLnBrk="0" hangingPunct="1">
      <a:defRPr sz="1600" kern="1200">
        <a:solidFill>
          <a:schemeClr val="tx1"/>
        </a:solidFill>
        <a:latin typeface="+mn-lt"/>
        <a:ea typeface="+mn-ea"/>
        <a:cs typeface="+mn-cs"/>
      </a:defRPr>
    </a:lvl3pPr>
    <a:lvl4pPr marL="1828024" algn="l" defTabSz="1218683" rtl="0" eaLnBrk="1" latinLnBrk="0" hangingPunct="1">
      <a:defRPr sz="1600" kern="1200">
        <a:solidFill>
          <a:schemeClr val="tx1"/>
        </a:solidFill>
        <a:latin typeface="+mn-lt"/>
        <a:ea typeface="+mn-ea"/>
        <a:cs typeface="+mn-cs"/>
      </a:defRPr>
    </a:lvl4pPr>
    <a:lvl5pPr marL="2437365" algn="l" defTabSz="1218683" rtl="0" eaLnBrk="1" latinLnBrk="0" hangingPunct="1">
      <a:defRPr sz="1600" kern="1200">
        <a:solidFill>
          <a:schemeClr val="tx1"/>
        </a:solidFill>
        <a:latin typeface="+mn-lt"/>
        <a:ea typeface="+mn-ea"/>
        <a:cs typeface="+mn-cs"/>
      </a:defRPr>
    </a:lvl5pPr>
    <a:lvl6pPr marL="3046701" algn="l" defTabSz="1218683" rtl="0" eaLnBrk="1" latinLnBrk="0" hangingPunct="1">
      <a:defRPr sz="1600" kern="1200">
        <a:solidFill>
          <a:schemeClr val="tx1"/>
        </a:solidFill>
        <a:latin typeface="+mn-lt"/>
        <a:ea typeface="+mn-ea"/>
        <a:cs typeface="+mn-cs"/>
      </a:defRPr>
    </a:lvl6pPr>
    <a:lvl7pPr marL="3656048" algn="l" defTabSz="1218683" rtl="0" eaLnBrk="1" latinLnBrk="0" hangingPunct="1">
      <a:defRPr sz="1600" kern="1200">
        <a:solidFill>
          <a:schemeClr val="tx1"/>
        </a:solidFill>
        <a:latin typeface="+mn-lt"/>
        <a:ea typeface="+mn-ea"/>
        <a:cs typeface="+mn-cs"/>
      </a:defRPr>
    </a:lvl7pPr>
    <a:lvl8pPr marL="4265385" algn="l" defTabSz="1218683" rtl="0" eaLnBrk="1" latinLnBrk="0" hangingPunct="1">
      <a:defRPr sz="1600" kern="1200">
        <a:solidFill>
          <a:schemeClr val="tx1"/>
        </a:solidFill>
        <a:latin typeface="+mn-lt"/>
        <a:ea typeface="+mn-ea"/>
        <a:cs typeface="+mn-cs"/>
      </a:defRPr>
    </a:lvl8pPr>
    <a:lvl9pPr marL="4874725" algn="l" defTabSz="1218683"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4774810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kern="1200" dirty="0" smtClean="0">
                <a:solidFill>
                  <a:schemeClr val="tx1"/>
                </a:solidFill>
                <a:effectLst/>
                <a:latin typeface="Segoe UI" pitchFamily="34" charset="0"/>
                <a:ea typeface="+mn-ea"/>
                <a:cs typeface="+mn-cs"/>
              </a:rPr>
              <a:t>Slide Objectives:</a:t>
            </a:r>
            <a:endParaRPr lang="en-US" sz="900" kern="1200" dirty="0" smtClean="0">
              <a:solidFill>
                <a:schemeClr val="tx1"/>
              </a:solidFill>
              <a:effectLst/>
              <a:latin typeface="Segoe UI" pitchFamily="34" charset="0"/>
              <a:ea typeface="+mn-ea"/>
              <a:cs typeface="+mn-cs"/>
            </a:endParaRPr>
          </a:p>
          <a:p>
            <a:pPr marL="0" lvl="0" indent="0">
              <a:buFont typeface="Arial" pitchFamily="34" charset="0"/>
              <a:buNone/>
            </a:pPr>
            <a:r>
              <a:rPr lang="en-US" sz="900" kern="1200" dirty="0" smtClean="0">
                <a:solidFill>
                  <a:schemeClr val="tx1"/>
                </a:solidFill>
                <a:effectLst/>
                <a:latin typeface="Segoe UI" pitchFamily="34" charset="0"/>
                <a:ea typeface="+mn-ea"/>
                <a:cs typeface="+mn-cs"/>
              </a:rPr>
              <a:t>Provide a better understanding of Microsoft’s Linux offering on Windows Azure</a:t>
            </a:r>
          </a:p>
          <a:p>
            <a:pPr marL="0" lvl="0" indent="0">
              <a:buFont typeface="Arial" pitchFamily="34" charset="0"/>
              <a:buNone/>
            </a:pPr>
            <a:endParaRPr lang="en-US" sz="900" kern="1200" dirty="0" smtClean="0">
              <a:solidFill>
                <a:schemeClr val="tx1"/>
              </a:solidFill>
              <a:effectLst/>
              <a:latin typeface="Segoe UI" pitchFamily="34" charset="0"/>
              <a:ea typeface="+mn-ea"/>
              <a:cs typeface="+mn-cs"/>
            </a:endParaRPr>
          </a:p>
          <a:p>
            <a:r>
              <a:rPr lang="en-US" sz="900" b="1" kern="1200" dirty="0" smtClean="0">
                <a:solidFill>
                  <a:schemeClr val="tx1"/>
                </a:solidFill>
                <a:effectLst/>
                <a:latin typeface="Segoe UI" pitchFamily="34" charset="0"/>
                <a:ea typeface="+mn-ea"/>
                <a:cs typeface="+mn-cs"/>
              </a:rPr>
              <a:t>Speaking Points:</a:t>
            </a:r>
            <a:endParaRPr lang="en-US" sz="900" kern="1200" dirty="0" smtClean="0">
              <a:solidFill>
                <a:schemeClr val="tx1"/>
              </a:solidFill>
              <a:effectLst/>
              <a:latin typeface="Segoe UI" pitchFamily="34" charset="0"/>
              <a:ea typeface="+mn-ea"/>
              <a:cs typeface="+mn-cs"/>
            </a:endParaRPr>
          </a:p>
          <a:p>
            <a:pPr marL="0" lvl="0" indent="0">
              <a:buFont typeface="Arial" pitchFamily="34" charset="0"/>
              <a:buNone/>
            </a:pPr>
            <a:r>
              <a:rPr lang="en-US" sz="900" baseline="0" dirty="0" smtClean="0"/>
              <a:t>   1) </a:t>
            </a:r>
            <a:r>
              <a:rPr lang="en-US" sz="900" dirty="0" smtClean="0"/>
              <a:t>Linux as a first class citizen in Azure</a:t>
            </a:r>
          </a:p>
          <a:p>
            <a:r>
              <a:rPr lang="en-US" sz="900" dirty="0" smtClean="0"/>
              <a:t>   2)</a:t>
            </a:r>
            <a:r>
              <a:rPr lang="en-US" sz="900" baseline="0" dirty="0" smtClean="0"/>
              <a:t> </a:t>
            </a:r>
            <a:r>
              <a:rPr lang="en-US" sz="900" dirty="0" smtClean="0"/>
              <a:t>We will focus mainly on Enterprises and ISVs but will also reach out to the community </a:t>
            </a:r>
          </a:p>
          <a:p>
            <a:r>
              <a:rPr lang="en-US" sz="800" dirty="0" smtClean="0"/>
              <a:t>       a)</a:t>
            </a:r>
            <a:r>
              <a:rPr lang="en-US" sz="800" baseline="0" dirty="0" smtClean="0"/>
              <a:t> </a:t>
            </a:r>
            <a:r>
              <a:rPr lang="en-US" sz="800" dirty="0" smtClean="0"/>
              <a:t>Open Sourcing critical components</a:t>
            </a:r>
          </a:p>
          <a:p>
            <a:r>
              <a:rPr lang="en-US" sz="800" dirty="0" smtClean="0"/>
              <a:t>       b) Documenting API</a:t>
            </a:r>
          </a:p>
          <a:p>
            <a:r>
              <a:rPr lang="en-US" sz="900" dirty="0" smtClean="0"/>
              <a:t>   3)</a:t>
            </a:r>
            <a:r>
              <a:rPr lang="en-US" sz="900" baseline="0" dirty="0" smtClean="0"/>
              <a:t> </a:t>
            </a:r>
            <a:r>
              <a:rPr lang="en-US" sz="900" dirty="0" smtClean="0"/>
              <a:t>We will offer both Community and Commercial Distributions </a:t>
            </a:r>
          </a:p>
          <a:p>
            <a:r>
              <a:rPr lang="en-US" sz="900" dirty="0" smtClean="0"/>
              <a:t>   4) You will be able to buy support for the commercial distributions (GA only)</a:t>
            </a:r>
          </a:p>
          <a:p>
            <a:pPr marL="171450" lvl="0" indent="-171450">
              <a:buFont typeface="Arial" pitchFamily="34" charset="0"/>
              <a:buChar char="•"/>
            </a:pPr>
            <a:endParaRPr lang="en-US" sz="900" kern="1200" dirty="0" smtClean="0">
              <a:solidFill>
                <a:schemeClr val="tx1"/>
              </a:solidFill>
              <a:effectLst/>
              <a:latin typeface="Segoe UI" pitchFamily="34" charset="0"/>
              <a:ea typeface="+mn-ea"/>
              <a:cs typeface="+mn-cs"/>
            </a:endParaRPr>
          </a:p>
          <a:p>
            <a:pPr marL="0" lvl="0" indent="0">
              <a:buFont typeface="Arial" pitchFamily="34" charset="0"/>
              <a:buNone/>
            </a:pPr>
            <a:r>
              <a:rPr lang="en-US" sz="900" b="1" kern="1200" dirty="0" smtClean="0">
                <a:solidFill>
                  <a:schemeClr val="tx1"/>
                </a:solidFill>
                <a:effectLst/>
                <a:latin typeface="Segoe UI" pitchFamily="34" charset="0"/>
                <a:ea typeface="+mn-ea"/>
                <a:cs typeface="+mn-cs"/>
              </a:rPr>
              <a:t>Transitions:</a:t>
            </a:r>
          </a:p>
          <a:p>
            <a:pPr marL="0" lvl="0" indent="0">
              <a:buFont typeface="Arial" pitchFamily="34" charset="0"/>
              <a:buNone/>
            </a:pPr>
            <a:r>
              <a:rPr lang="en-US" sz="900" b="0" kern="1200" dirty="0" smtClean="0">
                <a:solidFill>
                  <a:schemeClr val="tx1"/>
                </a:solidFill>
                <a:effectLst/>
                <a:latin typeface="Segoe UI" pitchFamily="34" charset="0"/>
                <a:ea typeface="+mn-ea"/>
                <a:cs typeface="+mn-cs"/>
              </a:rPr>
              <a:t>   1) First Class Citizen</a:t>
            </a:r>
          </a:p>
          <a:p>
            <a:pPr marL="0" lvl="0" indent="0">
              <a:buFont typeface="Arial" pitchFamily="34" charset="0"/>
              <a:buNone/>
            </a:pPr>
            <a:r>
              <a:rPr lang="en-US" sz="900" b="0" kern="1200" dirty="0" smtClean="0">
                <a:solidFill>
                  <a:schemeClr val="tx1"/>
                </a:solidFill>
                <a:effectLst/>
                <a:latin typeface="Segoe UI" pitchFamily="34" charset="0"/>
                <a:ea typeface="+mn-ea"/>
                <a:cs typeface="+mn-cs"/>
              </a:rPr>
              <a:t>   2) Enterprise + ISV</a:t>
            </a:r>
          </a:p>
          <a:p>
            <a:pPr marL="0" lvl="0" indent="0">
              <a:buFont typeface="Arial" pitchFamily="34" charset="0"/>
              <a:buNone/>
            </a:pPr>
            <a:r>
              <a:rPr lang="en-US" sz="900" b="0" kern="1200" dirty="0" smtClean="0">
                <a:solidFill>
                  <a:schemeClr val="tx1"/>
                </a:solidFill>
                <a:effectLst/>
                <a:latin typeface="Segoe UI" pitchFamily="34" charset="0"/>
                <a:ea typeface="+mn-ea"/>
                <a:cs typeface="+mn-cs"/>
              </a:rPr>
              <a:t>   3) Open Source Community</a:t>
            </a:r>
          </a:p>
          <a:p>
            <a:pPr marL="0" lvl="0" indent="0">
              <a:buFont typeface="Arial" pitchFamily="34" charset="0"/>
              <a:buNone/>
            </a:pPr>
            <a:r>
              <a:rPr lang="en-US" sz="900" b="0" kern="1200" dirty="0" smtClean="0">
                <a:solidFill>
                  <a:schemeClr val="tx1"/>
                </a:solidFill>
                <a:effectLst/>
                <a:latin typeface="Segoe UI" pitchFamily="34" charset="0"/>
                <a:ea typeface="+mn-ea"/>
                <a:cs typeface="+mn-cs"/>
              </a:rPr>
              <a:t>   4) Support</a:t>
            </a:r>
          </a:p>
          <a:p>
            <a:pPr marL="171450" lvl="0" indent="-171450">
              <a:buFont typeface="Arial" pitchFamily="34" charset="0"/>
              <a:buChar char="•"/>
            </a:pPr>
            <a:endParaRPr lang="en-US" sz="900" kern="1200" dirty="0" smtClean="0">
              <a:solidFill>
                <a:schemeClr val="tx1"/>
              </a:solidFill>
              <a:effectLst/>
              <a:latin typeface="Segoe UI" pitchFamily="34" charset="0"/>
              <a:ea typeface="+mn-ea"/>
              <a:cs typeface="+mn-cs"/>
            </a:endParaRPr>
          </a:p>
          <a:p>
            <a:r>
              <a:rPr lang="en-US" sz="900" b="1" kern="1200" dirty="0" smtClean="0">
                <a:solidFill>
                  <a:schemeClr val="tx1"/>
                </a:solidFill>
                <a:effectLst/>
                <a:latin typeface="Segoe UI" pitchFamily="34" charset="0"/>
                <a:ea typeface="+mn-ea"/>
                <a:cs typeface="+mn-cs"/>
              </a:rPr>
              <a:t>Notes:</a:t>
            </a:r>
            <a:endParaRPr lang="en-US" sz="900" kern="1200" dirty="0" smtClean="0">
              <a:solidFill>
                <a:schemeClr val="tx1"/>
              </a:solidFill>
              <a:effectLst/>
              <a:latin typeface="Segoe UI" pitchFamily="34" charset="0"/>
              <a:ea typeface="+mn-ea"/>
              <a:cs typeface="+mn-cs"/>
            </a:endParaRPr>
          </a:p>
          <a:p>
            <a:pPr marL="171450" lvl="0" indent="-171450">
              <a:buFont typeface="Arial" pitchFamily="34" charset="0"/>
              <a:buChar char="•"/>
            </a:pPr>
            <a:r>
              <a:rPr lang="en-US" sz="900" kern="1200" dirty="0" smtClean="0">
                <a:solidFill>
                  <a:schemeClr val="tx1"/>
                </a:solidFill>
                <a:effectLst/>
                <a:latin typeface="Segoe UI" pitchFamily="34" charset="0"/>
                <a:ea typeface="+mn-ea"/>
                <a:cs typeface="+mn-cs"/>
              </a:rPr>
              <a:t>Any notes go here</a:t>
            </a:r>
          </a:p>
          <a:p>
            <a:endParaRPr lang="en-US" sz="9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20340930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30401061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3500872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default</a:t>
            </a:r>
            <a:r>
              <a:rPr lang="en-US" baseline="0" dirty="0" smtClean="0"/>
              <a:t> limits in Azure as follows:</a:t>
            </a:r>
          </a:p>
          <a:p>
            <a:pPr marL="285750" indent="-285750">
              <a:buFont typeface="Arial" panose="020B0604020202020204" pitchFamily="34" charset="0"/>
              <a:buChar char="•"/>
            </a:pPr>
            <a:r>
              <a:rPr lang="en-US" baseline="0" dirty="0" smtClean="0"/>
              <a:t>20 Hosted Service Projects</a:t>
            </a:r>
          </a:p>
          <a:p>
            <a:pPr marL="285750" indent="-285750">
              <a:buFont typeface="Arial" panose="020B0604020202020204" pitchFamily="34" charset="0"/>
              <a:buChar char="•"/>
            </a:pPr>
            <a:r>
              <a:rPr lang="en-US" baseline="0" dirty="0" smtClean="0"/>
              <a:t>5 Storage Accounts</a:t>
            </a:r>
          </a:p>
          <a:p>
            <a:pPr marL="285750" indent="-285750">
              <a:buFont typeface="Arial" panose="020B0604020202020204" pitchFamily="34" charset="0"/>
              <a:buChar char="•"/>
            </a:pPr>
            <a:r>
              <a:rPr lang="en-US" baseline="0" dirty="0" smtClean="0"/>
              <a:t>5 roles per Hosted Service (i.e. 3 different web roles + 2 different worker roles or any such combination)</a:t>
            </a:r>
          </a:p>
          <a:p>
            <a:pPr marL="285750" indent="-285750">
              <a:buFont typeface="Arial" panose="020B0604020202020204" pitchFamily="34" charset="0"/>
              <a:buChar char="•"/>
            </a:pPr>
            <a:r>
              <a:rPr lang="en-US" baseline="0" dirty="0" smtClean="0"/>
              <a:t>20 CPU cores (not instances) across all your Hosted Service Projects </a:t>
            </a:r>
          </a:p>
          <a:p>
            <a:pPr marL="0" indent="0">
              <a:buFont typeface="Arial" panose="020B0604020202020204" pitchFamily="34" charset="0"/>
              <a:buNone/>
            </a:pPr>
            <a:r>
              <a:rPr lang="en-US" baseline="0" dirty="0" smtClean="0"/>
              <a:t>(http://blogs.msdn.com/b/jnak/archive/2010/01/22/windows-azure-instances-storage-limits.aspx)</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787409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69172E-B92E-4064-85D5-FF16863C544D}" type="slidenum">
              <a:rPr lang="en-US" smtClean="0"/>
              <a:t>15</a:t>
            </a:fld>
            <a:endParaRPr lang="en-US"/>
          </a:p>
        </p:txBody>
      </p:sp>
    </p:spTree>
    <p:extLst>
      <p:ext uri="{BB962C8B-B14F-4D97-AF65-F5344CB8AC3E}">
        <p14:creationId xmlns:p14="http://schemas.microsoft.com/office/powerpoint/2010/main" val="1862854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DEMO-</a:t>
            </a:r>
            <a:r>
              <a:rPr lang="en-US" dirty="0" err="1" smtClean="0"/>
              <a:t>GettingStartedVMs</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16</a:t>
            </a:fld>
            <a:endParaRPr lang="en-US" dirty="0"/>
          </a:p>
        </p:txBody>
      </p:sp>
    </p:spTree>
    <p:extLst>
      <p:ext uri="{BB962C8B-B14F-4D97-AF65-F5344CB8AC3E}">
        <p14:creationId xmlns:p14="http://schemas.microsoft.com/office/powerpoint/2010/main" val="407469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17</a:t>
            </a:fld>
            <a:endParaRPr lang="en-US" dirty="0"/>
          </a:p>
        </p:txBody>
      </p:sp>
    </p:spTree>
    <p:extLst>
      <p:ext uri="{BB962C8B-B14F-4D97-AF65-F5344CB8AC3E}">
        <p14:creationId xmlns:p14="http://schemas.microsoft.com/office/powerpoint/2010/main" val="37639910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You need an</a:t>
            </a:r>
            <a:r>
              <a:rPr lang="en-US" baseline="0" dirty="0" smtClean="0"/>
              <a:t> availability set for a 99.95% SLA</a:t>
            </a:r>
          </a:p>
          <a:p>
            <a:endParaRPr lang="en-US" baseline="0" dirty="0" smtClean="0"/>
          </a:p>
          <a:p>
            <a:r>
              <a:rPr lang="en-US" b="1" baseline="0" dirty="0" smtClean="0"/>
              <a:t>Notes:</a:t>
            </a:r>
            <a:endParaRPr lang="en-US" b="1" dirty="0" smtClean="0"/>
          </a:p>
          <a:p>
            <a:r>
              <a:rPr lang="en-US" dirty="0" smtClean="0"/>
              <a:t>Without</a:t>
            </a:r>
            <a:r>
              <a:rPr lang="en-US" baseline="0" dirty="0" smtClean="0"/>
              <a:t> at least two virtual machines performing the same workload grouped into an availability set you get a 99.95% SLA. </a:t>
            </a:r>
            <a:endParaRPr lang="en-US" dirty="0" smtClean="0"/>
          </a:p>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18</a:t>
            </a:fld>
            <a:endParaRPr lang="en-US" dirty="0"/>
          </a:p>
        </p:txBody>
      </p:sp>
    </p:spTree>
    <p:extLst>
      <p:ext uri="{BB962C8B-B14F-4D97-AF65-F5344CB8AC3E}">
        <p14:creationId xmlns:p14="http://schemas.microsoft.com/office/powerpoint/2010/main" val="14194436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lstStyle/>
          <a:p>
            <a:pPr defTabSz="721141">
              <a:lnSpc>
                <a:spcPct val="90000"/>
              </a:lnSpc>
              <a:spcAft>
                <a:spcPts val="263"/>
              </a:spcAft>
              <a:defRPr/>
            </a:pPr>
            <a:r>
              <a:rPr lang="en-NZ" b="1" dirty="0" smtClean="0"/>
              <a:t>Slide Objective:</a:t>
            </a:r>
          </a:p>
          <a:p>
            <a:pPr defTabSz="721141">
              <a:lnSpc>
                <a:spcPct val="90000"/>
              </a:lnSpc>
              <a:spcAft>
                <a:spcPts val="263"/>
              </a:spcAft>
              <a:defRPr/>
            </a:pPr>
            <a:r>
              <a:rPr lang="en-NZ" b="0" dirty="0" smtClean="0"/>
              <a:t>Discuss achieving</a:t>
            </a:r>
            <a:r>
              <a:rPr lang="en-NZ" b="0" baseline="0" dirty="0" smtClean="0"/>
              <a:t> very high availability with Windows Azure</a:t>
            </a:r>
            <a:endParaRPr lang="en-NZ" b="0" dirty="0" smtClean="0"/>
          </a:p>
          <a:p>
            <a:endParaRPr lang="en-NZ" dirty="0" smtClean="0"/>
          </a:p>
          <a:p>
            <a:r>
              <a:rPr lang="en-NZ" b="1" dirty="0" smtClean="0"/>
              <a:t>Notes:</a:t>
            </a:r>
          </a:p>
          <a:p>
            <a:pPr marL="173336" indent="-173336">
              <a:buFont typeface="Arial" pitchFamily="34" charset="0"/>
              <a:buChar char="•"/>
            </a:pPr>
            <a:r>
              <a:rPr lang="en-NZ" dirty="0" smtClean="0"/>
              <a:t>Fault Domain is a physical unit of failure, and is closely related to the physical infrastructure in the data centers. </a:t>
            </a:r>
          </a:p>
          <a:p>
            <a:pPr marL="341310" lvl="1" indent="-173336">
              <a:buFont typeface="Arial" pitchFamily="34" charset="0"/>
              <a:buChar char="•"/>
            </a:pPr>
            <a:r>
              <a:rPr lang="en-NZ" dirty="0" smtClean="0"/>
              <a:t>In Windows Azure the rack can be considered a fault domain. However there is no 1:1 mapping between fault domain and rack.  </a:t>
            </a:r>
          </a:p>
          <a:p>
            <a:pPr marL="341310" lvl="1" indent="-173336">
              <a:buFont typeface="Arial" pitchFamily="34" charset="0"/>
              <a:buChar char="•"/>
            </a:pPr>
            <a:endParaRPr lang="en-NZ" dirty="0" smtClean="0"/>
          </a:p>
          <a:p>
            <a:pPr marL="173336" indent="-173336">
              <a:buFont typeface="Arial" pitchFamily="34" charset="0"/>
              <a:buChar char="•"/>
            </a:pPr>
            <a:r>
              <a:rPr lang="en-NZ" dirty="0" smtClean="0"/>
              <a:t>Windows Azure Fabric is responsible to deploy the instances of your application in different fault domains. </a:t>
            </a:r>
          </a:p>
          <a:p>
            <a:pPr marL="341310" lvl="1" indent="-173336">
              <a:buFont typeface="Arial" pitchFamily="34" charset="0"/>
              <a:buChar char="•"/>
            </a:pPr>
            <a:r>
              <a:rPr lang="en-NZ" dirty="0" smtClean="0"/>
              <a:t>Obviously this only</a:t>
            </a:r>
            <a:r>
              <a:rPr lang="en-NZ" baseline="0" dirty="0" smtClean="0"/>
              <a:t> applies if you run more than 1 instance</a:t>
            </a:r>
          </a:p>
          <a:p>
            <a:pPr marL="341310" lvl="1" indent="-173336">
              <a:buFont typeface="Arial" pitchFamily="34" charset="0"/>
              <a:buChar char="•"/>
            </a:pPr>
            <a:endParaRPr lang="en-NZ" dirty="0" smtClean="0"/>
          </a:p>
          <a:p>
            <a:pPr marL="173336" indent="-173336">
              <a:buFont typeface="Arial" pitchFamily="34" charset="0"/>
              <a:buChar char="•"/>
            </a:pPr>
            <a:r>
              <a:rPr lang="en-NZ" dirty="0" smtClean="0"/>
              <a:t>Right now Fabric makes sure that your application uses at least 2 (two) fault domains, however depending on capacity and VM availability it may happen that it is spread across more than that. </a:t>
            </a:r>
          </a:p>
          <a:p>
            <a:pPr marL="173336" indent="-173336">
              <a:buFont typeface="Arial" pitchFamily="34" charset="0"/>
              <a:buChar char="•"/>
            </a:pPr>
            <a:r>
              <a:rPr lang="en-NZ" dirty="0" smtClean="0"/>
              <a:t>As a developer u have no direct control over how many fault domains your application will use but the way you configure it may impact your availability</a:t>
            </a:r>
          </a:p>
          <a:p>
            <a:endParaRPr lang="en-NZ" dirty="0" smtClean="0"/>
          </a:p>
          <a:p>
            <a:pPr marL="173336" indent="-173336">
              <a:buFont typeface="Arial" pitchFamily="34" charset="0"/>
              <a:buChar char="•"/>
            </a:pPr>
            <a:r>
              <a:rPr lang="en-NZ" dirty="0" smtClean="0"/>
              <a:t>Upgrade Domain is a logical unit, which determines how particular service will be upgraded. </a:t>
            </a:r>
          </a:p>
          <a:p>
            <a:pPr marL="173336" indent="-173336">
              <a:buFont typeface="Arial" pitchFamily="34" charset="0"/>
              <a:buChar char="•"/>
            </a:pPr>
            <a:r>
              <a:rPr lang="en-NZ" dirty="0" smtClean="0"/>
              <a:t>The default number of upgrade domains that are configured for your application is 5 (five). You can control how many upgrade domains your application will use through the upgradeDomain configuration setting in your service definition file (CSDEF). </a:t>
            </a:r>
          </a:p>
          <a:p>
            <a:pPr marL="173336" indent="-173336">
              <a:buFont typeface="Arial" pitchFamily="34" charset="0"/>
              <a:buChar char="•"/>
            </a:pPr>
            <a:r>
              <a:rPr lang="en-NZ" dirty="0" smtClean="0"/>
              <a:t>Windows Azure Fabric ensures that particular upgrade domain is not within single fault domain</a:t>
            </a:r>
          </a:p>
          <a:p>
            <a:pPr marL="341310" lvl="1" indent="-173336">
              <a:buFont typeface="Arial" pitchFamily="34" charset="0"/>
              <a:buChar char="•"/>
            </a:pPr>
            <a:r>
              <a:rPr lang="en-NZ" dirty="0" smtClean="0"/>
              <a:t>That is Upgrade</a:t>
            </a:r>
            <a:r>
              <a:rPr lang="en-NZ" baseline="0" dirty="0" smtClean="0"/>
              <a:t> domains are orthogonal to fault domains</a:t>
            </a:r>
          </a:p>
          <a:p>
            <a:pPr marL="341310" lvl="1" indent="-173336">
              <a:buFont typeface="Arial" pitchFamily="34" charset="0"/>
              <a:buChar char="•"/>
            </a:pPr>
            <a:endParaRPr lang="en-NZ" baseline="0" dirty="0" smtClean="0"/>
          </a:p>
          <a:p>
            <a:pPr marL="173336" indent="-173336">
              <a:buFont typeface="Arial" pitchFamily="34" charset="0"/>
              <a:buChar char="•"/>
            </a:pPr>
            <a:r>
              <a:rPr lang="en-NZ" baseline="0" dirty="0" smtClean="0"/>
              <a:t>Roles are then spread out over upgrade domains and fault domains. Subject to running a reasonable number of instances this removes the risk of a single point of failure</a:t>
            </a:r>
            <a:endParaRPr lang="en-NZ"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Tree>
    <p:extLst>
      <p:ext uri="{BB962C8B-B14F-4D97-AF65-F5344CB8AC3E}">
        <p14:creationId xmlns:p14="http://schemas.microsoft.com/office/powerpoint/2010/main" val="2578408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lstStyle/>
          <a:p>
            <a:pPr defTabSz="721141">
              <a:lnSpc>
                <a:spcPct val="90000"/>
              </a:lnSpc>
              <a:spcAft>
                <a:spcPts val="263"/>
              </a:spcAft>
              <a:defRPr/>
            </a:pPr>
            <a:r>
              <a:rPr lang="en-NZ" b="1" dirty="0" smtClean="0"/>
              <a:t>Slide Objective:</a:t>
            </a:r>
          </a:p>
          <a:p>
            <a:pPr defTabSz="721141">
              <a:lnSpc>
                <a:spcPct val="90000"/>
              </a:lnSpc>
              <a:spcAft>
                <a:spcPts val="263"/>
              </a:spcAft>
              <a:defRPr/>
            </a:pPr>
            <a:r>
              <a:rPr lang="en-NZ" b="0" dirty="0" smtClean="0"/>
              <a:t>Provide a graphical view of fault and upgrade domains for existing web</a:t>
            </a:r>
            <a:r>
              <a:rPr lang="en-NZ" b="0" baseline="0" dirty="0" smtClean="0"/>
              <a:t> and worker roles. Use to contrast existing skills with availability sets.</a:t>
            </a:r>
            <a:endParaRPr lang="en-NZ" b="0" dirty="0" smtClean="0"/>
          </a:p>
          <a:p>
            <a:pPr defTabSz="721141">
              <a:lnSpc>
                <a:spcPct val="90000"/>
              </a:lnSpc>
              <a:spcAft>
                <a:spcPts val="263"/>
              </a:spcAft>
              <a:defRPr/>
            </a:pPr>
            <a:endParaRPr lang="en-NZ" b="0" dirty="0" smtClean="0"/>
          </a:p>
          <a:p>
            <a:pPr defTabSz="721141">
              <a:lnSpc>
                <a:spcPct val="90000"/>
              </a:lnSpc>
              <a:spcAft>
                <a:spcPts val="263"/>
              </a:spcAft>
              <a:defRPr/>
            </a:pPr>
            <a:r>
              <a:rPr lang="en-NZ" b="1" baseline="0" dirty="0" smtClean="0"/>
              <a:t>Notes:</a:t>
            </a:r>
          </a:p>
          <a:p>
            <a:pPr defTabSz="721141">
              <a:lnSpc>
                <a:spcPct val="90000"/>
              </a:lnSpc>
              <a:spcAft>
                <a:spcPts val="263"/>
              </a:spcAft>
              <a:defRPr/>
            </a:pPr>
            <a:r>
              <a:rPr lang="en-NZ" b="0" dirty="0" smtClean="0"/>
              <a:t>You can see that our service is well spread out across both fault and upgrade domains</a:t>
            </a:r>
          </a:p>
          <a:p>
            <a:pPr defTabSz="721141">
              <a:lnSpc>
                <a:spcPct val="90000"/>
              </a:lnSpc>
              <a:spcAft>
                <a:spcPts val="263"/>
              </a:spcAft>
              <a:defRPr/>
            </a:pPr>
            <a:r>
              <a:rPr lang="en-NZ" b="0" dirty="0" smtClean="0"/>
              <a:t>The loss of a fault domain will not cause a failure of our service</a:t>
            </a:r>
            <a:r>
              <a:rPr lang="en-NZ" b="0" baseline="0" dirty="0" smtClean="0"/>
              <a:t> nor will the restart or change of an upgrade domain cause a failure of our service</a:t>
            </a:r>
          </a:p>
          <a:p>
            <a:pPr defTabSz="721141">
              <a:lnSpc>
                <a:spcPct val="90000"/>
              </a:lnSpc>
              <a:spcAft>
                <a:spcPts val="263"/>
              </a:spcAft>
              <a:defRPr/>
            </a:pPr>
            <a:endParaRPr lang="en-NZ" b="1" baseline="0" dirty="0" smtClean="0"/>
          </a:p>
          <a:p>
            <a:pPr defTabSz="721141">
              <a:lnSpc>
                <a:spcPct val="90000"/>
              </a:lnSpc>
              <a:spcAft>
                <a:spcPts val="263"/>
              </a:spcAft>
              <a:defRPr/>
            </a:pPr>
            <a:endParaRPr lang="en-NZ" b="1" baseline="0" dirty="0" smtClean="0"/>
          </a:p>
          <a:p>
            <a:pPr defTabSz="721141">
              <a:lnSpc>
                <a:spcPct val="90000"/>
              </a:lnSpc>
              <a:spcAft>
                <a:spcPts val="263"/>
              </a:spcAft>
              <a:defRPr/>
            </a:pPr>
            <a:r>
              <a:rPr lang="en-NZ" b="1" baseline="0" dirty="0" smtClean="0"/>
              <a:t>Notes</a:t>
            </a:r>
          </a:p>
          <a:p>
            <a:pPr defTabSz="721141">
              <a:lnSpc>
                <a:spcPct val="90000"/>
              </a:lnSpc>
              <a:spcAft>
                <a:spcPts val="263"/>
              </a:spcAft>
              <a:defRPr/>
            </a:pPr>
            <a:r>
              <a:rPr lang="en-NZ" b="0" dirty="0" smtClean="0"/>
              <a:t>Useful pre-reading here.</a:t>
            </a:r>
          </a:p>
          <a:p>
            <a:pPr defTabSz="721141">
              <a:lnSpc>
                <a:spcPct val="90000"/>
              </a:lnSpc>
              <a:spcAft>
                <a:spcPts val="263"/>
              </a:spcAft>
              <a:defRPr/>
            </a:pPr>
            <a:r>
              <a:rPr lang="en-NZ" b="0" dirty="0" smtClean="0"/>
              <a:t>http://blog.toddysm.com/2010/04/upgrade-domains-and-fault-domains-in-windows-azure.html</a:t>
            </a:r>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2366304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3</a:t>
            </a:fld>
            <a:endParaRPr lang="en-US" dirty="0"/>
          </a:p>
        </p:txBody>
      </p:sp>
    </p:spTree>
    <p:extLst>
      <p:ext uri="{BB962C8B-B14F-4D97-AF65-F5344CB8AC3E}">
        <p14:creationId xmlns:p14="http://schemas.microsoft.com/office/powerpoint/2010/main" val="13947837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NZ" dirty="0" smtClean="0"/>
              <a:t>Explain availability</a:t>
            </a:r>
            <a:r>
              <a:rPr lang="en-NZ" baseline="0" dirty="0" smtClean="0"/>
              <a:t> sets</a:t>
            </a:r>
          </a:p>
          <a:p>
            <a:endParaRPr lang="en-NZ" baseline="0" dirty="0" smtClean="0"/>
          </a:p>
          <a:p>
            <a:r>
              <a:rPr lang="en-NZ" b="1" baseline="0" dirty="0" smtClean="0"/>
              <a:t>Notes:</a:t>
            </a:r>
            <a:endParaRPr lang="en-NZ" b="1" dirty="0" smtClean="0"/>
          </a:p>
          <a:p>
            <a:r>
              <a:rPr lang="en-NZ" dirty="0" smtClean="0"/>
              <a:t>Availability sets</a:t>
            </a:r>
            <a:r>
              <a:rPr lang="en-NZ" baseline="0" dirty="0" smtClean="0"/>
              <a:t> tell the Fabric Controller to place VMs in the same set on different racks for faults and in separate upgrade domains for updates. </a:t>
            </a:r>
          </a:p>
          <a:p>
            <a:r>
              <a:rPr lang="en-NZ" baseline="0" dirty="0" smtClean="0"/>
              <a:t>This essentially tells the FC not to take the guest OS down of all VMs in the same set for host updates. </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Tree>
    <p:extLst>
      <p:ext uri="{BB962C8B-B14F-4D97-AF65-F5344CB8AC3E}">
        <p14:creationId xmlns:p14="http://schemas.microsoft.com/office/powerpoint/2010/main" val="225146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Explain</a:t>
            </a:r>
            <a:r>
              <a:rPr lang="en-US" baseline="0" dirty="0" smtClean="0"/>
              <a:t> that each tier of an application can be enabled with its own availability set which ensures at a physical hardware level in the data center that there is no single point of failure. </a:t>
            </a: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22</a:t>
            </a:fld>
            <a:endParaRPr lang="en-US" dirty="0"/>
          </a:p>
        </p:txBody>
      </p:sp>
    </p:spTree>
    <p:extLst>
      <p:ext uri="{BB962C8B-B14F-4D97-AF65-F5344CB8AC3E}">
        <p14:creationId xmlns:p14="http://schemas.microsoft.com/office/powerpoint/2010/main" val="30161650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pPr lvl="0"/>
            <a:r>
              <a:rPr lang="en-US" dirty="0" smtClean="0"/>
              <a:t>DEMO</a:t>
            </a:r>
          </a:p>
          <a:p>
            <a:pPr lvl="0"/>
            <a:r>
              <a:rPr lang="en-US" b="1" dirty="0" smtClean="0"/>
              <a:t>Notes:</a:t>
            </a:r>
          </a:p>
          <a:p>
            <a:pPr lvl="0"/>
            <a:r>
              <a:rPr lang="en-US" dirty="0" smtClean="0"/>
              <a:t>See DEMO-LoadBalancingAvailability</a:t>
            </a: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23</a:t>
            </a:fld>
            <a:endParaRPr lang="en-US" dirty="0"/>
          </a:p>
        </p:txBody>
      </p:sp>
    </p:spTree>
    <p:extLst>
      <p:ext uri="{BB962C8B-B14F-4D97-AF65-F5344CB8AC3E}">
        <p14:creationId xmlns:p14="http://schemas.microsoft.com/office/powerpoint/2010/main" val="39322033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24458"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pPr defTabSz="924458">
              <a:defRPr/>
            </a:pPr>
            <a:r>
              <a:rPr lang="en-US" dirty="0" smtClean="0"/>
              <a:t>Explain how disks are durable</a:t>
            </a:r>
            <a:r>
              <a:rPr lang="en-US" baseline="0" dirty="0" smtClean="0"/>
              <a:t> and how Windows Azure storage works</a:t>
            </a:r>
          </a:p>
          <a:p>
            <a:pPr defTabSz="924458">
              <a:defRPr/>
            </a:pPr>
            <a:endParaRPr lang="en-US" baseline="0" dirty="0" smtClean="0"/>
          </a:p>
          <a:p>
            <a:pPr defTabSz="924458">
              <a:defRPr/>
            </a:pPr>
            <a:r>
              <a:rPr lang="en-US" b="1" baseline="0" dirty="0" smtClean="0"/>
              <a:t>Notes:</a:t>
            </a:r>
            <a:endParaRPr lang="en-US" b="1" dirty="0" smtClean="0"/>
          </a:p>
          <a:p>
            <a:pPr defTabSz="924458">
              <a:defRPr/>
            </a:pPr>
            <a:r>
              <a:rPr lang="en-US" dirty="0" smtClean="0"/>
              <a:t>The</a:t>
            </a:r>
            <a:r>
              <a:rPr lang="en-US" baseline="0" dirty="0" smtClean="0"/>
              <a:t> OS and Data Disks are stored in Windows Azure storage. So in addition to the data being persistent you also get the benefits of storage which means your VHD is replicated 3X’s locally and also 3X’s in a separate data center in the same region (geo-replication)</a:t>
            </a:r>
            <a:endParaRPr lang="en-US" dirty="0" smtClean="0"/>
          </a:p>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5429213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This slide simply</a:t>
            </a:r>
            <a:r>
              <a:rPr lang="en-US" baseline="0" dirty="0" smtClean="0"/>
              <a:t> highlights that if the physical hardware backing your VM goes down a new server will start and pick up the same VHD.</a:t>
            </a: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solidFill>
                  <a:prstClr val="black"/>
                </a:solidFill>
              </a:rPr>
              <a:pPr/>
              <a:t>26</a:t>
            </a:fld>
            <a:endParaRPr lang="en-US" dirty="0">
              <a:solidFill>
                <a:prstClr val="black"/>
              </a:solidFill>
            </a:endParaRPr>
          </a:p>
        </p:txBody>
      </p:sp>
    </p:spTree>
    <p:extLst>
      <p:ext uri="{BB962C8B-B14F-4D97-AF65-F5344CB8AC3E}">
        <p14:creationId xmlns:p14="http://schemas.microsoft.com/office/powerpoint/2010/main" val="5429213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Explain</a:t>
            </a:r>
            <a:r>
              <a:rPr lang="en-US" baseline="0" dirty="0" smtClean="0"/>
              <a:t> the differences between disks and images with VMs</a:t>
            </a: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27</a:t>
            </a:fld>
            <a:endParaRPr lang="en-US" dirty="0"/>
          </a:p>
        </p:txBody>
      </p:sp>
    </p:spTree>
    <p:extLst>
      <p:ext uri="{BB962C8B-B14F-4D97-AF65-F5344CB8AC3E}">
        <p14:creationId xmlns:p14="http://schemas.microsoft.com/office/powerpoint/2010/main" val="39919669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Explain the</a:t>
            </a:r>
            <a:r>
              <a:rPr lang="en-US" baseline="0" dirty="0" smtClean="0"/>
              <a:t> benefits of image mobility </a:t>
            </a:r>
          </a:p>
          <a:p>
            <a:endParaRPr lang="en-US" baseline="0" dirty="0" smtClean="0"/>
          </a:p>
          <a:p>
            <a:r>
              <a:rPr lang="en-US" b="1" baseline="0" dirty="0" smtClean="0"/>
              <a:t>Notes:</a:t>
            </a:r>
            <a:endParaRPr lang="en-US" b="1" dirty="0" smtClean="0"/>
          </a:p>
          <a:p>
            <a:r>
              <a:rPr lang="en-US" dirty="0" smtClean="0"/>
              <a:t>One of the key benefits of IaaS is flexibility and control. The</a:t>
            </a:r>
            <a:r>
              <a:rPr lang="en-US" baseline="0" dirty="0" smtClean="0"/>
              <a:t> Windows Azure solution provides the capability of not only moving VHDs TO the cloud but also allows you to copy the VHD back down and run it locally or on another cloud provider. Great for testing out production issues or any other need where you require a copy of the production server.</a:t>
            </a: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28</a:t>
            </a:fld>
            <a:endParaRPr lang="en-US" dirty="0"/>
          </a:p>
        </p:txBody>
      </p:sp>
    </p:spTree>
    <p:extLst>
      <p:ext uri="{BB962C8B-B14F-4D97-AF65-F5344CB8AC3E}">
        <p14:creationId xmlns:p14="http://schemas.microsoft.com/office/powerpoint/2010/main" val="12762308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24458"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pPr defTabSz="924458">
              <a:defRPr/>
            </a:pPr>
            <a:r>
              <a:rPr lang="en-US" b="0" dirty="0" smtClean="0"/>
              <a:t>Explain workflow for bringing your own VHD</a:t>
            </a:r>
            <a:r>
              <a:rPr lang="en-US" b="0" baseline="0" dirty="0" smtClean="0"/>
              <a:t> </a:t>
            </a:r>
          </a:p>
          <a:p>
            <a:pPr defTabSz="924458">
              <a:defRPr/>
            </a:pPr>
            <a:endParaRPr lang="en-US" b="0" baseline="0" dirty="0" smtClean="0"/>
          </a:p>
          <a:p>
            <a:pPr defTabSz="924458">
              <a:defRPr/>
            </a:pPr>
            <a:r>
              <a:rPr lang="en-US" b="1" baseline="0" dirty="0" smtClean="0"/>
              <a:t>Notes:</a:t>
            </a:r>
            <a:endParaRPr lang="en-US" b="1" dirty="0" smtClean="0"/>
          </a:p>
          <a:p>
            <a:pPr defTabSz="924458">
              <a:defRPr/>
            </a:pPr>
            <a:r>
              <a:rPr lang="en-US" dirty="0" smtClean="0"/>
              <a:t>This use case is when you already</a:t>
            </a:r>
            <a:r>
              <a:rPr lang="en-US" baseline="0" dirty="0" smtClean="0"/>
              <a:t> have a “golden image(s)” your company uses for server provisioning or you have a VM running on premises that you would just like to run in our data center. You take the vhd – use CSUpload or System Center App Controller to upload as a page blob to a storage account. From there use the portal to add as an image (sysprepped) or disk (configured VM) and there you can create a VM based off of the vhd.</a:t>
            </a:r>
            <a:endParaRPr lang="en-US" dirty="0" smtClean="0"/>
          </a:p>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29</a:t>
            </a:fld>
            <a:endParaRPr lang="en-US" dirty="0"/>
          </a:p>
        </p:txBody>
      </p:sp>
    </p:spTree>
    <p:extLst>
      <p:ext uri="{BB962C8B-B14F-4D97-AF65-F5344CB8AC3E}">
        <p14:creationId xmlns:p14="http://schemas.microsoft.com/office/powerpoint/2010/main" val="13742022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Explain workflow</a:t>
            </a:r>
            <a:r>
              <a:rPr lang="en-US" baseline="0" dirty="0" smtClean="0"/>
              <a:t> for creating a custom image in the cloud </a:t>
            </a:r>
          </a:p>
          <a:p>
            <a:endParaRPr lang="en-US" baseline="0" dirty="0" smtClean="0"/>
          </a:p>
          <a:p>
            <a:r>
              <a:rPr lang="en-US" b="1" baseline="0" dirty="0" smtClean="0"/>
              <a:t>Notes:</a:t>
            </a:r>
            <a:endParaRPr lang="en-US" b="1" dirty="0" smtClean="0"/>
          </a:p>
          <a:p>
            <a:r>
              <a:rPr lang="en-US" dirty="0" smtClean="0"/>
              <a:t>This use case is all about using the capture feature of IaaS</a:t>
            </a:r>
            <a:r>
              <a:rPr lang="en-US" baseline="0" dirty="0" smtClean="0"/>
              <a:t> to create OS images. The first part you start with a base vhd that you then custom with software binaries, registry settings etc.. You run sysprep.exe and generalize/shutdown the OS. You can then upload it if coming from on-premises or just click the capture button if you created the VM in the cloud. </a:t>
            </a:r>
          </a:p>
          <a:p>
            <a:r>
              <a:rPr lang="en-US" baseline="0" dirty="0" smtClean="0"/>
              <a:t>Capture allows you to take a generalized VM and save the underlying VHD as a new image in your image library.</a:t>
            </a: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30</a:t>
            </a:fld>
            <a:endParaRPr lang="en-US" dirty="0"/>
          </a:p>
        </p:txBody>
      </p:sp>
    </p:spTree>
    <p:extLst>
      <p:ext uri="{BB962C8B-B14F-4D97-AF65-F5344CB8AC3E}">
        <p14:creationId xmlns:p14="http://schemas.microsoft.com/office/powerpoint/2010/main" val="26189484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Tree>
    <p:extLst>
      <p:ext uri="{BB962C8B-B14F-4D97-AF65-F5344CB8AC3E}">
        <p14:creationId xmlns:p14="http://schemas.microsoft.com/office/powerpoint/2010/main" val="1317706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0"/>
              </a:spcBef>
            </a:pPr>
            <a:r>
              <a:rPr lang="en-US" b="1" dirty="0" smtClean="0"/>
              <a:t>Slide</a:t>
            </a:r>
            <a:r>
              <a:rPr lang="en-US" b="1" baseline="0" dirty="0" smtClean="0"/>
              <a:t> Objective:</a:t>
            </a:r>
            <a:endParaRPr lang="en-US" b="1" dirty="0" smtClean="0"/>
          </a:p>
          <a:p>
            <a:pPr>
              <a:spcBef>
                <a:spcPct val="0"/>
              </a:spcBef>
            </a:pPr>
            <a:r>
              <a:rPr lang="en-US" dirty="0" smtClean="0"/>
              <a:t>Microsoft provides a</a:t>
            </a:r>
            <a:r>
              <a:rPr lang="en-US" baseline="0" dirty="0" smtClean="0"/>
              <a:t> continuous solution from private cloud to the public cloud. No matter where you are on your technology roadmap we have a solution to fit your needs. </a:t>
            </a:r>
          </a:p>
          <a:p>
            <a:pPr>
              <a:spcBef>
                <a:spcPct val="0"/>
              </a:spcBef>
            </a:pPr>
            <a:r>
              <a:rPr lang="en-US" baseline="0" dirty="0" smtClean="0"/>
              <a:t>We are a trusted advisor and platform in the traditional enterprise and ISV space and with the new IaaS offering we are making it easier to bring this same level of trust and ease of use to the public cloud. </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Tree>
    <p:extLst>
      <p:ext uri="{BB962C8B-B14F-4D97-AF65-F5344CB8AC3E}">
        <p14:creationId xmlns:p14="http://schemas.microsoft.com/office/powerpoint/2010/main" val="3926762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Tree>
    <p:extLst>
      <p:ext uri="{BB962C8B-B14F-4D97-AF65-F5344CB8AC3E}">
        <p14:creationId xmlns:p14="http://schemas.microsoft.com/office/powerpoint/2010/main" val="32400907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endParaRPr lang="en-US" dirty="0"/>
          </a:p>
        </p:txBody>
      </p:sp>
      <p:sp>
        <p:nvSpPr>
          <p:cNvPr id="4" name="Slide Number Placeholder 3"/>
          <p:cNvSpPr>
            <a:spLocks noGrp="1"/>
          </p:cNvSpPr>
          <p:nvPr>
            <p:ph type="sldNum" sz="quarter" idx="10"/>
          </p:nvPr>
        </p:nvSpPr>
        <p:spPr/>
        <p:txBody>
          <a:bodyPr/>
          <a:lstStyle/>
          <a:p>
            <a:fld id="{13F0F35F-DD44-4607-AEC1-49D7A4BC4066}" type="slidenum">
              <a:rPr lang="en-US" smtClean="0">
                <a:solidFill>
                  <a:prstClr val="black"/>
                </a:solidFill>
              </a:rPr>
              <a:pPr/>
              <a:t>35</a:t>
            </a:fld>
            <a:endParaRPr lang="en-US" dirty="0">
              <a:solidFill>
                <a:prstClr val="black"/>
              </a:solidFill>
            </a:endParaRPr>
          </a:p>
        </p:txBody>
      </p:sp>
    </p:spTree>
    <p:extLst>
      <p:ext uri="{BB962C8B-B14F-4D97-AF65-F5344CB8AC3E}">
        <p14:creationId xmlns:p14="http://schemas.microsoft.com/office/powerpoint/2010/main" val="10829944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Highlight some of the functionality</a:t>
            </a:r>
            <a:r>
              <a:rPr lang="en-US" baseline="0" dirty="0" smtClean="0"/>
              <a:t> available to Windows Administrators to automate management / provisioning of virtual machines in the cloud.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36</a:t>
            </a:fld>
            <a:endParaRPr lang="en-US" dirty="0"/>
          </a:p>
        </p:txBody>
      </p:sp>
    </p:spTree>
    <p:extLst>
      <p:ext uri="{BB962C8B-B14F-4D97-AF65-F5344CB8AC3E}">
        <p14:creationId xmlns:p14="http://schemas.microsoft.com/office/powerpoint/2010/main" val="203747112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37</a:t>
            </a:fld>
            <a:endParaRPr lang="en-US" dirty="0"/>
          </a:p>
        </p:txBody>
      </p:sp>
    </p:spTree>
    <p:extLst>
      <p:ext uri="{BB962C8B-B14F-4D97-AF65-F5344CB8AC3E}">
        <p14:creationId xmlns:p14="http://schemas.microsoft.com/office/powerpoint/2010/main" val="6875927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38</a:t>
            </a:fld>
            <a:endParaRPr lang="en-US" dirty="0"/>
          </a:p>
        </p:txBody>
      </p:sp>
    </p:spTree>
    <p:extLst>
      <p:ext uri="{BB962C8B-B14F-4D97-AF65-F5344CB8AC3E}">
        <p14:creationId xmlns:p14="http://schemas.microsoft.com/office/powerpoint/2010/main" val="3246466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5</a:t>
            </a:fld>
            <a:endParaRPr lang="en-US" dirty="0"/>
          </a:p>
        </p:txBody>
      </p:sp>
    </p:spTree>
    <p:extLst>
      <p:ext uri="{BB962C8B-B14F-4D97-AF65-F5344CB8AC3E}">
        <p14:creationId xmlns:p14="http://schemas.microsoft.com/office/powerpoint/2010/main" val="35621883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Explain</a:t>
            </a:r>
            <a:r>
              <a:rPr lang="en-US" baseline="0" dirty="0" smtClean="0"/>
              <a:t> workflow for provisioning VMs in the cloud </a:t>
            </a:r>
          </a:p>
          <a:p>
            <a:endParaRPr lang="en-US" baseline="0" dirty="0" smtClean="0"/>
          </a:p>
          <a:p>
            <a:r>
              <a:rPr lang="en-US" b="1" baseline="0" dirty="0" smtClean="0"/>
              <a:t>Notes:</a:t>
            </a:r>
            <a:endParaRPr lang="en-US" b="1" dirty="0" smtClean="0"/>
          </a:p>
          <a:p>
            <a:r>
              <a:rPr lang="en-US" dirty="0" smtClean="0"/>
              <a:t>Cloud First Provisioning</a:t>
            </a:r>
            <a:r>
              <a:rPr lang="en-US" baseline="0" dirty="0" smtClean="0"/>
              <a:t> means exactly what is says. Building a VM in the cloud first. </a:t>
            </a:r>
          </a:p>
          <a:p>
            <a:endParaRPr lang="en-US" baseline="0" dirty="0" smtClean="0"/>
          </a:p>
          <a:p>
            <a:r>
              <a:rPr lang="en-US" baseline="0" dirty="0" smtClean="0"/>
              <a:t>You have three methods of starting this process: Build a VM from the portal, from the command line OR programmatically calling the REST API. </a:t>
            </a:r>
          </a:p>
          <a:p>
            <a:endParaRPr lang="en-US" baseline="0" dirty="0" smtClean="0"/>
          </a:p>
          <a:p>
            <a:r>
              <a:rPr lang="en-US" baseline="0" dirty="0" smtClean="0"/>
              <a:t>Once your choice of provisioning is made you will need to select the image and instance size to start from. </a:t>
            </a:r>
          </a:p>
          <a:p>
            <a:endParaRPr lang="en-US" baseline="0" dirty="0" smtClean="0"/>
          </a:p>
          <a:p>
            <a:r>
              <a:rPr lang="en-US" baseline="0" dirty="0" smtClean="0"/>
              <a:t>The newly created disk will be stored in blob storage and your machine will boot.</a:t>
            </a:r>
            <a:endParaRPr lang="en-US" dirty="0" smtClean="0"/>
          </a:p>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6</a:t>
            </a:fld>
            <a:endParaRPr lang="en-US" dirty="0"/>
          </a:p>
        </p:txBody>
      </p:sp>
    </p:spTree>
    <p:extLst>
      <p:ext uri="{BB962C8B-B14F-4D97-AF65-F5344CB8AC3E}">
        <p14:creationId xmlns:p14="http://schemas.microsoft.com/office/powerpoint/2010/main" val="3758159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1" kern="1200" dirty="0" smtClean="0">
                <a:solidFill>
                  <a:schemeClr val="tx1"/>
                </a:solidFill>
                <a:effectLst/>
                <a:latin typeface="+mn-lt"/>
                <a:ea typeface="+mn-ea"/>
                <a:cs typeface="+mn-cs"/>
              </a:rPr>
              <a:t>Windows Server</a:t>
            </a:r>
            <a:r>
              <a:rPr lang="en-US" sz="1600" kern="1200" dirty="0" smtClean="0">
                <a:solidFill>
                  <a:schemeClr val="tx1"/>
                </a:solidFill>
                <a:effectLst/>
                <a:latin typeface="+mn-lt"/>
                <a:ea typeface="+mn-ea"/>
                <a:cs typeface="+mn-cs"/>
              </a:rPr>
              <a:t/>
            </a:r>
            <a:br>
              <a:rPr lang="en-US" sz="1600" kern="1200" dirty="0" smtClean="0">
                <a:solidFill>
                  <a:schemeClr val="tx1"/>
                </a:solidFill>
                <a:effectLst/>
                <a:latin typeface="+mn-lt"/>
                <a:ea typeface="+mn-ea"/>
                <a:cs typeface="+mn-cs"/>
              </a:rPr>
            </a:br>
            <a:r>
              <a:rPr lang="en-US" sz="1600" kern="1200" dirty="0" smtClean="0">
                <a:solidFill>
                  <a:schemeClr val="tx1"/>
                </a:solidFill>
                <a:effectLst/>
                <a:latin typeface="+mn-lt"/>
                <a:ea typeface="+mn-ea"/>
                <a:cs typeface="+mn-cs"/>
              </a:rPr>
              <a:t>Windows Server 2008 R2 and later versions are supported for the following roles: </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Active Directory Domain Services</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Active Directory Federation Services</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Active Directory Lightweight Directory Services</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Application Server</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DNS Server</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Fax Server</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Network Policy and Access Services</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Print and Document Services</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Web Server (IIS)</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Windows Deployment Services</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Windows Server Update Services</a:t>
            </a:r>
          </a:p>
          <a:p>
            <a:pPr marL="285750" indent="-285750">
              <a:buFont typeface="Arial" panose="020B0604020202020204" pitchFamily="34" charset="0"/>
              <a:buChar char="•"/>
            </a:pPr>
            <a:r>
              <a:rPr lang="en-US" sz="1400" kern="1200" dirty="0" smtClean="0">
                <a:solidFill>
                  <a:schemeClr val="tx1"/>
                </a:solidFill>
                <a:effectLst/>
                <a:latin typeface="+mn-lt"/>
                <a:ea typeface="+mn-ea"/>
                <a:cs typeface="+mn-cs"/>
              </a:rPr>
              <a:t>File Services</a:t>
            </a:r>
          </a:p>
        </p:txBody>
      </p:sp>
      <p:sp>
        <p:nvSpPr>
          <p:cNvPr id="4" name="Slide Number Placeholder 3"/>
          <p:cNvSpPr>
            <a:spLocks noGrp="1"/>
          </p:cNvSpPr>
          <p:nvPr>
            <p:ph type="sldNum" sz="quarter" idx="10"/>
          </p:nvPr>
        </p:nvSpPr>
        <p:spPr/>
        <p:txBody>
          <a:bodyPr/>
          <a:lstStyle/>
          <a:p>
            <a:fld id="{0110E035-3DF4-4A15-9272-486F21423BC9}" type="slidenum">
              <a:rPr lang="en-US" smtClean="0"/>
              <a:t>7</a:t>
            </a:fld>
            <a:endParaRPr lang="en-US" dirty="0"/>
          </a:p>
        </p:txBody>
      </p:sp>
    </p:spTree>
    <p:extLst>
      <p:ext uri="{BB962C8B-B14F-4D97-AF65-F5344CB8AC3E}">
        <p14:creationId xmlns:p14="http://schemas.microsoft.com/office/powerpoint/2010/main" val="14611427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Provide an understanding of which Distributions</a:t>
            </a:r>
            <a:r>
              <a:rPr lang="en-US" baseline="0" dirty="0" smtClean="0">
                <a:effectLst/>
                <a:latin typeface="Segoe UI" panose="020B0502040204020203" pitchFamily="34" charset="0"/>
              </a:rPr>
              <a:t> of Linux are offered in the Windows Azure Image Gallery.</a:t>
            </a:r>
            <a:endParaRPr lang="en-US" dirty="0" smtClean="0">
              <a:effectLst/>
              <a:latin typeface="Segoe UI" panose="020B0502040204020203" pitchFamily="34" charset="0"/>
            </a:endParaRPr>
          </a:p>
          <a:p>
            <a:pPr rtl="0"/>
            <a:endParaRPr lang="en-US" b="1" dirty="0" smtClean="0">
              <a:effectLst/>
              <a:latin typeface="Segoe UI" panose="020B0502040204020203" pitchFamily="34" charset="0"/>
            </a:endParaRPr>
          </a:p>
          <a:p>
            <a:pPr rtl="0"/>
            <a:r>
              <a:rPr lang="en-US" b="1" dirty="0" smtClean="0">
                <a:effectLst/>
                <a:latin typeface="Segoe UI" panose="020B0502040204020203" pitchFamily="34" charset="0"/>
              </a:rPr>
              <a:t>Speaking Points:</a:t>
            </a:r>
            <a:endParaRPr lang="en-US" dirty="0" smtClean="0">
              <a:effectLst/>
            </a:endParaRPr>
          </a:p>
          <a:p>
            <a:pPr rtl="0"/>
            <a:r>
              <a:rPr lang="en-US" dirty="0" smtClean="0">
                <a:effectLst/>
                <a:latin typeface="Segoe UI" panose="020B0502040204020203" pitchFamily="34" charset="0"/>
              </a:rPr>
              <a:t>   1) Only</a:t>
            </a:r>
            <a:r>
              <a:rPr lang="en-US" baseline="0" dirty="0" smtClean="0">
                <a:effectLst/>
                <a:latin typeface="Segoe UI" panose="020B0502040204020203" pitchFamily="34" charset="0"/>
              </a:rPr>
              <a:t> Certain distributions of Linux are officially supported: SUSE Enterprise 11 SP2, OpenSUSE 12.1, CentOS 6.2, Ubuntu 12.04</a:t>
            </a:r>
          </a:p>
          <a:p>
            <a:pPr rtl="0"/>
            <a:r>
              <a:rPr lang="en-US" baseline="0" dirty="0" smtClean="0">
                <a:effectLst/>
                <a:latin typeface="Segoe UI" panose="020B0502040204020203" pitchFamily="34" charset="0"/>
              </a:rPr>
              <a:t>   2) Virtual Machine Images of these Distributions are provided by Partners who are experts in each distribution</a:t>
            </a:r>
          </a:p>
          <a:p>
            <a:pPr rtl="0"/>
            <a:r>
              <a:rPr lang="en-US" baseline="0" dirty="0" smtClean="0">
                <a:effectLst/>
                <a:latin typeface="Segoe UI" panose="020B0502040204020203" pitchFamily="34" charset="0"/>
              </a:rPr>
              <a:t>   3) Other Distributions of Linux can be installed as “Bring-Your-Own-Linux” however, some integration work will be needed.</a:t>
            </a:r>
            <a:endParaRPr lang="en-US" dirty="0" smtClean="0">
              <a:effectLst/>
            </a:endParaRPr>
          </a:p>
          <a:p>
            <a:pPr rtl="0"/>
            <a:endParaRPr lang="en-US" b="1" dirty="0" smtClean="0">
              <a:effectLst/>
              <a:latin typeface="Segoe UI" panose="020B0502040204020203" pitchFamily="34" charset="0"/>
            </a:endParaRPr>
          </a:p>
          <a:p>
            <a:pPr rtl="0"/>
            <a:r>
              <a:rPr lang="en-US" b="1" dirty="0" smtClean="0">
                <a:effectLst/>
                <a:latin typeface="Segoe UI" panose="020B0502040204020203" pitchFamily="34" charset="0"/>
              </a:rPr>
              <a:t>Notes:</a:t>
            </a:r>
            <a:endParaRPr lang="en-US" dirty="0" smtClean="0">
              <a:effectLst/>
            </a:endParaRPr>
          </a:p>
          <a:p>
            <a:pPr rtl="0"/>
            <a:r>
              <a:rPr lang="en-US" dirty="0" smtClean="0">
                <a:effectLst/>
                <a:latin typeface="Segoe UI" panose="020B0502040204020203" pitchFamily="34" charset="0"/>
              </a:rPr>
              <a:t>Linux</a:t>
            </a:r>
            <a:r>
              <a:rPr lang="en-US" baseline="0" dirty="0" smtClean="0">
                <a:effectLst/>
                <a:latin typeface="Segoe UI" panose="020B0502040204020203" pitchFamily="34" charset="0"/>
              </a:rPr>
              <a:t> Virtual Machines Product Page: http://www.windowsazure.com/en-us/manage/linux </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30596272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Tree>
    <p:extLst>
      <p:ext uri="{BB962C8B-B14F-4D97-AF65-F5344CB8AC3E}">
        <p14:creationId xmlns:p14="http://schemas.microsoft.com/office/powerpoint/2010/main" val="3713104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VM sizes </a:t>
            </a: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10</a:t>
            </a:fld>
            <a:endParaRPr lang="en-US" dirty="0"/>
          </a:p>
        </p:txBody>
      </p:sp>
    </p:spTree>
    <p:extLst>
      <p:ext uri="{BB962C8B-B14F-4D97-AF65-F5344CB8AC3E}">
        <p14:creationId xmlns:p14="http://schemas.microsoft.com/office/powerpoint/2010/main" val="36581445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df"/><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2"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 Id="rId11" Type="http://schemas.openxmlformats.org/officeDocument/2006/relationships/image" Target="../media/image2.pdf"/></Relationships>
</file>

<file path=ppt/slideLayouts/_rels/slideLayout11.xml.rels><?xml version="1.0" encoding="UTF-8" standalone="yes"?>
<Relationships xmlns="http://schemas.openxmlformats.org/package/2006/relationships"><Relationship Id="rId12" Type="http://schemas.openxmlformats.org/officeDocument/2006/relationships/image" Target="../media/image8.png"/><Relationship Id="rId1" Type="http://schemas.openxmlformats.org/officeDocument/2006/relationships/slideMaster" Target="../slideMasters/slideMaster1.xml"/><Relationship Id="rId11" Type="http://schemas.openxmlformats.org/officeDocument/2006/relationships/image" Target="../media/image2.pdf"/></Relationships>
</file>

<file path=ppt/slideLayouts/_rels/slideLayout12.xml.rels><?xml version="1.0" encoding="UTF-8" standalone="yes"?>
<Relationships xmlns="http://schemas.openxmlformats.org/package/2006/relationships"><Relationship Id="rId12" Type="http://schemas.openxmlformats.org/officeDocument/2006/relationships/image" Target="../media/image8.png"/><Relationship Id="rId1" Type="http://schemas.openxmlformats.org/officeDocument/2006/relationships/slideMaster" Target="../slideMasters/slideMaster1.xml"/><Relationship Id="rId11" Type="http://schemas.openxmlformats.org/officeDocument/2006/relationships/image" Target="../media/image2.pd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2" Type="http://schemas.openxmlformats.org/officeDocument/2006/relationships/image" Target="../media/image8.png"/><Relationship Id="rId1" Type="http://schemas.openxmlformats.org/officeDocument/2006/relationships/slideMaster" Target="../slideMasters/slideMaster1.xml"/><Relationship Id="rId11" Type="http://schemas.openxmlformats.org/officeDocument/2006/relationships/image" Target="../media/image2.pd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3" Type="http://schemas.openxmlformats.org/officeDocument/2006/relationships/image" Target="../media/image6.png"/><Relationship Id="rId12" Type="http://schemas.openxmlformats.org/officeDocument/2006/relationships/image" Target="../media/image8.png"/><Relationship Id="rId1" Type="http://schemas.openxmlformats.org/officeDocument/2006/relationships/slideMaster" Target="../slideMasters/slideMaster1.xml"/><Relationship Id="rId11" Type="http://schemas.openxmlformats.org/officeDocument/2006/relationships/image" Target="../media/image2.pdf"/></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df"/><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d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9.pdf"/></Relationships>
</file>

<file path=ppt/slideLayouts/_rels/slideLayout4.xml.rels><?xml version="1.0" encoding="UTF-8" standalone="yes"?>
<Relationships xmlns="http://schemas.openxmlformats.org/package/2006/relationships"><Relationship Id="rId12"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 Id="rId11" Type="http://schemas.openxmlformats.org/officeDocument/2006/relationships/image" Target="../media/image2.pdf"/></Relationships>
</file>

<file path=ppt/slideLayouts/_rels/slideLayout5.xml.rels><?xml version="1.0" encoding="UTF-8" standalone="yes"?>
<Relationships xmlns="http://schemas.openxmlformats.org/package/2006/relationships"><Relationship Id="rId12"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 Id="rId11" Type="http://schemas.openxmlformats.org/officeDocument/2006/relationships/image" Target="../media/image2.pdf"/></Relationships>
</file>

<file path=ppt/slideLayouts/_rels/slideLayout6.xml.rels><?xml version="1.0" encoding="UTF-8" standalone="yes"?>
<Relationships xmlns="http://schemas.openxmlformats.org/package/2006/relationships"><Relationship Id="rId12"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 Id="rId11" Type="http://schemas.openxmlformats.org/officeDocument/2006/relationships/image" Target="../media/image2.pd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12"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 Id="rId11" Type="http://schemas.openxmlformats.org/officeDocument/2006/relationships/image" Target="../media/image2.pdf"/></Relationships>
</file>

<file path=ppt/slideLayouts/_rels/slideLayout8.xml.rels><?xml version="1.0" encoding="UTF-8" standalone="yes"?>
<Relationships xmlns="http://schemas.openxmlformats.org/package/2006/relationships"><Relationship Id="rId12"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 Id="rId11" Type="http://schemas.openxmlformats.org/officeDocument/2006/relationships/image" Target="../media/image2.pdf"/></Relationships>
</file>

<file path=ppt/slideLayouts/_rels/slideLayout9.xml.rels><?xml version="1.0" encoding="UTF-8" standalone="yes"?>
<Relationships xmlns="http://schemas.openxmlformats.org/package/2006/relationships"><Relationship Id="rId12"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 Id="rId11" Type="http://schemas.openxmlformats.org/officeDocument/2006/relationships/image" Target="../media/image2.pd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5 for internal audiences">
    <p:bg>
      <p:bgPr>
        <a:blipFill rotWithShape="1">
          <a:blip r:embed="rId2"/>
          <a:stretch>
            <a:fillRect/>
          </a:stretch>
        </a:blipFill>
        <a:effectLst/>
      </p:bgPr>
    </p:bg>
    <p:spTree>
      <p:nvGrpSpPr>
        <p:cNvPr id="1" name=""/>
        <p:cNvGrpSpPr/>
        <p:nvPr/>
      </p:nvGrpSpPr>
      <p:grpSpPr>
        <a:xfrm>
          <a:off x="0" y="0"/>
          <a:ext cx="0" cy="0"/>
          <a:chOff x="0" y="0"/>
          <a:chExt cx="0" cy="0"/>
        </a:xfrm>
      </p:grpSpPr>
      <p:sp>
        <p:nvSpPr>
          <p:cNvPr id="16" name="Rectangle 15"/>
          <p:cNvSpPr/>
          <p:nvPr/>
        </p:nvSpPr>
        <p:spPr bwMode="gray">
          <a:xfrm>
            <a:off x="-1657" y="3872539"/>
            <a:ext cx="9737478" cy="2205736"/>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sp>
        <p:nvSpPr>
          <p:cNvPr id="17" name="Title 1"/>
          <p:cNvSpPr>
            <a:spLocks noGrp="1"/>
          </p:cNvSpPr>
          <p:nvPr>
            <p:ph type="title" hasCustomPrompt="1"/>
          </p:nvPr>
        </p:nvSpPr>
        <p:spPr bwMode="ltGray">
          <a:xfrm>
            <a:off x="428383" y="4758848"/>
            <a:ext cx="8308458" cy="1093895"/>
          </a:xfrm>
          <a:prstGeom prst="rect">
            <a:avLst/>
          </a:prstGeom>
          <a:noFill/>
        </p:spPr>
        <p:txBody>
          <a:bodyPr lIns="143407" tIns="89629" rIns="143407" bIns="89629" anchor="t" anchorCtr="0"/>
          <a:lstStyle>
            <a:lvl1pPr marL="0" indent="0" algn="l">
              <a:defRPr sz="5900"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18" name="Text Placeholder 2"/>
          <p:cNvSpPr>
            <a:spLocks noGrp="1"/>
          </p:cNvSpPr>
          <p:nvPr>
            <p:ph type="body" sz="quarter" idx="14" hasCustomPrompt="1"/>
          </p:nvPr>
        </p:nvSpPr>
        <p:spPr bwMode="ltGray">
          <a:xfrm>
            <a:off x="428384" y="4169753"/>
            <a:ext cx="8308458" cy="589095"/>
          </a:xfrm>
        </p:spPr>
        <p:txBody>
          <a:bodyPr tIns="107555" bIns="107555">
            <a:noAutofit/>
          </a:bodyPr>
          <a:lstStyle>
            <a:lvl1pPr marL="0" indent="0">
              <a:spcBef>
                <a:spcPts val="0"/>
              </a:spcBef>
              <a:buNone/>
              <a:defRPr sz="3100">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9" name="Picture 18" descr="Dev-Unleashed-logo-White.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3"/>
              <a:srcRect l="19002" t="43683" r="16409" b="45008"/>
              <a:stretch>
                <a:fillRect/>
              </a:stretch>
            </p:blipFill>
          </mc:Choice>
          <mc:Fallback>
            <p:blipFill>
              <a:blip r:embed="rId4"/>
              <a:srcRect l="19002" t="43683" r="16409" b="45008"/>
              <a:stretch>
                <a:fillRect/>
              </a:stretch>
            </p:blipFill>
          </mc:Fallback>
        </mc:AlternateContent>
        <p:spPr>
          <a:xfrm>
            <a:off x="428383" y="2806700"/>
            <a:ext cx="3699117" cy="838200"/>
          </a:xfrm>
          <a:prstGeom prst="rect">
            <a:avLst/>
          </a:prstGeom>
          <a:effectLst/>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bwMode="invGray">
          <a:xfrm>
            <a:off x="8410553" y="4042753"/>
            <a:ext cx="1109395" cy="237744"/>
          </a:xfrm>
          <a:prstGeom prst="rect">
            <a:avLst/>
          </a:prstGeom>
        </p:spPr>
      </p:pic>
    </p:spTree>
    <p:extLst>
      <p:ext uri="{BB962C8B-B14F-4D97-AF65-F5344CB8AC3E}">
        <p14:creationId xmlns:p14="http://schemas.microsoft.com/office/powerpoint/2010/main" val="1374744677"/>
      </p:ext>
    </p:extLst>
  </p:cSld>
  <p:clrMapOvr>
    <a:masterClrMapping/>
  </p:clrMapOvr>
  <p:transition spd="slow">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Row">
    <p:spTree>
      <p:nvGrpSpPr>
        <p:cNvPr id="1" name=""/>
        <p:cNvGrpSpPr/>
        <p:nvPr/>
      </p:nvGrpSpPr>
      <p:grpSpPr>
        <a:xfrm>
          <a:off x="0" y="0"/>
          <a:ext cx="0" cy="0"/>
          <a:chOff x="0" y="0"/>
          <a:chExt cx="0" cy="0"/>
        </a:xfrm>
      </p:grpSpPr>
      <p:sp>
        <p:nvSpPr>
          <p:cNvPr id="24" name="Text Placeholder 23"/>
          <p:cNvSpPr>
            <a:spLocks noGrp="1"/>
          </p:cNvSpPr>
          <p:nvPr>
            <p:ph type="body" sz="quarter" idx="13"/>
          </p:nvPr>
        </p:nvSpPr>
        <p:spPr>
          <a:xfrm>
            <a:off x="1492350" y="1727199"/>
            <a:ext cx="8680351" cy="1416049"/>
          </a:xfrm>
          <a:solidFill>
            <a:schemeClr val="bg1">
              <a:lumMod val="85000"/>
              <a:alpha val="64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74320" tIns="45720" rIns="182880" bIns="45720" numCol="1" spcCol="0" rtlCol="0" fromWordArt="0" anchor="ctr" anchorCtr="0" forceAA="0" compatLnSpc="1">
            <a:prstTxWarp prst="textNoShape">
              <a:avLst/>
            </a:prstTxWarp>
            <a:noAutofit/>
          </a:bodyPr>
          <a:lstStyle>
            <a:lvl1pPr marL="0" indent="0">
              <a:buFont typeface="Arial"/>
              <a:buNone/>
              <a:defRPr lang="en-US" sz="1800" smtClean="0">
                <a:solidFill>
                  <a:schemeClr val="tx1">
                    <a:lumMod val="75000"/>
                    <a:lumOff val="25000"/>
                  </a:schemeClr>
                </a:solidFill>
                <a:latin typeface="Segoe UI"/>
                <a:cs typeface="Segoe UI"/>
              </a:defRPr>
            </a:lvl1pPr>
            <a:lvl2pPr marL="171450" indent="0">
              <a:buNone/>
              <a:defRPr lang="en-US" sz="1800" smtClean="0">
                <a:solidFill>
                  <a:schemeClr val="tx1">
                    <a:lumMod val="75000"/>
                    <a:lumOff val="25000"/>
                  </a:schemeClr>
                </a:solidFill>
              </a:defRPr>
            </a:lvl2pPr>
            <a:lvl3pPr marL="685800" indent="0">
              <a:buNone/>
              <a:defRPr lang="en-US" sz="1800" smtClean="0">
                <a:solidFill>
                  <a:schemeClr val="tx1">
                    <a:lumMod val="75000"/>
                    <a:lumOff val="25000"/>
                  </a:schemeClr>
                </a:solidFill>
              </a:defRPr>
            </a:lvl3pPr>
            <a:lvl4pPr marL="1143000" indent="0">
              <a:buNone/>
              <a:defRPr lang="en-US" sz="1800" smtClean="0">
                <a:solidFill>
                  <a:schemeClr val="tx1">
                    <a:lumMod val="75000"/>
                    <a:lumOff val="25000"/>
                  </a:schemeClr>
                </a:solidFill>
              </a:defRPr>
            </a:lvl4pPr>
            <a:lvl5pPr marL="1600200" indent="0">
              <a:buNone/>
              <a:defRPr lang="en-US" sz="1800">
                <a:solidFill>
                  <a:schemeClr val="tx1">
                    <a:lumMod val="75000"/>
                    <a:lumOff val="25000"/>
                  </a:schemeClr>
                </a:solidFill>
              </a:defRPr>
            </a:lvl5pPr>
          </a:lstStyle>
          <a:p>
            <a:pPr marL="0" lvl="0"/>
            <a:r>
              <a:rPr lang="en-US" smtClean="0"/>
              <a:t>Click to edit Master text styles</a:t>
            </a:r>
          </a:p>
        </p:txBody>
      </p:sp>
      <p:sp>
        <p:nvSpPr>
          <p:cNvPr id="3" name="Rectangle 2"/>
          <p:cNvSpPr/>
          <p:nvPr/>
        </p:nvSpPr>
        <p:spPr>
          <a:xfrm>
            <a:off x="1371602" y="1714499"/>
            <a:ext cx="120749" cy="1416049"/>
          </a:xfrm>
          <a:prstGeom prst="rect">
            <a:avLst/>
          </a:prstGeom>
          <a:solidFill>
            <a:srgbClr val="FF663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 Placeholder 23"/>
          <p:cNvSpPr>
            <a:spLocks noGrp="1"/>
          </p:cNvSpPr>
          <p:nvPr>
            <p:ph type="body" sz="quarter" idx="14"/>
          </p:nvPr>
        </p:nvSpPr>
        <p:spPr>
          <a:xfrm>
            <a:off x="1492351" y="3295649"/>
            <a:ext cx="8680349" cy="1428751"/>
          </a:xfr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74320" tIns="45720" rIns="182880" bIns="45720" numCol="1" spcCol="0" rtlCol="0" fromWordArt="0" anchor="ctr" anchorCtr="0" forceAA="0" compatLnSpc="1">
            <a:prstTxWarp prst="textNoShape">
              <a:avLst/>
            </a:prstTxWarp>
            <a:noAutofit/>
          </a:bodyPr>
          <a:lstStyle>
            <a:lvl1pPr marL="0" indent="0">
              <a:buFont typeface="Arial"/>
              <a:buNone/>
              <a:defRPr lang="en-US" sz="1800" dirty="0" smtClean="0">
                <a:solidFill>
                  <a:schemeClr val="tx1">
                    <a:lumMod val="75000"/>
                    <a:lumOff val="25000"/>
                  </a:schemeClr>
                </a:solidFill>
                <a:latin typeface="Segoe UI"/>
                <a:cs typeface="Segoe UI"/>
              </a:defRPr>
            </a:lvl1pPr>
          </a:lstStyle>
          <a:p>
            <a:pPr marL="0" lvl="0"/>
            <a:r>
              <a:rPr lang="en-US" smtClean="0"/>
              <a:t>Click to edit Master text styles</a:t>
            </a:r>
          </a:p>
        </p:txBody>
      </p:sp>
      <p:sp>
        <p:nvSpPr>
          <p:cNvPr id="26" name="Text Placeholder 23"/>
          <p:cNvSpPr>
            <a:spLocks noGrp="1"/>
          </p:cNvSpPr>
          <p:nvPr>
            <p:ph type="body" sz="quarter" idx="15"/>
          </p:nvPr>
        </p:nvSpPr>
        <p:spPr>
          <a:xfrm>
            <a:off x="1492351" y="4864099"/>
            <a:ext cx="8680349" cy="1320801"/>
          </a:xfrm>
          <a:solidFill>
            <a:schemeClr val="bg1">
              <a:lumMod val="85000"/>
              <a:alpha val="64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74320" tIns="45720" rIns="182880" bIns="45720" numCol="1" spcCol="0" rtlCol="0" fromWordArt="0" anchor="ctr" anchorCtr="0" forceAA="0" compatLnSpc="1">
            <a:prstTxWarp prst="textNoShape">
              <a:avLst/>
            </a:prstTxWarp>
            <a:noAutofit/>
          </a:bodyPr>
          <a:lstStyle>
            <a:lvl1pPr marL="0" indent="0">
              <a:buFont typeface="Arial"/>
              <a:buNone/>
              <a:defRPr lang="en-US" sz="1800" smtClean="0">
                <a:solidFill>
                  <a:schemeClr val="tx1">
                    <a:lumMod val="75000"/>
                    <a:lumOff val="25000"/>
                  </a:schemeClr>
                </a:solidFill>
                <a:latin typeface="Segoe UI"/>
                <a:cs typeface="Segoe UI"/>
              </a:defRPr>
            </a:lvl1pPr>
            <a:lvl2pPr marL="171450" indent="0">
              <a:buNone/>
              <a:defRPr lang="en-US" sz="1800" smtClean="0">
                <a:solidFill>
                  <a:schemeClr val="tx1">
                    <a:lumMod val="75000"/>
                    <a:lumOff val="25000"/>
                  </a:schemeClr>
                </a:solidFill>
              </a:defRPr>
            </a:lvl2pPr>
            <a:lvl3pPr marL="685800" indent="0">
              <a:buNone/>
              <a:defRPr lang="en-US" sz="1800" smtClean="0">
                <a:solidFill>
                  <a:schemeClr val="tx1">
                    <a:lumMod val="75000"/>
                    <a:lumOff val="25000"/>
                  </a:schemeClr>
                </a:solidFill>
              </a:defRPr>
            </a:lvl3pPr>
            <a:lvl4pPr marL="1143000" indent="0">
              <a:buNone/>
              <a:defRPr lang="en-US" sz="1800" smtClean="0">
                <a:solidFill>
                  <a:schemeClr val="tx1">
                    <a:lumMod val="75000"/>
                    <a:lumOff val="25000"/>
                  </a:schemeClr>
                </a:solidFill>
              </a:defRPr>
            </a:lvl4pPr>
            <a:lvl5pPr marL="1600200" indent="0">
              <a:buNone/>
              <a:defRPr lang="en-US" sz="1800">
                <a:solidFill>
                  <a:schemeClr val="tx1">
                    <a:lumMod val="75000"/>
                    <a:lumOff val="25000"/>
                  </a:schemeClr>
                </a:solidFill>
              </a:defRPr>
            </a:lvl5pPr>
          </a:lstStyle>
          <a:p>
            <a:pPr marL="0" lvl="0"/>
            <a:r>
              <a:rPr lang="en-US" smtClean="0"/>
              <a:t>Click to edit Master text styles</a:t>
            </a:r>
          </a:p>
        </p:txBody>
      </p:sp>
      <p:sp>
        <p:nvSpPr>
          <p:cNvPr id="10" name="Rectangle 9"/>
          <p:cNvSpPr/>
          <p:nvPr/>
        </p:nvSpPr>
        <p:spPr>
          <a:xfrm>
            <a:off x="1371602" y="3295649"/>
            <a:ext cx="120749" cy="142875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1371602" y="4864099"/>
            <a:ext cx="120749" cy="132080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0" y="0"/>
            <a:ext cx="1020371"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13" name="Rectangle 12"/>
          <p:cNvSpPr/>
          <p:nvPr/>
        </p:nvSpPr>
        <p:spPr bwMode="gray">
          <a:xfrm>
            <a:off x="558772" y="463029"/>
            <a:ext cx="11630053" cy="1053186"/>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pic>
        <p:nvPicPr>
          <p:cNvPr id="14" name="Picture 13" descr="Orange-bracket.png"/>
          <p:cNvPicPr>
            <a:picLocks noChangeAspect="1"/>
          </p:cNvPicPr>
          <p:nvPr/>
        </p:nvPicPr>
        <p:blipFill>
          <a:blip r:embed="rId2"/>
          <a:stretch>
            <a:fillRect/>
          </a:stretch>
        </p:blipFill>
        <p:spPr>
          <a:xfrm>
            <a:off x="829552" y="463029"/>
            <a:ext cx="403414" cy="1053186"/>
          </a:xfrm>
          <a:prstGeom prst="rect">
            <a:avLst/>
          </a:prstGeom>
        </p:spPr>
      </p:pic>
      <p:pic>
        <p:nvPicPr>
          <p:cNvPr id="15" name="Picture 14"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11"/>
              <a:stretch>
                <a:fillRect/>
              </a:stretch>
            </p:blipFill>
          </mc:Choice>
          <mc:Fallback>
            <p:blipFill>
              <a:blip r:embed="rId12"/>
              <a:stretch>
                <a:fillRect/>
              </a:stretch>
            </p:blipFill>
          </mc:Fallback>
        </mc:AlternateContent>
        <p:spPr>
          <a:xfrm>
            <a:off x="10566399" y="6421718"/>
            <a:ext cx="1495425" cy="297579"/>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829324545"/>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Demo Slide">
    <p:spTree>
      <p:nvGrpSpPr>
        <p:cNvPr id="1" name=""/>
        <p:cNvGrpSpPr/>
        <p:nvPr/>
      </p:nvGrpSpPr>
      <p:grpSpPr>
        <a:xfrm>
          <a:off x="0" y="0"/>
          <a:ext cx="0" cy="0"/>
          <a:chOff x="0" y="0"/>
          <a:chExt cx="0" cy="0"/>
        </a:xfrm>
      </p:grpSpPr>
      <p:sp>
        <p:nvSpPr>
          <p:cNvPr id="20" name="Rectangle 19"/>
          <p:cNvSpPr/>
          <p:nvPr/>
        </p:nvSpPr>
        <p:spPr>
          <a:xfrm>
            <a:off x="-278" y="2481701"/>
            <a:ext cx="12189104" cy="189829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p>
        </p:txBody>
      </p:sp>
      <p:grpSp>
        <p:nvGrpSpPr>
          <p:cNvPr id="40" name="Demo Logo"/>
          <p:cNvGrpSpPr/>
          <p:nvPr/>
        </p:nvGrpSpPr>
        <p:grpSpPr>
          <a:xfrm>
            <a:off x="1055846" y="2705861"/>
            <a:ext cx="1861947" cy="1490466"/>
            <a:chOff x="792091" y="1833531"/>
            <a:chExt cx="1396824" cy="1117850"/>
          </a:xfrm>
        </p:grpSpPr>
        <p:sp>
          <p:nvSpPr>
            <p:cNvPr id="18" name="Rounded Rectangle 29"/>
            <p:cNvSpPr/>
            <p:nvPr/>
          </p:nvSpPr>
          <p:spPr bwMode="black">
            <a:xfrm>
              <a:off x="1323039" y="1833531"/>
              <a:ext cx="334928" cy="682044"/>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3878" fontAlgn="base">
                <a:spcBef>
                  <a:spcPct val="0"/>
                </a:spcBef>
                <a:spcAft>
                  <a:spcPct val="0"/>
                </a:spcAft>
              </a:pPr>
              <a:endParaRPr lang="en-US" sz="1866"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TextBox 18"/>
            <p:cNvSpPr txBox="1"/>
            <p:nvPr/>
          </p:nvSpPr>
          <p:spPr>
            <a:xfrm>
              <a:off x="792091" y="2512896"/>
              <a:ext cx="1396824" cy="438485"/>
            </a:xfrm>
            <a:prstGeom prst="rect">
              <a:avLst/>
            </a:prstGeom>
            <a:noFill/>
          </p:spPr>
          <p:txBody>
            <a:bodyPr wrap="square" rtlCol="0">
              <a:spAutoFit/>
            </a:bodyPr>
            <a:lstStyle/>
            <a:p>
              <a:pPr algn="ctr"/>
              <a:r>
                <a:rPr lang="en-US" sz="3199" dirty="0" smtClean="0">
                  <a:solidFill>
                    <a:schemeClr val="accent6"/>
                  </a:solidFill>
                </a:rPr>
                <a:t>DEMO</a:t>
              </a:r>
              <a:endParaRPr lang="en-US" sz="3199" dirty="0">
                <a:solidFill>
                  <a:schemeClr val="accent6"/>
                </a:solidFill>
              </a:endParaRPr>
            </a:p>
          </p:txBody>
        </p:sp>
      </p:grpSp>
      <p:grpSp>
        <p:nvGrpSpPr>
          <p:cNvPr id="31" name="Slate"/>
          <p:cNvGrpSpPr/>
          <p:nvPr/>
        </p:nvGrpSpPr>
        <p:grpSpPr>
          <a:xfrm>
            <a:off x="-1114" y="2226990"/>
            <a:ext cx="3864784" cy="2404023"/>
            <a:chOff x="3257078" y="1677353"/>
            <a:chExt cx="6940296" cy="4315968"/>
          </a:xfrm>
        </p:grpSpPr>
        <p:sp>
          <p:nvSpPr>
            <p:cNvPr id="32" name="Slate Frame"/>
            <p:cNvSpPr/>
            <p:nvPr/>
          </p:nvSpPr>
          <p:spPr>
            <a:xfrm>
              <a:off x="3257078" y="1677353"/>
              <a:ext cx="6940296" cy="4315968"/>
            </a:xfrm>
            <a:custGeom>
              <a:avLst/>
              <a:gdLst>
                <a:gd name="connsiteX0" fmla="*/ 425499 w 6893101"/>
                <a:gd name="connsiteY0" fmla="*/ 450975 h 4265641"/>
                <a:gd name="connsiteX1" fmla="*/ 425499 w 6893101"/>
                <a:gd name="connsiteY1" fmla="*/ 3818866 h 4265641"/>
                <a:gd name="connsiteX2" fmla="*/ 6467604 w 6893101"/>
                <a:gd name="connsiteY2" fmla="*/ 3818866 h 4265641"/>
                <a:gd name="connsiteX3" fmla="*/ 6467604 w 6893101"/>
                <a:gd name="connsiteY3" fmla="*/ 450975 h 4265641"/>
                <a:gd name="connsiteX4" fmla="*/ 93974 w 6893101"/>
                <a:gd name="connsiteY4" fmla="*/ 0 h 4265641"/>
                <a:gd name="connsiteX5" fmla="*/ 6799131 w 6893101"/>
                <a:gd name="connsiteY5" fmla="*/ 0 h 4265641"/>
                <a:gd name="connsiteX6" fmla="*/ 6893101 w 6893101"/>
                <a:gd name="connsiteY6" fmla="*/ 93970 h 4265641"/>
                <a:gd name="connsiteX7" fmla="*/ 6893101 w 6893101"/>
                <a:gd name="connsiteY7" fmla="*/ 4171671 h 4265641"/>
                <a:gd name="connsiteX8" fmla="*/ 6799131 w 6893101"/>
                <a:gd name="connsiteY8" fmla="*/ 4265641 h 4265641"/>
                <a:gd name="connsiteX9" fmla="*/ 93974 w 6893101"/>
                <a:gd name="connsiteY9" fmla="*/ 4265641 h 4265641"/>
                <a:gd name="connsiteX10" fmla="*/ 0 w 6893101"/>
                <a:gd name="connsiteY10" fmla="*/ 4171671 h 4265641"/>
                <a:gd name="connsiteX11" fmla="*/ 0 w 6893101"/>
                <a:gd name="connsiteY11" fmla="*/ 93970 h 4265641"/>
                <a:gd name="connsiteX12" fmla="*/ 93974 w 6893101"/>
                <a:gd name="connsiteY12" fmla="*/ 0 h 4265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3101" h="4265641">
                  <a:moveTo>
                    <a:pt x="425499" y="450975"/>
                  </a:moveTo>
                  <a:lnTo>
                    <a:pt x="425499" y="3818866"/>
                  </a:lnTo>
                  <a:lnTo>
                    <a:pt x="6467604" y="3818866"/>
                  </a:lnTo>
                  <a:lnTo>
                    <a:pt x="6467604" y="450975"/>
                  </a:lnTo>
                  <a:close/>
                  <a:moveTo>
                    <a:pt x="93974" y="0"/>
                  </a:moveTo>
                  <a:lnTo>
                    <a:pt x="6799131" y="0"/>
                  </a:lnTo>
                  <a:cubicBezTo>
                    <a:pt x="6851028" y="0"/>
                    <a:pt x="6893101" y="42072"/>
                    <a:pt x="6893101" y="93970"/>
                  </a:cubicBezTo>
                  <a:lnTo>
                    <a:pt x="6893101" y="4171671"/>
                  </a:lnTo>
                  <a:cubicBezTo>
                    <a:pt x="6893101" y="4223569"/>
                    <a:pt x="6851028" y="4265641"/>
                    <a:pt x="6799131" y="4265641"/>
                  </a:cubicBezTo>
                  <a:lnTo>
                    <a:pt x="93974" y="4265641"/>
                  </a:lnTo>
                  <a:cubicBezTo>
                    <a:pt x="42072" y="4265641"/>
                    <a:pt x="0" y="4223569"/>
                    <a:pt x="0" y="4171671"/>
                  </a:cubicBezTo>
                  <a:lnTo>
                    <a:pt x="0" y="93970"/>
                  </a:lnTo>
                  <a:cubicBezTo>
                    <a:pt x="0" y="42072"/>
                    <a:pt x="42072" y="0"/>
                    <a:pt x="93974" y="0"/>
                  </a:cubicBezTo>
                  <a:close/>
                </a:path>
              </a:pathLst>
            </a:cu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33" name="Slate Bezel"/>
            <p:cNvSpPr/>
            <p:nvPr/>
          </p:nvSpPr>
          <p:spPr>
            <a:xfrm>
              <a:off x="3279938" y="1700212"/>
              <a:ext cx="6893101" cy="4265641"/>
            </a:xfrm>
            <a:custGeom>
              <a:avLst/>
              <a:gdLst>
                <a:gd name="connsiteX0" fmla="*/ 425499 w 6893101"/>
                <a:gd name="connsiteY0" fmla="*/ 450975 h 4265641"/>
                <a:gd name="connsiteX1" fmla="*/ 425499 w 6893101"/>
                <a:gd name="connsiteY1" fmla="*/ 3818866 h 4265641"/>
                <a:gd name="connsiteX2" fmla="*/ 6467604 w 6893101"/>
                <a:gd name="connsiteY2" fmla="*/ 3818866 h 4265641"/>
                <a:gd name="connsiteX3" fmla="*/ 6467604 w 6893101"/>
                <a:gd name="connsiteY3" fmla="*/ 450975 h 4265641"/>
                <a:gd name="connsiteX4" fmla="*/ 93974 w 6893101"/>
                <a:gd name="connsiteY4" fmla="*/ 0 h 4265641"/>
                <a:gd name="connsiteX5" fmla="*/ 6799131 w 6893101"/>
                <a:gd name="connsiteY5" fmla="*/ 0 h 4265641"/>
                <a:gd name="connsiteX6" fmla="*/ 6893101 w 6893101"/>
                <a:gd name="connsiteY6" fmla="*/ 93970 h 4265641"/>
                <a:gd name="connsiteX7" fmla="*/ 6893101 w 6893101"/>
                <a:gd name="connsiteY7" fmla="*/ 4171671 h 4265641"/>
                <a:gd name="connsiteX8" fmla="*/ 6799131 w 6893101"/>
                <a:gd name="connsiteY8" fmla="*/ 4265641 h 4265641"/>
                <a:gd name="connsiteX9" fmla="*/ 93974 w 6893101"/>
                <a:gd name="connsiteY9" fmla="*/ 4265641 h 4265641"/>
                <a:gd name="connsiteX10" fmla="*/ 0 w 6893101"/>
                <a:gd name="connsiteY10" fmla="*/ 4171671 h 4265641"/>
                <a:gd name="connsiteX11" fmla="*/ 0 w 6893101"/>
                <a:gd name="connsiteY11" fmla="*/ 93970 h 4265641"/>
                <a:gd name="connsiteX12" fmla="*/ 93974 w 6893101"/>
                <a:gd name="connsiteY12" fmla="*/ 0 h 4265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3101" h="4265641">
                  <a:moveTo>
                    <a:pt x="425499" y="450975"/>
                  </a:moveTo>
                  <a:lnTo>
                    <a:pt x="425499" y="3818866"/>
                  </a:lnTo>
                  <a:lnTo>
                    <a:pt x="6467604" y="3818866"/>
                  </a:lnTo>
                  <a:lnTo>
                    <a:pt x="6467604" y="450975"/>
                  </a:lnTo>
                  <a:close/>
                  <a:moveTo>
                    <a:pt x="93974" y="0"/>
                  </a:moveTo>
                  <a:lnTo>
                    <a:pt x="6799131" y="0"/>
                  </a:lnTo>
                  <a:cubicBezTo>
                    <a:pt x="6851028" y="0"/>
                    <a:pt x="6893101" y="42072"/>
                    <a:pt x="6893101" y="93970"/>
                  </a:cubicBezTo>
                  <a:lnTo>
                    <a:pt x="6893101" y="4171671"/>
                  </a:lnTo>
                  <a:cubicBezTo>
                    <a:pt x="6893101" y="4223569"/>
                    <a:pt x="6851028" y="4265641"/>
                    <a:pt x="6799131" y="4265641"/>
                  </a:cubicBezTo>
                  <a:lnTo>
                    <a:pt x="93974" y="4265641"/>
                  </a:lnTo>
                  <a:cubicBezTo>
                    <a:pt x="42072" y="4265641"/>
                    <a:pt x="0" y="4223569"/>
                    <a:pt x="0" y="4171671"/>
                  </a:cubicBezTo>
                  <a:lnTo>
                    <a:pt x="0" y="93970"/>
                  </a:lnTo>
                  <a:cubicBezTo>
                    <a:pt x="0" y="42072"/>
                    <a:pt x="42072" y="0"/>
                    <a:pt x="93974"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34" name="Camera Bezel"/>
            <p:cNvSpPr/>
            <p:nvPr/>
          </p:nvSpPr>
          <p:spPr>
            <a:xfrm>
              <a:off x="6668769" y="1840865"/>
              <a:ext cx="76201" cy="76200"/>
            </a:xfrm>
            <a:prstGeom prst="ellipse">
              <a:avLst/>
            </a:prstGeom>
            <a:solidFill>
              <a:srgbClr val="000000"/>
            </a:solidFill>
            <a:ln w="3175">
              <a:solidFill>
                <a:srgbClr val="5D5D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399"/>
            </a:p>
          </p:txBody>
        </p:sp>
        <p:sp>
          <p:nvSpPr>
            <p:cNvPr id="35" name="Lense"/>
            <p:cNvSpPr/>
            <p:nvPr/>
          </p:nvSpPr>
          <p:spPr>
            <a:xfrm>
              <a:off x="6684009" y="1856105"/>
              <a:ext cx="45720" cy="45720"/>
            </a:xfrm>
            <a:prstGeom prst="ellipse">
              <a:avLst/>
            </a:prstGeom>
            <a:gradFill flip="none" rotWithShape="1">
              <a:gsLst>
                <a:gs pos="0">
                  <a:schemeClr val="tx2">
                    <a:shade val="30000"/>
                    <a:satMod val="115000"/>
                    <a:lumMod val="0"/>
                  </a:schemeClr>
                </a:gs>
                <a:gs pos="77000">
                  <a:schemeClr val="tx2">
                    <a:shade val="100000"/>
                    <a:satMod val="115000"/>
                    <a:lumMod val="47000"/>
                  </a:schemeClr>
                </a:gs>
              </a:gsLst>
              <a:path path="circle">
                <a:fillToRect t="100000" r="100000"/>
              </a:path>
              <a:tileRect l="-100000" b="-100000"/>
            </a:gradFill>
            <a:ln w="3175">
              <a:solidFill>
                <a:srgbClr val="A7A7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399"/>
            </a:p>
          </p:txBody>
        </p:sp>
        <p:sp>
          <p:nvSpPr>
            <p:cNvPr id="36" name="Start Button"/>
            <p:cNvSpPr>
              <a:spLocks noChangeAspect="1"/>
            </p:cNvSpPr>
            <p:nvPr/>
          </p:nvSpPr>
          <p:spPr>
            <a:xfrm>
              <a:off x="6624972" y="5627029"/>
              <a:ext cx="201997" cy="202271"/>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399" dirty="0">
                <a:solidFill>
                  <a:schemeClr val="accent1"/>
                </a:solidFill>
              </a:endParaRPr>
            </a:p>
          </p:txBody>
        </p:sp>
        <p:sp>
          <p:nvSpPr>
            <p:cNvPr id="37" name="Screen Glare"/>
            <p:cNvSpPr/>
            <p:nvPr/>
          </p:nvSpPr>
          <p:spPr>
            <a:xfrm>
              <a:off x="3261532" y="1700211"/>
              <a:ext cx="6893102" cy="4265641"/>
            </a:xfrm>
            <a:custGeom>
              <a:avLst/>
              <a:gdLst>
                <a:gd name="connsiteX0" fmla="*/ 93974 w 6893101"/>
                <a:gd name="connsiteY0" fmla="*/ 0 h 4265641"/>
                <a:gd name="connsiteX1" fmla="*/ 6799131 w 6893101"/>
                <a:gd name="connsiteY1" fmla="*/ 0 h 4265641"/>
                <a:gd name="connsiteX2" fmla="*/ 6893101 w 6893101"/>
                <a:gd name="connsiteY2" fmla="*/ 93970 h 4265641"/>
                <a:gd name="connsiteX3" fmla="*/ 6893101 w 6893101"/>
                <a:gd name="connsiteY3" fmla="*/ 4171671 h 4265641"/>
                <a:gd name="connsiteX4" fmla="*/ 6799131 w 6893101"/>
                <a:gd name="connsiteY4" fmla="*/ 4265641 h 4265641"/>
                <a:gd name="connsiteX5" fmla="*/ 93974 w 6893101"/>
                <a:gd name="connsiteY5" fmla="*/ 4265641 h 4265641"/>
                <a:gd name="connsiteX6" fmla="*/ 0 w 6893101"/>
                <a:gd name="connsiteY6" fmla="*/ 4171671 h 4265641"/>
                <a:gd name="connsiteX7" fmla="*/ 0 w 6893101"/>
                <a:gd name="connsiteY7" fmla="*/ 93970 h 4265641"/>
                <a:gd name="connsiteX8" fmla="*/ 93974 w 6893101"/>
                <a:gd name="connsiteY8" fmla="*/ 0 h 4265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3101" h="4265641">
                  <a:moveTo>
                    <a:pt x="93974" y="0"/>
                  </a:moveTo>
                  <a:lnTo>
                    <a:pt x="6799131" y="0"/>
                  </a:lnTo>
                  <a:cubicBezTo>
                    <a:pt x="6851028" y="0"/>
                    <a:pt x="6893101" y="42072"/>
                    <a:pt x="6893101" y="93970"/>
                  </a:cubicBezTo>
                  <a:lnTo>
                    <a:pt x="6893101" y="4171671"/>
                  </a:lnTo>
                  <a:cubicBezTo>
                    <a:pt x="6893101" y="4223569"/>
                    <a:pt x="6851028" y="4265641"/>
                    <a:pt x="6799131" y="4265641"/>
                  </a:cubicBezTo>
                  <a:lnTo>
                    <a:pt x="93974" y="4265641"/>
                  </a:lnTo>
                  <a:cubicBezTo>
                    <a:pt x="42072" y="4265641"/>
                    <a:pt x="0" y="4223569"/>
                    <a:pt x="0" y="4171671"/>
                  </a:cubicBezTo>
                  <a:lnTo>
                    <a:pt x="0" y="93970"/>
                  </a:lnTo>
                  <a:cubicBezTo>
                    <a:pt x="0" y="42072"/>
                    <a:pt x="42072" y="0"/>
                    <a:pt x="93974" y="0"/>
                  </a:cubicBezTo>
                  <a:close/>
                </a:path>
              </a:pathLst>
            </a:custGeom>
            <a:gradFill>
              <a:gsLst>
                <a:gs pos="76000">
                  <a:srgbClr val="FFFFFF">
                    <a:alpha val="5000"/>
                  </a:srgbClr>
                </a:gs>
                <a:gs pos="61000">
                  <a:srgbClr val="FDFEFF">
                    <a:alpha val="5000"/>
                  </a:srgbClr>
                </a:gs>
                <a:gs pos="0">
                  <a:schemeClr val="accent1">
                    <a:lumMod val="5000"/>
                    <a:lumOff val="95000"/>
                    <a:alpha val="0"/>
                  </a:schemeClr>
                </a:gs>
                <a:gs pos="69000">
                  <a:schemeClr val="bg1">
                    <a:alpha val="20000"/>
                  </a:schemeClr>
                </a:gs>
                <a:gs pos="100000">
                  <a:schemeClr val="bg1">
                    <a:alpha val="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pic>
        <p:nvPicPr>
          <p:cNvPr id="39" name="DevUnleashed Logo"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11"/>
              <a:stretch>
                <a:fillRect/>
              </a:stretch>
            </p:blipFill>
          </mc:Choice>
          <mc:Fallback>
            <p:blipFill>
              <a:blip r:embed="rId12"/>
              <a:stretch>
                <a:fillRect/>
              </a:stretch>
            </p:blipFill>
          </mc:Fallback>
        </mc:AlternateContent>
        <p:spPr>
          <a:xfrm>
            <a:off x="10566400" y="6421719"/>
            <a:ext cx="1495425" cy="297579"/>
          </a:xfrm>
          <a:prstGeom prst="rect">
            <a:avLst/>
          </a:prstGeom>
        </p:spPr>
      </p:pic>
      <p:sp>
        <p:nvSpPr>
          <p:cNvPr id="44" name="Title 1"/>
          <p:cNvSpPr>
            <a:spLocks noGrp="1"/>
          </p:cNvSpPr>
          <p:nvPr>
            <p:ph type="title" hasCustomPrompt="1"/>
          </p:nvPr>
        </p:nvSpPr>
        <p:spPr>
          <a:xfrm>
            <a:off x="3873919" y="2481701"/>
            <a:ext cx="8314906" cy="1898292"/>
          </a:xfrm>
        </p:spPr>
        <p:txBody>
          <a:bodyPr lIns="45720" tIns="45720" rIns="45720" bIns="45720" anchor="ctr" anchorCtr="0">
            <a:normAutofit/>
          </a:bodyPr>
          <a:lstStyle>
            <a:lvl1pPr algn="l">
              <a:defRPr sz="5865" spc="-151" baseline="0"/>
            </a:lvl1pPr>
          </a:lstStyle>
          <a:p>
            <a:r>
              <a:rPr lang="en-US" dirty="0" smtClean="0"/>
              <a:t>Click to edit title style</a:t>
            </a:r>
            <a:endParaRPr lang="en-US" dirty="0"/>
          </a:p>
        </p:txBody>
      </p:sp>
    </p:spTree>
    <p:extLst>
      <p:ext uri="{BB962C8B-B14F-4D97-AF65-F5344CB8AC3E}">
        <p14:creationId xmlns:p14="http://schemas.microsoft.com/office/powerpoint/2010/main" val="3861748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with Logo">
    <p:spTree>
      <p:nvGrpSpPr>
        <p:cNvPr id="1" name=""/>
        <p:cNvGrpSpPr/>
        <p:nvPr/>
      </p:nvGrpSpPr>
      <p:grpSpPr>
        <a:xfrm>
          <a:off x="0" y="0"/>
          <a:ext cx="0" cy="0"/>
          <a:chOff x="0" y="0"/>
          <a:chExt cx="0" cy="0"/>
        </a:xfrm>
      </p:grpSpPr>
      <p:pic>
        <p:nvPicPr>
          <p:cNvPr id="8" name="Picture 7"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11"/>
              <a:stretch>
                <a:fillRect/>
              </a:stretch>
            </p:blipFill>
          </mc:Choice>
          <mc:Fallback>
            <p:blipFill>
              <a:blip r:embed="rId12"/>
              <a:stretch>
                <a:fillRect/>
              </a:stretch>
            </p:blipFill>
          </mc:Fallback>
        </mc:AlternateContent>
        <p:spPr>
          <a:xfrm>
            <a:off x="10566399" y="6421718"/>
            <a:ext cx="1495425" cy="297579"/>
          </a:xfrm>
          <a:prstGeom prst="rect">
            <a:avLst/>
          </a:prstGeom>
        </p:spPr>
      </p:pic>
    </p:spTree>
    <p:extLst>
      <p:ext uri="{BB962C8B-B14F-4D97-AF65-F5344CB8AC3E}">
        <p14:creationId xmlns:p14="http://schemas.microsoft.com/office/powerpoint/2010/main" val="174971410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no 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548396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Gray Bar with Logo">
    <p:spTree>
      <p:nvGrpSpPr>
        <p:cNvPr id="1" name=""/>
        <p:cNvGrpSpPr/>
        <p:nvPr/>
      </p:nvGrpSpPr>
      <p:grpSpPr>
        <a:xfrm>
          <a:off x="0" y="0"/>
          <a:ext cx="0" cy="0"/>
          <a:chOff x="0" y="0"/>
          <a:chExt cx="0" cy="0"/>
        </a:xfrm>
      </p:grpSpPr>
      <p:pic>
        <p:nvPicPr>
          <p:cNvPr id="2" name="Picture 1"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11"/>
              <a:stretch>
                <a:fillRect/>
              </a:stretch>
            </p:blipFill>
          </mc:Choice>
          <mc:Fallback>
            <p:blipFill>
              <a:blip r:embed="rId12"/>
              <a:stretch>
                <a:fillRect/>
              </a:stretch>
            </p:blipFill>
          </mc:Fallback>
        </mc:AlternateContent>
        <p:spPr>
          <a:xfrm>
            <a:off x="10566399" y="6421718"/>
            <a:ext cx="1495425" cy="297579"/>
          </a:xfrm>
          <a:prstGeom prst="rect">
            <a:avLst/>
          </a:prstGeom>
        </p:spPr>
      </p:pic>
      <p:sp>
        <p:nvSpPr>
          <p:cNvPr id="3" name="Rectangle 2"/>
          <p:cNvSpPr/>
          <p:nvPr/>
        </p:nvSpPr>
        <p:spPr>
          <a:xfrm>
            <a:off x="0" y="0"/>
            <a:ext cx="1020371"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17486507"/>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y Bar no 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2124336"/>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Bar with Logo">
    <p:spTree>
      <p:nvGrpSpPr>
        <p:cNvPr id="1" name=""/>
        <p:cNvGrpSpPr/>
        <p:nvPr/>
      </p:nvGrpSpPr>
      <p:grpSpPr>
        <a:xfrm>
          <a:off x="0" y="0"/>
          <a:ext cx="0" cy="0"/>
          <a:chOff x="0" y="0"/>
          <a:chExt cx="0" cy="0"/>
        </a:xfrm>
      </p:grpSpPr>
      <p:pic>
        <p:nvPicPr>
          <p:cNvPr id="2" name="Picture 1"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11"/>
              <a:stretch>
                <a:fillRect/>
              </a:stretch>
            </p:blipFill>
          </mc:Choice>
          <mc:Fallback>
            <p:blipFill>
              <a:blip r:embed="rId12"/>
              <a:stretch>
                <a:fillRect/>
              </a:stretch>
            </p:blipFill>
          </mc:Fallback>
        </mc:AlternateContent>
        <p:spPr>
          <a:xfrm>
            <a:off x="10566399" y="6421718"/>
            <a:ext cx="1495425" cy="297579"/>
          </a:xfrm>
          <a:prstGeom prst="rect">
            <a:avLst/>
          </a:prstGeom>
        </p:spPr>
      </p:pic>
      <p:sp>
        <p:nvSpPr>
          <p:cNvPr id="5" name="Rectangle 4"/>
          <p:cNvSpPr/>
          <p:nvPr/>
        </p:nvSpPr>
        <p:spPr bwMode="gray">
          <a:xfrm>
            <a:off x="558772" y="463029"/>
            <a:ext cx="11630053" cy="1053186"/>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pic>
        <p:nvPicPr>
          <p:cNvPr id="6" name="Picture 5" descr="Orange-bracket.png"/>
          <p:cNvPicPr>
            <a:picLocks noChangeAspect="1"/>
          </p:cNvPicPr>
          <p:nvPr/>
        </p:nvPicPr>
        <p:blipFill>
          <a:blip r:embed="rId13"/>
          <a:stretch>
            <a:fillRect/>
          </a:stretch>
        </p:blipFill>
        <p:spPr>
          <a:xfrm>
            <a:off x="829552" y="463029"/>
            <a:ext cx="403414" cy="1053186"/>
          </a:xfrm>
          <a:prstGeom prst="rect">
            <a:avLst/>
          </a:prstGeom>
        </p:spPr>
      </p:pic>
      <p:sp>
        <p:nvSpPr>
          <p:cNvPr id="8" name="Title 7"/>
          <p:cNvSpPr>
            <a:spLocks noGrp="1"/>
          </p:cNvSpPr>
          <p:nvPr>
            <p:ph type="title"/>
          </p:nvPr>
        </p:nvSpPr>
        <p:spPr>
          <a:xfrm>
            <a:off x="609600" y="463028"/>
            <a:ext cx="10969625" cy="1056209"/>
          </a:xfrm>
        </p:spPr>
        <p:txBody>
          <a:bodyPr/>
          <a:lstStyle/>
          <a:p>
            <a:r>
              <a:rPr lang="en-US" smtClean="0"/>
              <a:t>Click to edit Master title style</a:t>
            </a:r>
            <a:endParaRPr lang="en-US"/>
          </a:p>
        </p:txBody>
      </p:sp>
    </p:spTree>
    <p:extLst>
      <p:ext uri="{BB962C8B-B14F-4D97-AF65-F5344CB8AC3E}">
        <p14:creationId xmlns:p14="http://schemas.microsoft.com/office/powerpoint/2010/main" val="3122869979"/>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Bar no Logo">
    <p:spTree>
      <p:nvGrpSpPr>
        <p:cNvPr id="1" name=""/>
        <p:cNvGrpSpPr/>
        <p:nvPr/>
      </p:nvGrpSpPr>
      <p:grpSpPr>
        <a:xfrm>
          <a:off x="0" y="0"/>
          <a:ext cx="0" cy="0"/>
          <a:chOff x="0" y="0"/>
          <a:chExt cx="0" cy="0"/>
        </a:xfrm>
      </p:grpSpPr>
      <p:sp>
        <p:nvSpPr>
          <p:cNvPr id="5" name="Rectangle 4"/>
          <p:cNvSpPr/>
          <p:nvPr/>
        </p:nvSpPr>
        <p:spPr bwMode="gray">
          <a:xfrm>
            <a:off x="558772" y="463029"/>
            <a:ext cx="11630053" cy="1053186"/>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pic>
        <p:nvPicPr>
          <p:cNvPr id="6" name="Picture 5" descr="Orange-bracket.png"/>
          <p:cNvPicPr>
            <a:picLocks noChangeAspect="1"/>
          </p:cNvPicPr>
          <p:nvPr/>
        </p:nvPicPr>
        <p:blipFill>
          <a:blip r:embed="rId2"/>
          <a:stretch>
            <a:fillRect/>
          </a:stretch>
        </p:blipFill>
        <p:spPr>
          <a:xfrm>
            <a:off x="829552" y="463029"/>
            <a:ext cx="403414" cy="1053186"/>
          </a:xfrm>
          <a:prstGeom prst="rect">
            <a:avLst/>
          </a:prstGeom>
        </p:spPr>
      </p:pic>
      <p:sp>
        <p:nvSpPr>
          <p:cNvPr id="8" name="Title 7"/>
          <p:cNvSpPr>
            <a:spLocks noGrp="1"/>
          </p:cNvSpPr>
          <p:nvPr>
            <p:ph type="title"/>
          </p:nvPr>
        </p:nvSpPr>
        <p:spPr>
          <a:xfrm>
            <a:off x="609600" y="463028"/>
            <a:ext cx="10969625" cy="1056209"/>
          </a:xfrm>
        </p:spPr>
        <p:txBody>
          <a:bodyPr/>
          <a:lstStyle/>
          <a:p>
            <a:r>
              <a:rPr lang="en-US" smtClean="0"/>
              <a:t>Click to edit Master title style</a:t>
            </a:r>
            <a:endParaRPr lang="en-US"/>
          </a:p>
        </p:txBody>
      </p:sp>
    </p:spTree>
    <p:extLst>
      <p:ext uri="{BB962C8B-B14F-4D97-AF65-F5344CB8AC3E}">
        <p14:creationId xmlns:p14="http://schemas.microsoft.com/office/powerpoint/2010/main" val="1214157961"/>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Thank You (Custom)">
    <p:bg>
      <p:bgRef idx="1001">
        <a:schemeClr val="bg2"/>
      </p:bgRef>
    </p:bg>
    <p:spTree>
      <p:nvGrpSpPr>
        <p:cNvPr id="1" name=""/>
        <p:cNvGrpSpPr/>
        <p:nvPr/>
      </p:nvGrpSpPr>
      <p:grpSpPr>
        <a:xfrm>
          <a:off x="0" y="0"/>
          <a:ext cx="0" cy="0"/>
          <a:chOff x="0" y="0"/>
          <a:chExt cx="0" cy="0"/>
        </a:xfrm>
      </p:grpSpPr>
      <p:sp>
        <p:nvSpPr>
          <p:cNvPr id="7" name="Title 6"/>
          <p:cNvSpPr>
            <a:spLocks noGrp="1"/>
          </p:cNvSpPr>
          <p:nvPr>
            <p:ph type="title" hasCustomPrompt="1"/>
          </p:nvPr>
        </p:nvSpPr>
        <p:spPr>
          <a:xfrm>
            <a:off x="609601" y="2870200"/>
            <a:ext cx="6438900" cy="1143000"/>
          </a:xfrm>
          <a:prstGeom prst="rect">
            <a:avLst/>
          </a:prstGeom>
        </p:spPr>
        <p:txBody>
          <a:bodyPr vert="horz"/>
          <a:lstStyle>
            <a:lvl1pPr marL="107950" indent="6350">
              <a:defRPr sz="4800">
                <a:solidFill>
                  <a:srgbClr val="FFFFFF"/>
                </a:solidFill>
              </a:defRPr>
            </a:lvl1pPr>
          </a:lstStyle>
          <a:p>
            <a:r>
              <a:rPr lang="en-US" dirty="0" smtClean="0"/>
              <a:t>Thank you.</a:t>
            </a:r>
            <a:endParaRPr lang="en-US" dirty="0"/>
          </a:p>
        </p:txBody>
      </p:sp>
      <p:pic>
        <p:nvPicPr>
          <p:cNvPr id="4" name="Picture 3"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2"/>
              <a:stretch>
                <a:fillRect/>
              </a:stretch>
            </p:blipFill>
          </mc:Choice>
          <mc:Fallback>
            <p:blipFill>
              <a:blip r:embed="rId3"/>
              <a:stretch>
                <a:fillRect/>
              </a:stretch>
            </p:blipFill>
          </mc:Fallback>
        </mc:AlternateContent>
        <p:spPr>
          <a:xfrm>
            <a:off x="10286999" y="3292911"/>
            <a:ext cx="1495425" cy="297578"/>
          </a:xfrm>
          <a:prstGeom prst="rect">
            <a:avLst/>
          </a:prstGeom>
        </p:spPr>
      </p:pic>
      <p:pic>
        <p:nvPicPr>
          <p:cNvPr id="5" name="Picture 4" descr="Orange-bracket.png"/>
          <p:cNvPicPr>
            <a:picLocks noChangeAspect="1"/>
          </p:cNvPicPr>
          <p:nvPr/>
        </p:nvPicPr>
        <p:blipFill>
          <a:blip r:embed="rId4"/>
          <a:stretch>
            <a:fillRect/>
          </a:stretch>
        </p:blipFill>
        <p:spPr>
          <a:xfrm>
            <a:off x="371598" y="2705100"/>
            <a:ext cx="551647" cy="1440174"/>
          </a:xfrm>
          <a:prstGeom prst="rect">
            <a:avLst/>
          </a:prstGeom>
        </p:spPr>
      </p:pic>
    </p:spTree>
    <p:extLst>
      <p:ext uri="{BB962C8B-B14F-4D97-AF65-F5344CB8AC3E}">
        <p14:creationId xmlns:p14="http://schemas.microsoft.com/office/powerpoint/2010/main" val="94390163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4 for internal audiences">
    <p:bg>
      <p:bgPr>
        <a:blipFill rotWithShape="1">
          <a:blip r:embed="rId2"/>
          <a:stretch>
            <a:fillRect/>
          </a:stretch>
        </a:blipFill>
        <a:effectLst/>
      </p:bgPr>
    </p:bg>
    <p:spTree>
      <p:nvGrpSpPr>
        <p:cNvPr id="1" name=""/>
        <p:cNvGrpSpPr/>
        <p:nvPr/>
      </p:nvGrpSpPr>
      <p:grpSpPr>
        <a:xfrm>
          <a:off x="0" y="0"/>
          <a:ext cx="0" cy="0"/>
          <a:chOff x="0" y="0"/>
          <a:chExt cx="0" cy="0"/>
        </a:xfrm>
      </p:grpSpPr>
      <p:sp>
        <p:nvSpPr>
          <p:cNvPr id="14" name="Rectangle 13"/>
          <p:cNvSpPr/>
          <p:nvPr/>
        </p:nvSpPr>
        <p:spPr bwMode="gray">
          <a:xfrm>
            <a:off x="0" y="3872539"/>
            <a:ext cx="9737478" cy="2205736"/>
          </a:xfrm>
          <a:prstGeom prst="rect">
            <a:avLst/>
          </a:prstGeom>
          <a:solidFill>
            <a:schemeClr val="accent4">
              <a:alpha val="8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sp>
        <p:nvSpPr>
          <p:cNvPr id="15" name="Title 1"/>
          <p:cNvSpPr>
            <a:spLocks noGrp="1"/>
          </p:cNvSpPr>
          <p:nvPr>
            <p:ph type="title" hasCustomPrompt="1"/>
          </p:nvPr>
        </p:nvSpPr>
        <p:spPr bwMode="ltGray">
          <a:xfrm>
            <a:off x="428383" y="4445000"/>
            <a:ext cx="8308458" cy="1093895"/>
          </a:xfrm>
          <a:prstGeom prst="rect">
            <a:avLst/>
          </a:prstGeom>
          <a:noFill/>
        </p:spPr>
        <p:txBody>
          <a:bodyPr lIns="143407" tIns="89629" rIns="143407" bIns="89629" anchor="t" anchorCtr="0"/>
          <a:lstStyle>
            <a:lvl1pPr marL="0" indent="0" algn="l">
              <a:defRPr sz="5900"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10650051" y="495100"/>
            <a:ext cx="1109395" cy="237744"/>
          </a:xfrm>
          <a:prstGeom prst="rect">
            <a:avLst/>
          </a:prstGeom>
        </p:spPr>
      </p:pic>
      <p:pic>
        <p:nvPicPr>
          <p:cNvPr id="10" name="Picture 9" descr="Dev-Unleashed-logo-White.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4"/>
              <a:srcRect l="19002" t="43683" r="16409" b="45008"/>
              <a:stretch>
                <a:fillRect/>
              </a:stretch>
            </p:blipFill>
          </mc:Choice>
          <mc:Fallback>
            <p:blipFill>
              <a:blip r:embed="rId5"/>
              <a:srcRect l="19002" t="43683" r="16409" b="45008"/>
              <a:stretch>
                <a:fillRect/>
              </a:stretch>
            </p:blipFill>
          </mc:Fallback>
        </mc:AlternateContent>
        <p:spPr>
          <a:xfrm>
            <a:off x="377583" y="164900"/>
            <a:ext cx="3699117" cy="838200"/>
          </a:xfrm>
          <a:prstGeom prst="rect">
            <a:avLst/>
          </a:prstGeom>
          <a:effectLst>
            <a:outerShdw blurRad="50800" dist="38100" dir="2700000">
              <a:srgbClr val="000000">
                <a:alpha val="43000"/>
              </a:srgbClr>
            </a:outerShdw>
          </a:effectLst>
        </p:spPr>
      </p:pic>
    </p:spTree>
    <p:extLst>
      <p:ext uri="{BB962C8B-B14F-4D97-AF65-F5344CB8AC3E}">
        <p14:creationId xmlns:p14="http://schemas.microsoft.com/office/powerpoint/2010/main" val="25733784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1_MainTitle">
    <p:spTree>
      <p:nvGrpSpPr>
        <p:cNvPr id="1" name=""/>
        <p:cNvGrpSpPr/>
        <p:nvPr/>
      </p:nvGrpSpPr>
      <p:grpSpPr>
        <a:xfrm>
          <a:off x="0" y="0"/>
          <a:ext cx="0" cy="0"/>
          <a:chOff x="0" y="0"/>
          <a:chExt cx="0" cy="0"/>
        </a:xfrm>
      </p:grpSpPr>
      <p:sp>
        <p:nvSpPr>
          <p:cNvPr id="3" name="Title 1"/>
          <p:cNvSpPr txBox="1">
            <a:spLocks/>
          </p:cNvSpPr>
          <p:nvPr/>
        </p:nvSpPr>
        <p:spPr>
          <a:xfrm>
            <a:off x="1" y="-1"/>
            <a:ext cx="12188824" cy="6858001"/>
          </a:xfrm>
          <a:prstGeom prst="rect">
            <a:avLst/>
          </a:prstGeom>
          <a:solidFill>
            <a:schemeClr val="tx2"/>
          </a:solidFill>
          <a:ln w="9525" cap="flat" cmpd="sng" algn="ctr">
            <a:noFill/>
            <a:prstDash val="solid"/>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74320" tIns="45720" rIns="274320" bIns="457200" numCol="1" spcCol="0" rtlCol="0" fromWordArt="0" anchor="b" anchorCtr="0" forceAA="0" compatLnSpc="1">
            <a:prstTxWarp prst="textNoShape">
              <a:avLst/>
            </a:prstTxWarp>
            <a:noAutofit/>
          </a:bodyPr>
          <a:lstStyle>
            <a:lvl1pPr algn="r" defTabSz="457200" rtl="0" eaLnBrk="1" latinLnBrk="0" hangingPunct="1">
              <a:spcBef>
                <a:spcPct val="0"/>
              </a:spcBef>
              <a:buNone/>
              <a:defRPr lang="en-US" sz="4800" kern="1200">
                <a:solidFill>
                  <a:schemeClr val="lt1"/>
                </a:solidFill>
                <a:latin typeface="Segoe UI Light"/>
                <a:ea typeface="+mn-ea"/>
                <a:cs typeface="Segoe UI Light"/>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nSpc>
                <a:spcPct val="80000"/>
              </a:lnSpc>
            </a:pPr>
            <a:endParaRPr lang="en-US" dirty="0"/>
          </a:p>
        </p:txBody>
      </p:sp>
      <p:pic>
        <p:nvPicPr>
          <p:cNvPr id="11" name="Picture 10" descr="shutterstock_63419071.jpg"/>
          <p:cNvPicPr>
            <a:picLocks noChangeAspect="1"/>
          </p:cNvPicPr>
          <p:nvPr/>
        </p:nvPicPr>
        <p:blipFill>
          <a:blip r:embed="rId2"/>
          <a:srcRect r="4126"/>
          <a:stretch>
            <a:fillRect/>
          </a:stretch>
        </p:blipFill>
        <p:spPr>
          <a:xfrm>
            <a:off x="1028613" y="14148"/>
            <a:ext cx="10109287" cy="5946052"/>
          </a:xfrm>
          <a:prstGeom prst="rect">
            <a:avLst/>
          </a:prstGeom>
        </p:spPr>
      </p:pic>
      <p:sp>
        <p:nvSpPr>
          <p:cNvPr id="15" name="Rectangle 14"/>
          <p:cNvSpPr/>
          <p:nvPr/>
        </p:nvSpPr>
        <p:spPr bwMode="gray">
          <a:xfrm>
            <a:off x="429822" y="3754464"/>
            <a:ext cx="10007626" cy="2205736"/>
          </a:xfrm>
          <a:prstGeom prst="rect">
            <a:avLst/>
          </a:prstGeom>
          <a:solidFill>
            <a:schemeClr val="accent4">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pic>
        <p:nvPicPr>
          <p:cNvPr id="13" name="Picture 12" descr="Orange-bracket.png"/>
          <p:cNvPicPr>
            <a:picLocks noChangeAspect="1"/>
          </p:cNvPicPr>
          <p:nvPr/>
        </p:nvPicPr>
        <p:blipFill>
          <a:blip r:embed="rId3"/>
          <a:stretch>
            <a:fillRect/>
          </a:stretch>
        </p:blipFill>
        <p:spPr>
          <a:xfrm>
            <a:off x="453991" y="3342637"/>
            <a:ext cx="1154536" cy="3014128"/>
          </a:xfrm>
          <a:prstGeom prst="rect">
            <a:avLst/>
          </a:prstGeom>
        </p:spPr>
      </p:pic>
      <p:sp>
        <p:nvSpPr>
          <p:cNvPr id="18" name="Title 1"/>
          <p:cNvSpPr>
            <a:spLocks noGrp="1"/>
          </p:cNvSpPr>
          <p:nvPr>
            <p:ph type="title" hasCustomPrompt="1"/>
          </p:nvPr>
        </p:nvSpPr>
        <p:spPr bwMode="ltGray">
          <a:xfrm>
            <a:off x="1315840" y="4251304"/>
            <a:ext cx="8308458" cy="1093895"/>
          </a:xfrm>
          <a:prstGeom prst="rect">
            <a:avLst/>
          </a:prstGeom>
          <a:noFill/>
        </p:spPr>
        <p:txBody>
          <a:bodyPr lIns="143407" tIns="89629" rIns="143407" bIns="89629" anchor="t" anchorCtr="0"/>
          <a:lstStyle>
            <a:lvl1pPr marL="0" indent="0" algn="l">
              <a:defRPr sz="5900" spc="-98" baseline="0">
                <a:gradFill>
                  <a:gsLst>
                    <a:gs pos="5833">
                      <a:srgbClr val="FFFFFF"/>
                    </a:gs>
                    <a:gs pos="18000">
                      <a:srgbClr val="FFFFFF"/>
                    </a:gs>
                  </a:gsLst>
                  <a:lin ang="5400000" scaled="0"/>
                </a:gradFill>
              </a:defRPr>
            </a:lvl1pPr>
          </a:lstStyle>
          <a:p>
            <a:r>
              <a:rPr lang="en-US" dirty="0" smtClean="0"/>
              <a:t>Session Title</a:t>
            </a:r>
            <a:endParaRPr lang="en-US" dirty="0"/>
          </a:p>
        </p:txBody>
      </p:sp>
      <p:pic>
        <p:nvPicPr>
          <p:cNvPr id="8" name="Picture 7"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4"/>
              <a:stretch>
                <a:fillRect/>
              </a:stretch>
            </p:blipFill>
          </mc:Choice>
          <mc:Fallback>
            <p:blipFill>
              <a:blip r:embed="rId5"/>
              <a:stretch>
                <a:fillRect/>
              </a:stretch>
            </p:blipFill>
          </mc:Fallback>
        </mc:AlternateContent>
        <p:spPr>
          <a:xfrm>
            <a:off x="10566399" y="6421718"/>
            <a:ext cx="1495425" cy="297578"/>
          </a:xfrm>
          <a:prstGeom prst="rect">
            <a:avLst/>
          </a:prstGeom>
        </p:spPr>
      </p:pic>
    </p:spTree>
    <p:extLst>
      <p:ext uri="{BB962C8B-B14F-4D97-AF65-F5344CB8AC3E}">
        <p14:creationId xmlns:p14="http://schemas.microsoft.com/office/powerpoint/2010/main" val="68835572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ection Title">
    <p:spTree>
      <p:nvGrpSpPr>
        <p:cNvPr id="1" name=""/>
        <p:cNvGrpSpPr/>
        <p:nvPr/>
      </p:nvGrpSpPr>
      <p:grpSpPr>
        <a:xfrm>
          <a:off x="0" y="0"/>
          <a:ext cx="0" cy="0"/>
          <a:chOff x="0" y="0"/>
          <a:chExt cx="0" cy="0"/>
        </a:xfrm>
      </p:grpSpPr>
      <p:sp>
        <p:nvSpPr>
          <p:cNvPr id="15" name="Rectangle 14"/>
          <p:cNvSpPr/>
          <p:nvPr/>
        </p:nvSpPr>
        <p:spPr bwMode="gray">
          <a:xfrm>
            <a:off x="-1" y="3754464"/>
            <a:ext cx="12188825" cy="2205736"/>
          </a:xfrm>
          <a:prstGeom prst="rect">
            <a:avLst/>
          </a:prstGeom>
          <a:solidFill>
            <a:schemeClr val="accent4">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pic>
        <p:nvPicPr>
          <p:cNvPr id="13" name="Picture 12" descr="Orange-bracket.png"/>
          <p:cNvPicPr>
            <a:picLocks noChangeAspect="1"/>
          </p:cNvPicPr>
          <p:nvPr/>
        </p:nvPicPr>
        <p:blipFill>
          <a:blip r:embed="rId2"/>
          <a:stretch>
            <a:fillRect/>
          </a:stretch>
        </p:blipFill>
        <p:spPr>
          <a:xfrm>
            <a:off x="453991" y="3342637"/>
            <a:ext cx="1154536" cy="3014128"/>
          </a:xfrm>
          <a:prstGeom prst="rect">
            <a:avLst/>
          </a:prstGeom>
        </p:spPr>
      </p:pic>
      <p:sp>
        <p:nvSpPr>
          <p:cNvPr id="18" name="Title 1"/>
          <p:cNvSpPr>
            <a:spLocks noGrp="1"/>
          </p:cNvSpPr>
          <p:nvPr>
            <p:ph type="title" hasCustomPrompt="1"/>
          </p:nvPr>
        </p:nvSpPr>
        <p:spPr bwMode="ltGray">
          <a:xfrm>
            <a:off x="1315840" y="4251304"/>
            <a:ext cx="8308458" cy="1093895"/>
          </a:xfrm>
          <a:prstGeom prst="rect">
            <a:avLst/>
          </a:prstGeom>
          <a:noFill/>
        </p:spPr>
        <p:txBody>
          <a:bodyPr lIns="143407" tIns="89629" rIns="143407" bIns="89629" anchor="t" anchorCtr="0"/>
          <a:lstStyle>
            <a:lvl1pPr marL="0" indent="0" algn="l">
              <a:defRPr sz="5900" spc="-98" baseline="0">
                <a:gradFill>
                  <a:gsLst>
                    <a:gs pos="5833">
                      <a:srgbClr val="FFFFFF"/>
                    </a:gs>
                    <a:gs pos="18000">
                      <a:srgbClr val="FFFFFF"/>
                    </a:gs>
                  </a:gsLst>
                  <a:lin ang="5400000" scaled="0"/>
                </a:gradFill>
              </a:defRPr>
            </a:lvl1pPr>
          </a:lstStyle>
          <a:p>
            <a:r>
              <a:rPr lang="en-US" dirty="0" smtClean="0"/>
              <a:t>Section Title</a:t>
            </a:r>
            <a:endParaRPr lang="en-US" dirty="0"/>
          </a:p>
        </p:txBody>
      </p:sp>
      <p:pic>
        <p:nvPicPr>
          <p:cNvPr id="9" name="Picture 8"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11"/>
              <a:stretch>
                <a:fillRect/>
              </a:stretch>
            </p:blipFill>
          </mc:Choice>
          <mc:Fallback>
            <p:blipFill>
              <a:blip r:embed="rId12"/>
              <a:stretch>
                <a:fillRect/>
              </a:stretch>
            </p:blipFill>
          </mc:Fallback>
        </mc:AlternateContent>
        <p:spPr>
          <a:xfrm>
            <a:off x="10566399" y="6421718"/>
            <a:ext cx="1495425" cy="297579"/>
          </a:xfrm>
          <a:prstGeom prst="rect">
            <a:avLst/>
          </a:prstGeom>
        </p:spPr>
      </p:pic>
    </p:spTree>
    <p:extLst>
      <p:ext uri="{BB962C8B-B14F-4D97-AF65-F5344CB8AC3E}">
        <p14:creationId xmlns:p14="http://schemas.microsoft.com/office/powerpoint/2010/main" val="281060875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308099" y="1739900"/>
            <a:ext cx="10271125" cy="4495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p:nvPr/>
        </p:nvSpPr>
        <p:spPr>
          <a:xfrm>
            <a:off x="0" y="0"/>
            <a:ext cx="1020371"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6" name="Rectangle 5"/>
          <p:cNvSpPr/>
          <p:nvPr/>
        </p:nvSpPr>
        <p:spPr bwMode="gray">
          <a:xfrm>
            <a:off x="558772" y="463029"/>
            <a:ext cx="11630053" cy="1053186"/>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pic>
        <p:nvPicPr>
          <p:cNvPr id="7" name="Picture 6" descr="Orange-bracket.png"/>
          <p:cNvPicPr>
            <a:picLocks noChangeAspect="1"/>
          </p:cNvPicPr>
          <p:nvPr/>
        </p:nvPicPr>
        <p:blipFill>
          <a:blip r:embed="rId2"/>
          <a:stretch>
            <a:fillRect/>
          </a:stretch>
        </p:blipFill>
        <p:spPr>
          <a:xfrm>
            <a:off x="829552" y="463029"/>
            <a:ext cx="403414" cy="1053186"/>
          </a:xfrm>
          <a:prstGeom prst="rect">
            <a:avLst/>
          </a:prstGeom>
        </p:spPr>
      </p:pic>
      <p:pic>
        <p:nvPicPr>
          <p:cNvPr id="8" name="Picture 7"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11"/>
              <a:stretch>
                <a:fillRect/>
              </a:stretch>
            </p:blipFill>
          </mc:Choice>
          <mc:Fallback>
            <p:blipFill>
              <a:blip r:embed="rId12"/>
              <a:stretch>
                <a:fillRect/>
              </a:stretch>
            </p:blipFill>
          </mc:Fallback>
        </mc:AlternateContent>
        <p:spPr>
          <a:xfrm>
            <a:off x="10566399" y="6421718"/>
            <a:ext cx="1495425" cy="297579"/>
          </a:xfrm>
          <a:prstGeom prst="rect">
            <a:avLst/>
          </a:prstGeom>
        </p:spPr>
      </p:pic>
      <p:sp>
        <p:nvSpPr>
          <p:cNvPr id="12" name="Title 11"/>
          <p:cNvSpPr>
            <a:spLocks noGrp="1"/>
          </p:cNvSpPr>
          <p:nvPr>
            <p:ph type="title"/>
          </p:nvPr>
        </p:nvSpPr>
        <p:spPr>
          <a:xfrm>
            <a:off x="609601" y="463028"/>
            <a:ext cx="10969624" cy="1056209"/>
          </a:xfrm>
        </p:spPr>
        <p:txBody>
          <a:bodyPr/>
          <a:lstStyle/>
          <a:p>
            <a:r>
              <a:rPr lang="en-US" smtClean="0"/>
              <a:t>Click to edit Master title style</a:t>
            </a:r>
            <a:endParaRPr lang="en-US"/>
          </a:p>
        </p:txBody>
      </p:sp>
    </p:spTree>
    <p:extLst>
      <p:ext uri="{BB962C8B-B14F-4D97-AF65-F5344CB8AC3E}">
        <p14:creationId xmlns:p14="http://schemas.microsoft.com/office/powerpoint/2010/main" val="809605297"/>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Alt Layout">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308100" y="1739900"/>
            <a:ext cx="7404100" cy="4495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p:nvPr/>
        </p:nvSpPr>
        <p:spPr>
          <a:xfrm>
            <a:off x="0" y="0"/>
            <a:ext cx="1020371"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6" name="Rectangle 5"/>
          <p:cNvSpPr/>
          <p:nvPr/>
        </p:nvSpPr>
        <p:spPr bwMode="gray">
          <a:xfrm>
            <a:off x="558772" y="463029"/>
            <a:ext cx="11630053" cy="1053186"/>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pic>
        <p:nvPicPr>
          <p:cNvPr id="7" name="Picture 6" descr="Orange-bracket.png"/>
          <p:cNvPicPr>
            <a:picLocks noChangeAspect="1"/>
          </p:cNvPicPr>
          <p:nvPr/>
        </p:nvPicPr>
        <p:blipFill>
          <a:blip r:embed="rId2"/>
          <a:stretch>
            <a:fillRect/>
          </a:stretch>
        </p:blipFill>
        <p:spPr>
          <a:xfrm>
            <a:off x="829552" y="463029"/>
            <a:ext cx="403414" cy="1053186"/>
          </a:xfrm>
          <a:prstGeom prst="rect">
            <a:avLst/>
          </a:prstGeom>
        </p:spPr>
      </p:pic>
      <p:pic>
        <p:nvPicPr>
          <p:cNvPr id="8" name="Picture 7"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11"/>
              <a:stretch>
                <a:fillRect/>
              </a:stretch>
            </p:blipFill>
          </mc:Choice>
          <mc:Fallback>
            <p:blipFill>
              <a:blip r:embed="rId12"/>
              <a:stretch>
                <a:fillRect/>
              </a:stretch>
            </p:blipFill>
          </mc:Fallback>
        </mc:AlternateContent>
        <p:spPr>
          <a:xfrm>
            <a:off x="10566399" y="6421718"/>
            <a:ext cx="1495425" cy="297579"/>
          </a:xfrm>
          <a:prstGeom prst="rect">
            <a:avLst/>
          </a:prstGeom>
        </p:spPr>
      </p:pic>
      <p:sp>
        <p:nvSpPr>
          <p:cNvPr id="11" name="Title 10"/>
          <p:cNvSpPr>
            <a:spLocks noGrp="1"/>
          </p:cNvSpPr>
          <p:nvPr>
            <p:ph type="title"/>
          </p:nvPr>
        </p:nvSpPr>
        <p:spPr>
          <a:xfrm>
            <a:off x="609600" y="463028"/>
            <a:ext cx="10969625" cy="1056209"/>
          </a:xfrm>
        </p:spPr>
        <p:txBody>
          <a:bodyPr/>
          <a:lstStyle/>
          <a:p>
            <a:r>
              <a:rPr lang="en-US" smtClean="0"/>
              <a:t>Click to edit Master title style</a:t>
            </a:r>
            <a:endParaRPr lang="en-US"/>
          </a:p>
        </p:txBody>
      </p:sp>
    </p:spTree>
    <p:extLst>
      <p:ext uri="{BB962C8B-B14F-4D97-AF65-F5344CB8AC3E}">
        <p14:creationId xmlns:p14="http://schemas.microsoft.com/office/powerpoint/2010/main" val="27578975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vice Screenshot - Generic TV + Text">
    <p:spTree>
      <p:nvGrpSpPr>
        <p:cNvPr id="1" name=""/>
        <p:cNvGrpSpPr/>
        <p:nvPr/>
      </p:nvGrpSpPr>
      <p:grpSpPr>
        <a:xfrm>
          <a:off x="0" y="0"/>
          <a:ext cx="0" cy="0"/>
          <a:chOff x="0" y="0"/>
          <a:chExt cx="0" cy="0"/>
        </a:xfrm>
      </p:grpSpPr>
      <p:sp>
        <p:nvSpPr>
          <p:cNvPr id="5" name="Text Placeholder 2"/>
          <p:cNvSpPr>
            <a:spLocks noGrp="1"/>
          </p:cNvSpPr>
          <p:nvPr>
            <p:ph idx="1"/>
          </p:nvPr>
        </p:nvSpPr>
        <p:spPr>
          <a:xfrm>
            <a:off x="1193801" y="2296771"/>
            <a:ext cx="5943757" cy="401195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94709" y="2196497"/>
            <a:ext cx="4684674" cy="3137503"/>
          </a:xfrm>
          <a:prstGeom prst="rect">
            <a:avLst/>
          </a:prstGeom>
        </p:spPr>
      </p:pic>
      <p:sp>
        <p:nvSpPr>
          <p:cNvPr id="10" name="Picture Placeholder 2"/>
          <p:cNvSpPr>
            <a:spLocks noGrp="1"/>
          </p:cNvSpPr>
          <p:nvPr>
            <p:ph type="pic" sz="quarter" idx="12" hasCustomPrompt="1"/>
          </p:nvPr>
        </p:nvSpPr>
        <p:spPr>
          <a:xfrm>
            <a:off x="6986186" y="2296771"/>
            <a:ext cx="4502664" cy="2529186"/>
          </a:xfrm>
          <a:solidFill>
            <a:srgbClr val="282828"/>
          </a:solidFill>
          <a:effectLst>
            <a:innerShdw blurRad="101600" dist="25400" dir="13500000">
              <a:srgbClr val="000000">
                <a:alpha val="76000"/>
              </a:srgbClr>
            </a:innerShdw>
          </a:effectLst>
        </p:spPr>
        <p:txBody>
          <a:bodyPr lIns="274320" rIns="274320"/>
          <a:lstStyle>
            <a:lvl1pPr marL="0" marR="0" indent="0" algn="l" defTabSz="457200" rtl="0" eaLnBrk="1" fontAlgn="auto" latinLnBrk="0" hangingPunct="1">
              <a:lnSpc>
                <a:spcPct val="100000"/>
              </a:lnSpc>
              <a:spcBef>
                <a:spcPct val="20000"/>
              </a:spcBef>
              <a:spcAft>
                <a:spcPts val="0"/>
              </a:spcAft>
              <a:buClrTx/>
              <a:buSzTx/>
              <a:buFont typeface="Arial"/>
              <a:buNone/>
              <a:tabLst/>
              <a:defRPr>
                <a:solidFill>
                  <a:schemeClr val="lt1"/>
                </a:solidFill>
              </a:defRPr>
            </a:lvl1pPr>
          </a:lstStyle>
          <a:p>
            <a:r>
              <a:rPr lang="en-US" dirty="0" smtClean="0"/>
              <a:t>Insert Screenshot.</a:t>
            </a:r>
            <a:endParaRPr lang="en-US" dirty="0"/>
          </a:p>
        </p:txBody>
      </p:sp>
      <p:sp>
        <p:nvSpPr>
          <p:cNvPr id="6" name="Rectangle 5"/>
          <p:cNvSpPr/>
          <p:nvPr/>
        </p:nvSpPr>
        <p:spPr>
          <a:xfrm>
            <a:off x="0" y="0"/>
            <a:ext cx="1020371"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7" name="Rectangle 6"/>
          <p:cNvSpPr/>
          <p:nvPr/>
        </p:nvSpPr>
        <p:spPr bwMode="gray">
          <a:xfrm>
            <a:off x="558772" y="463029"/>
            <a:ext cx="11630053" cy="1053186"/>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pic>
        <p:nvPicPr>
          <p:cNvPr id="11" name="Picture 10" descr="Orange-bracket.png"/>
          <p:cNvPicPr>
            <a:picLocks noChangeAspect="1"/>
          </p:cNvPicPr>
          <p:nvPr/>
        </p:nvPicPr>
        <p:blipFill>
          <a:blip r:embed="rId3"/>
          <a:stretch>
            <a:fillRect/>
          </a:stretch>
        </p:blipFill>
        <p:spPr>
          <a:xfrm>
            <a:off x="829552" y="463029"/>
            <a:ext cx="403414" cy="1053186"/>
          </a:xfrm>
          <a:prstGeom prst="rect">
            <a:avLst/>
          </a:prstGeom>
        </p:spPr>
      </p:pic>
      <p:pic>
        <p:nvPicPr>
          <p:cNvPr id="12" name="Picture 11"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11"/>
              <a:stretch>
                <a:fillRect/>
              </a:stretch>
            </p:blipFill>
          </mc:Choice>
          <mc:Fallback>
            <p:blipFill>
              <a:blip r:embed="rId12"/>
              <a:stretch>
                <a:fillRect/>
              </a:stretch>
            </p:blipFill>
          </mc:Fallback>
        </mc:AlternateContent>
        <p:spPr>
          <a:xfrm>
            <a:off x="10566399" y="6421718"/>
            <a:ext cx="1495425" cy="297579"/>
          </a:xfrm>
          <a:prstGeom prst="rect">
            <a:avLst/>
          </a:prstGeom>
        </p:spPr>
      </p:pic>
      <p:sp>
        <p:nvSpPr>
          <p:cNvPr id="2" name="Title 1"/>
          <p:cNvSpPr>
            <a:spLocks noGrp="1"/>
          </p:cNvSpPr>
          <p:nvPr>
            <p:ph type="title"/>
          </p:nvPr>
        </p:nvSpPr>
        <p:spPr>
          <a:xfrm>
            <a:off x="609600" y="463028"/>
            <a:ext cx="10969625" cy="1056209"/>
          </a:xfrm>
        </p:spPr>
        <p:txBody>
          <a:bodyPr/>
          <a:lstStyle/>
          <a:p>
            <a:r>
              <a:rPr lang="en-US" smtClean="0"/>
              <a:t>Click to edit Master title style</a:t>
            </a:r>
            <a:endParaRPr lang="en-US"/>
          </a:p>
        </p:txBody>
      </p:sp>
    </p:spTree>
    <p:extLst>
      <p:ext uri="{BB962C8B-B14F-4D97-AF65-F5344CB8AC3E}">
        <p14:creationId xmlns:p14="http://schemas.microsoft.com/office/powerpoint/2010/main" val="218092493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evice Screenshot - Windows Tablet">
    <p:spTree>
      <p:nvGrpSpPr>
        <p:cNvPr id="1" name=""/>
        <p:cNvGrpSpPr/>
        <p:nvPr/>
      </p:nvGrpSpPr>
      <p:grpSpPr>
        <a:xfrm>
          <a:off x="0" y="0"/>
          <a:ext cx="0" cy="0"/>
          <a:chOff x="0" y="0"/>
          <a:chExt cx="0" cy="0"/>
        </a:xfrm>
      </p:grpSpPr>
      <p:sp>
        <p:nvSpPr>
          <p:cNvPr id="5" name="Text Placeholder 2"/>
          <p:cNvSpPr>
            <a:spLocks noGrp="1"/>
          </p:cNvSpPr>
          <p:nvPr>
            <p:ph idx="1"/>
          </p:nvPr>
        </p:nvSpPr>
        <p:spPr>
          <a:xfrm>
            <a:off x="1193802" y="1931661"/>
            <a:ext cx="5340164" cy="437706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5"/>
          <p:cNvSpPr/>
          <p:nvPr/>
        </p:nvSpPr>
        <p:spPr>
          <a:xfrm>
            <a:off x="0" y="0"/>
            <a:ext cx="1020371"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7" name="Rectangle 6"/>
          <p:cNvSpPr/>
          <p:nvPr/>
        </p:nvSpPr>
        <p:spPr bwMode="gray">
          <a:xfrm>
            <a:off x="558772" y="463029"/>
            <a:ext cx="11630053" cy="1053186"/>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pic>
        <p:nvPicPr>
          <p:cNvPr id="11" name="Picture 10" descr="Orange-bracket.png"/>
          <p:cNvPicPr>
            <a:picLocks noChangeAspect="1"/>
          </p:cNvPicPr>
          <p:nvPr/>
        </p:nvPicPr>
        <p:blipFill>
          <a:blip r:embed="rId2"/>
          <a:stretch>
            <a:fillRect/>
          </a:stretch>
        </p:blipFill>
        <p:spPr>
          <a:xfrm>
            <a:off x="829552" y="463029"/>
            <a:ext cx="403414" cy="1053186"/>
          </a:xfrm>
          <a:prstGeom prst="rect">
            <a:avLst/>
          </a:prstGeom>
        </p:spPr>
      </p:pic>
      <p:pic>
        <p:nvPicPr>
          <p:cNvPr id="12" name="Picture 11"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11"/>
              <a:stretch>
                <a:fillRect/>
              </a:stretch>
            </p:blipFill>
          </mc:Choice>
          <mc:Fallback>
            <p:blipFill>
              <a:blip r:embed="rId12"/>
              <a:stretch>
                <a:fillRect/>
              </a:stretch>
            </p:blipFill>
          </mc:Fallback>
        </mc:AlternateContent>
        <p:spPr>
          <a:xfrm>
            <a:off x="10566399" y="6421718"/>
            <a:ext cx="1495425" cy="297579"/>
          </a:xfrm>
          <a:prstGeom prst="rect">
            <a:avLst/>
          </a:prstGeom>
        </p:spPr>
      </p:pic>
      <p:grpSp>
        <p:nvGrpSpPr>
          <p:cNvPr id="17" name="Slate"/>
          <p:cNvGrpSpPr/>
          <p:nvPr/>
        </p:nvGrpSpPr>
        <p:grpSpPr>
          <a:xfrm>
            <a:off x="6638060" y="1931660"/>
            <a:ext cx="5263306" cy="3273950"/>
            <a:chOff x="3257078" y="1677353"/>
            <a:chExt cx="6940296" cy="4315968"/>
          </a:xfrm>
        </p:grpSpPr>
        <p:sp>
          <p:nvSpPr>
            <p:cNvPr id="18" name="Slate Frame"/>
            <p:cNvSpPr/>
            <p:nvPr/>
          </p:nvSpPr>
          <p:spPr>
            <a:xfrm>
              <a:off x="3257078" y="1677353"/>
              <a:ext cx="6940296" cy="4315968"/>
            </a:xfrm>
            <a:custGeom>
              <a:avLst/>
              <a:gdLst>
                <a:gd name="connsiteX0" fmla="*/ 425499 w 6893101"/>
                <a:gd name="connsiteY0" fmla="*/ 450975 h 4265641"/>
                <a:gd name="connsiteX1" fmla="*/ 425499 w 6893101"/>
                <a:gd name="connsiteY1" fmla="*/ 3818866 h 4265641"/>
                <a:gd name="connsiteX2" fmla="*/ 6467604 w 6893101"/>
                <a:gd name="connsiteY2" fmla="*/ 3818866 h 4265641"/>
                <a:gd name="connsiteX3" fmla="*/ 6467604 w 6893101"/>
                <a:gd name="connsiteY3" fmla="*/ 450975 h 4265641"/>
                <a:gd name="connsiteX4" fmla="*/ 93974 w 6893101"/>
                <a:gd name="connsiteY4" fmla="*/ 0 h 4265641"/>
                <a:gd name="connsiteX5" fmla="*/ 6799131 w 6893101"/>
                <a:gd name="connsiteY5" fmla="*/ 0 h 4265641"/>
                <a:gd name="connsiteX6" fmla="*/ 6893101 w 6893101"/>
                <a:gd name="connsiteY6" fmla="*/ 93970 h 4265641"/>
                <a:gd name="connsiteX7" fmla="*/ 6893101 w 6893101"/>
                <a:gd name="connsiteY7" fmla="*/ 4171671 h 4265641"/>
                <a:gd name="connsiteX8" fmla="*/ 6799131 w 6893101"/>
                <a:gd name="connsiteY8" fmla="*/ 4265641 h 4265641"/>
                <a:gd name="connsiteX9" fmla="*/ 93974 w 6893101"/>
                <a:gd name="connsiteY9" fmla="*/ 4265641 h 4265641"/>
                <a:gd name="connsiteX10" fmla="*/ 0 w 6893101"/>
                <a:gd name="connsiteY10" fmla="*/ 4171671 h 4265641"/>
                <a:gd name="connsiteX11" fmla="*/ 0 w 6893101"/>
                <a:gd name="connsiteY11" fmla="*/ 93970 h 4265641"/>
                <a:gd name="connsiteX12" fmla="*/ 93974 w 6893101"/>
                <a:gd name="connsiteY12" fmla="*/ 0 h 4265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3101" h="4265641">
                  <a:moveTo>
                    <a:pt x="425499" y="450975"/>
                  </a:moveTo>
                  <a:lnTo>
                    <a:pt x="425499" y="3818866"/>
                  </a:lnTo>
                  <a:lnTo>
                    <a:pt x="6467604" y="3818866"/>
                  </a:lnTo>
                  <a:lnTo>
                    <a:pt x="6467604" y="450975"/>
                  </a:lnTo>
                  <a:close/>
                  <a:moveTo>
                    <a:pt x="93974" y="0"/>
                  </a:moveTo>
                  <a:lnTo>
                    <a:pt x="6799131" y="0"/>
                  </a:lnTo>
                  <a:cubicBezTo>
                    <a:pt x="6851028" y="0"/>
                    <a:pt x="6893101" y="42072"/>
                    <a:pt x="6893101" y="93970"/>
                  </a:cubicBezTo>
                  <a:lnTo>
                    <a:pt x="6893101" y="4171671"/>
                  </a:lnTo>
                  <a:cubicBezTo>
                    <a:pt x="6893101" y="4223569"/>
                    <a:pt x="6851028" y="4265641"/>
                    <a:pt x="6799131" y="4265641"/>
                  </a:cubicBezTo>
                  <a:lnTo>
                    <a:pt x="93974" y="4265641"/>
                  </a:lnTo>
                  <a:cubicBezTo>
                    <a:pt x="42072" y="4265641"/>
                    <a:pt x="0" y="4223569"/>
                    <a:pt x="0" y="4171671"/>
                  </a:cubicBezTo>
                  <a:lnTo>
                    <a:pt x="0" y="93970"/>
                  </a:lnTo>
                  <a:cubicBezTo>
                    <a:pt x="0" y="42072"/>
                    <a:pt x="42072" y="0"/>
                    <a:pt x="93974" y="0"/>
                  </a:cubicBezTo>
                  <a:close/>
                </a:path>
              </a:pathLst>
            </a:cu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19" name="Slate Bezel"/>
            <p:cNvSpPr/>
            <p:nvPr/>
          </p:nvSpPr>
          <p:spPr>
            <a:xfrm>
              <a:off x="3279938" y="1700212"/>
              <a:ext cx="6893101" cy="4265641"/>
            </a:xfrm>
            <a:custGeom>
              <a:avLst/>
              <a:gdLst>
                <a:gd name="connsiteX0" fmla="*/ 425499 w 6893101"/>
                <a:gd name="connsiteY0" fmla="*/ 450975 h 4265641"/>
                <a:gd name="connsiteX1" fmla="*/ 425499 w 6893101"/>
                <a:gd name="connsiteY1" fmla="*/ 3818866 h 4265641"/>
                <a:gd name="connsiteX2" fmla="*/ 6467604 w 6893101"/>
                <a:gd name="connsiteY2" fmla="*/ 3818866 h 4265641"/>
                <a:gd name="connsiteX3" fmla="*/ 6467604 w 6893101"/>
                <a:gd name="connsiteY3" fmla="*/ 450975 h 4265641"/>
                <a:gd name="connsiteX4" fmla="*/ 93974 w 6893101"/>
                <a:gd name="connsiteY4" fmla="*/ 0 h 4265641"/>
                <a:gd name="connsiteX5" fmla="*/ 6799131 w 6893101"/>
                <a:gd name="connsiteY5" fmla="*/ 0 h 4265641"/>
                <a:gd name="connsiteX6" fmla="*/ 6893101 w 6893101"/>
                <a:gd name="connsiteY6" fmla="*/ 93970 h 4265641"/>
                <a:gd name="connsiteX7" fmla="*/ 6893101 w 6893101"/>
                <a:gd name="connsiteY7" fmla="*/ 4171671 h 4265641"/>
                <a:gd name="connsiteX8" fmla="*/ 6799131 w 6893101"/>
                <a:gd name="connsiteY8" fmla="*/ 4265641 h 4265641"/>
                <a:gd name="connsiteX9" fmla="*/ 93974 w 6893101"/>
                <a:gd name="connsiteY9" fmla="*/ 4265641 h 4265641"/>
                <a:gd name="connsiteX10" fmla="*/ 0 w 6893101"/>
                <a:gd name="connsiteY10" fmla="*/ 4171671 h 4265641"/>
                <a:gd name="connsiteX11" fmla="*/ 0 w 6893101"/>
                <a:gd name="connsiteY11" fmla="*/ 93970 h 4265641"/>
                <a:gd name="connsiteX12" fmla="*/ 93974 w 6893101"/>
                <a:gd name="connsiteY12" fmla="*/ 0 h 4265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3101" h="4265641">
                  <a:moveTo>
                    <a:pt x="425499" y="450975"/>
                  </a:moveTo>
                  <a:lnTo>
                    <a:pt x="425499" y="3818866"/>
                  </a:lnTo>
                  <a:lnTo>
                    <a:pt x="6467604" y="3818866"/>
                  </a:lnTo>
                  <a:lnTo>
                    <a:pt x="6467604" y="450975"/>
                  </a:lnTo>
                  <a:close/>
                  <a:moveTo>
                    <a:pt x="93974" y="0"/>
                  </a:moveTo>
                  <a:lnTo>
                    <a:pt x="6799131" y="0"/>
                  </a:lnTo>
                  <a:cubicBezTo>
                    <a:pt x="6851028" y="0"/>
                    <a:pt x="6893101" y="42072"/>
                    <a:pt x="6893101" y="93970"/>
                  </a:cubicBezTo>
                  <a:lnTo>
                    <a:pt x="6893101" y="4171671"/>
                  </a:lnTo>
                  <a:cubicBezTo>
                    <a:pt x="6893101" y="4223569"/>
                    <a:pt x="6851028" y="4265641"/>
                    <a:pt x="6799131" y="4265641"/>
                  </a:cubicBezTo>
                  <a:lnTo>
                    <a:pt x="93974" y="4265641"/>
                  </a:lnTo>
                  <a:cubicBezTo>
                    <a:pt x="42072" y="4265641"/>
                    <a:pt x="0" y="4223569"/>
                    <a:pt x="0" y="4171671"/>
                  </a:cubicBezTo>
                  <a:lnTo>
                    <a:pt x="0" y="93970"/>
                  </a:lnTo>
                  <a:cubicBezTo>
                    <a:pt x="0" y="42072"/>
                    <a:pt x="42072" y="0"/>
                    <a:pt x="93974"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20" name="Camera Bezel"/>
            <p:cNvSpPr/>
            <p:nvPr/>
          </p:nvSpPr>
          <p:spPr>
            <a:xfrm>
              <a:off x="6668769" y="1840865"/>
              <a:ext cx="76201" cy="76200"/>
            </a:xfrm>
            <a:prstGeom prst="ellipse">
              <a:avLst/>
            </a:prstGeom>
            <a:solidFill>
              <a:srgbClr val="000000"/>
            </a:solidFill>
            <a:ln w="3175">
              <a:solidFill>
                <a:srgbClr val="5D5D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399"/>
            </a:p>
          </p:txBody>
        </p:sp>
        <p:sp>
          <p:nvSpPr>
            <p:cNvPr id="21" name="Lense"/>
            <p:cNvSpPr/>
            <p:nvPr/>
          </p:nvSpPr>
          <p:spPr>
            <a:xfrm>
              <a:off x="6684009" y="1856105"/>
              <a:ext cx="45720" cy="45720"/>
            </a:xfrm>
            <a:prstGeom prst="ellipse">
              <a:avLst/>
            </a:prstGeom>
            <a:gradFill flip="none" rotWithShape="1">
              <a:gsLst>
                <a:gs pos="0">
                  <a:schemeClr val="tx2">
                    <a:shade val="30000"/>
                    <a:satMod val="115000"/>
                    <a:lumMod val="0"/>
                  </a:schemeClr>
                </a:gs>
                <a:gs pos="77000">
                  <a:schemeClr val="tx2">
                    <a:shade val="100000"/>
                    <a:satMod val="115000"/>
                    <a:lumMod val="47000"/>
                  </a:schemeClr>
                </a:gs>
              </a:gsLst>
              <a:path path="circle">
                <a:fillToRect t="100000" r="100000"/>
              </a:path>
              <a:tileRect l="-100000" b="-100000"/>
            </a:gradFill>
            <a:ln w="3175">
              <a:solidFill>
                <a:srgbClr val="A7A7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399"/>
            </a:p>
          </p:txBody>
        </p:sp>
        <p:sp>
          <p:nvSpPr>
            <p:cNvPr id="22" name="Start Button"/>
            <p:cNvSpPr>
              <a:spLocks noChangeAspect="1"/>
            </p:cNvSpPr>
            <p:nvPr/>
          </p:nvSpPr>
          <p:spPr>
            <a:xfrm>
              <a:off x="6624972" y="5627029"/>
              <a:ext cx="201997" cy="202271"/>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399" dirty="0">
                <a:solidFill>
                  <a:schemeClr val="accent1"/>
                </a:solidFill>
              </a:endParaRPr>
            </a:p>
          </p:txBody>
        </p:sp>
        <p:sp>
          <p:nvSpPr>
            <p:cNvPr id="23" name="Screen Glare"/>
            <p:cNvSpPr/>
            <p:nvPr/>
          </p:nvSpPr>
          <p:spPr>
            <a:xfrm>
              <a:off x="3261532" y="1700211"/>
              <a:ext cx="6893102" cy="4265641"/>
            </a:xfrm>
            <a:custGeom>
              <a:avLst/>
              <a:gdLst>
                <a:gd name="connsiteX0" fmla="*/ 93974 w 6893101"/>
                <a:gd name="connsiteY0" fmla="*/ 0 h 4265641"/>
                <a:gd name="connsiteX1" fmla="*/ 6799131 w 6893101"/>
                <a:gd name="connsiteY1" fmla="*/ 0 h 4265641"/>
                <a:gd name="connsiteX2" fmla="*/ 6893101 w 6893101"/>
                <a:gd name="connsiteY2" fmla="*/ 93970 h 4265641"/>
                <a:gd name="connsiteX3" fmla="*/ 6893101 w 6893101"/>
                <a:gd name="connsiteY3" fmla="*/ 4171671 h 4265641"/>
                <a:gd name="connsiteX4" fmla="*/ 6799131 w 6893101"/>
                <a:gd name="connsiteY4" fmla="*/ 4265641 h 4265641"/>
                <a:gd name="connsiteX5" fmla="*/ 93974 w 6893101"/>
                <a:gd name="connsiteY5" fmla="*/ 4265641 h 4265641"/>
                <a:gd name="connsiteX6" fmla="*/ 0 w 6893101"/>
                <a:gd name="connsiteY6" fmla="*/ 4171671 h 4265641"/>
                <a:gd name="connsiteX7" fmla="*/ 0 w 6893101"/>
                <a:gd name="connsiteY7" fmla="*/ 93970 h 4265641"/>
                <a:gd name="connsiteX8" fmla="*/ 93974 w 6893101"/>
                <a:gd name="connsiteY8" fmla="*/ 0 h 4265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3101" h="4265641">
                  <a:moveTo>
                    <a:pt x="93974" y="0"/>
                  </a:moveTo>
                  <a:lnTo>
                    <a:pt x="6799131" y="0"/>
                  </a:lnTo>
                  <a:cubicBezTo>
                    <a:pt x="6851028" y="0"/>
                    <a:pt x="6893101" y="42072"/>
                    <a:pt x="6893101" y="93970"/>
                  </a:cubicBezTo>
                  <a:lnTo>
                    <a:pt x="6893101" y="4171671"/>
                  </a:lnTo>
                  <a:cubicBezTo>
                    <a:pt x="6893101" y="4223569"/>
                    <a:pt x="6851028" y="4265641"/>
                    <a:pt x="6799131" y="4265641"/>
                  </a:cubicBezTo>
                  <a:lnTo>
                    <a:pt x="93974" y="4265641"/>
                  </a:lnTo>
                  <a:cubicBezTo>
                    <a:pt x="42072" y="4265641"/>
                    <a:pt x="0" y="4223569"/>
                    <a:pt x="0" y="4171671"/>
                  </a:cubicBezTo>
                  <a:lnTo>
                    <a:pt x="0" y="93970"/>
                  </a:lnTo>
                  <a:cubicBezTo>
                    <a:pt x="0" y="42072"/>
                    <a:pt x="42072" y="0"/>
                    <a:pt x="93974" y="0"/>
                  </a:cubicBezTo>
                  <a:close/>
                </a:path>
              </a:pathLst>
            </a:custGeom>
            <a:gradFill>
              <a:gsLst>
                <a:gs pos="76000">
                  <a:srgbClr val="FFFFFF">
                    <a:alpha val="5000"/>
                  </a:srgbClr>
                </a:gs>
                <a:gs pos="61000">
                  <a:srgbClr val="FDFEFF">
                    <a:alpha val="5000"/>
                  </a:srgbClr>
                </a:gs>
                <a:gs pos="0">
                  <a:schemeClr val="accent1">
                    <a:lumMod val="5000"/>
                    <a:lumOff val="95000"/>
                    <a:alpha val="0"/>
                  </a:schemeClr>
                </a:gs>
                <a:gs pos="69000">
                  <a:schemeClr val="bg1">
                    <a:alpha val="20000"/>
                  </a:schemeClr>
                </a:gs>
                <a:gs pos="100000">
                  <a:schemeClr val="bg1">
                    <a:alpha val="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sp>
        <p:nvSpPr>
          <p:cNvPr id="10" name="Picture Placeholder 2"/>
          <p:cNvSpPr>
            <a:spLocks noGrp="1"/>
          </p:cNvSpPr>
          <p:nvPr>
            <p:ph type="pic" sz="quarter" idx="12" hasCustomPrompt="1"/>
          </p:nvPr>
        </p:nvSpPr>
        <p:spPr>
          <a:xfrm>
            <a:off x="6986185" y="2296770"/>
            <a:ext cx="4593039" cy="2550437"/>
          </a:xfrm>
          <a:solidFill>
            <a:srgbClr val="282828"/>
          </a:solidFill>
          <a:effectLst>
            <a:innerShdw blurRad="101600" dist="25400" dir="13500000">
              <a:srgbClr val="000000">
                <a:alpha val="76000"/>
              </a:srgbClr>
            </a:innerShdw>
          </a:effectLst>
        </p:spPr>
        <p:txBody>
          <a:bodyPr lIns="274320" rIns="274320"/>
          <a:lstStyle>
            <a:lvl1pPr marL="0" marR="0" indent="0" algn="l" defTabSz="457200" rtl="0" eaLnBrk="1" fontAlgn="auto" latinLnBrk="0" hangingPunct="1">
              <a:lnSpc>
                <a:spcPct val="100000"/>
              </a:lnSpc>
              <a:spcBef>
                <a:spcPct val="20000"/>
              </a:spcBef>
              <a:spcAft>
                <a:spcPts val="0"/>
              </a:spcAft>
              <a:buClrTx/>
              <a:buSzTx/>
              <a:buFont typeface="Arial"/>
              <a:buNone/>
              <a:tabLst/>
              <a:defRPr>
                <a:solidFill>
                  <a:schemeClr val="lt1"/>
                </a:solidFill>
              </a:defRPr>
            </a:lvl1pPr>
          </a:lstStyle>
          <a:p>
            <a:r>
              <a:rPr lang="en-US" dirty="0" smtClean="0"/>
              <a:t>Insert Screenshot.</a:t>
            </a:r>
            <a:endParaRPr lang="en-US" dirty="0"/>
          </a:p>
        </p:txBody>
      </p:sp>
      <p:sp>
        <p:nvSpPr>
          <p:cNvPr id="2" name="Title 1"/>
          <p:cNvSpPr>
            <a:spLocks noGrp="1"/>
          </p:cNvSpPr>
          <p:nvPr>
            <p:ph type="title"/>
          </p:nvPr>
        </p:nvSpPr>
        <p:spPr>
          <a:xfrm>
            <a:off x="609600" y="463028"/>
            <a:ext cx="10969625" cy="1056209"/>
          </a:xfrm>
        </p:spPr>
        <p:txBody>
          <a:bodyPr/>
          <a:lstStyle/>
          <a:p>
            <a:r>
              <a:rPr lang="en-US" smtClean="0"/>
              <a:t>Click to edit Master title style</a:t>
            </a:r>
            <a:endParaRPr lang="en-US"/>
          </a:p>
        </p:txBody>
      </p:sp>
    </p:spTree>
    <p:extLst>
      <p:ext uri="{BB962C8B-B14F-4D97-AF65-F5344CB8AC3E}">
        <p14:creationId xmlns:p14="http://schemas.microsoft.com/office/powerpoint/2010/main" val="151059249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Iconographic - 3 Row">
    <p:spTree>
      <p:nvGrpSpPr>
        <p:cNvPr id="1" name=""/>
        <p:cNvGrpSpPr/>
        <p:nvPr/>
      </p:nvGrpSpPr>
      <p:grpSpPr>
        <a:xfrm>
          <a:off x="0" y="0"/>
          <a:ext cx="0" cy="0"/>
          <a:chOff x="0" y="0"/>
          <a:chExt cx="0" cy="0"/>
        </a:xfrm>
      </p:grpSpPr>
      <p:sp>
        <p:nvSpPr>
          <p:cNvPr id="24" name="Text Placeholder 23"/>
          <p:cNvSpPr>
            <a:spLocks noGrp="1"/>
          </p:cNvSpPr>
          <p:nvPr>
            <p:ph type="body" sz="quarter" idx="13"/>
          </p:nvPr>
        </p:nvSpPr>
        <p:spPr>
          <a:xfrm>
            <a:off x="2401325" y="2039260"/>
            <a:ext cx="7784075" cy="1190170"/>
          </a:xfrm>
          <a:solidFill>
            <a:schemeClr val="bg1">
              <a:lumMod val="85000"/>
              <a:alpha val="64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74320" tIns="45720" rIns="182880" bIns="45720" numCol="1" spcCol="0" rtlCol="0" fromWordArt="0" anchor="ctr" anchorCtr="0" forceAA="0" compatLnSpc="1">
            <a:prstTxWarp prst="textNoShape">
              <a:avLst/>
            </a:prstTxWarp>
            <a:noAutofit/>
          </a:bodyPr>
          <a:lstStyle>
            <a:lvl1pPr marL="0" indent="0">
              <a:buFont typeface="Arial"/>
              <a:buNone/>
              <a:defRPr lang="en-US" sz="1800" smtClean="0">
                <a:solidFill>
                  <a:schemeClr val="tx1">
                    <a:lumMod val="75000"/>
                    <a:lumOff val="25000"/>
                  </a:schemeClr>
                </a:solidFill>
                <a:latin typeface="Segoe UI"/>
                <a:cs typeface="Segoe UI"/>
              </a:defRPr>
            </a:lvl1pPr>
            <a:lvl2pPr marL="171450" indent="0">
              <a:buNone/>
              <a:defRPr lang="en-US" sz="1800" smtClean="0">
                <a:solidFill>
                  <a:schemeClr val="tx1">
                    <a:lumMod val="75000"/>
                    <a:lumOff val="25000"/>
                  </a:schemeClr>
                </a:solidFill>
              </a:defRPr>
            </a:lvl2pPr>
            <a:lvl3pPr marL="685800" indent="0">
              <a:buNone/>
              <a:defRPr lang="en-US" sz="1800" smtClean="0">
                <a:solidFill>
                  <a:schemeClr val="tx1">
                    <a:lumMod val="75000"/>
                    <a:lumOff val="25000"/>
                  </a:schemeClr>
                </a:solidFill>
              </a:defRPr>
            </a:lvl3pPr>
            <a:lvl4pPr marL="1143000" indent="0">
              <a:buNone/>
              <a:defRPr lang="en-US" sz="1800" smtClean="0">
                <a:solidFill>
                  <a:schemeClr val="tx1">
                    <a:lumMod val="75000"/>
                    <a:lumOff val="25000"/>
                  </a:schemeClr>
                </a:solidFill>
              </a:defRPr>
            </a:lvl4pPr>
            <a:lvl5pPr marL="1600200" indent="0">
              <a:buNone/>
              <a:defRPr lang="en-US" sz="1800">
                <a:solidFill>
                  <a:schemeClr val="tx1">
                    <a:lumMod val="75000"/>
                    <a:lumOff val="25000"/>
                  </a:schemeClr>
                </a:solidFill>
              </a:defRPr>
            </a:lvl5pPr>
          </a:lstStyle>
          <a:p>
            <a:pPr marL="0" lvl="0"/>
            <a:r>
              <a:rPr lang="en-US" smtClean="0"/>
              <a:t>Click to edit Master text styles</a:t>
            </a:r>
          </a:p>
        </p:txBody>
      </p:sp>
      <p:sp>
        <p:nvSpPr>
          <p:cNvPr id="17" name="Picture Placeholder 16"/>
          <p:cNvSpPr>
            <a:spLocks noGrp="1"/>
          </p:cNvSpPr>
          <p:nvPr>
            <p:ph type="pic" sz="quarter" idx="10" hasCustomPrompt="1"/>
          </p:nvPr>
        </p:nvSpPr>
        <p:spPr>
          <a:xfrm>
            <a:off x="1193802" y="2039260"/>
            <a:ext cx="1207522" cy="1190170"/>
          </a:xfrm>
          <a:solidFill>
            <a:srgbClr val="FF6634"/>
          </a:solidFill>
        </p:spPr>
        <p:txBody>
          <a:bodyPr/>
          <a:lstStyle>
            <a:lvl1pPr marL="0" indent="0">
              <a:buNone/>
              <a:defRPr>
                <a:solidFill>
                  <a:schemeClr val="lt1"/>
                </a:solidFill>
              </a:defRPr>
            </a:lvl1pPr>
          </a:lstStyle>
          <a:p>
            <a:r>
              <a:rPr lang="en-US" dirty="0" smtClean="0"/>
              <a:t>Icon 1</a:t>
            </a:r>
            <a:endParaRPr lang="en-US" dirty="0"/>
          </a:p>
        </p:txBody>
      </p:sp>
      <p:sp>
        <p:nvSpPr>
          <p:cNvPr id="18" name="Picture Placeholder 16"/>
          <p:cNvSpPr>
            <a:spLocks noGrp="1"/>
          </p:cNvSpPr>
          <p:nvPr>
            <p:ph type="pic" sz="quarter" idx="11" hasCustomPrompt="1"/>
          </p:nvPr>
        </p:nvSpPr>
        <p:spPr>
          <a:xfrm>
            <a:off x="1193803" y="3229430"/>
            <a:ext cx="1207522" cy="1190170"/>
          </a:xfrm>
          <a:solidFill>
            <a:srgbClr val="2872B0"/>
          </a:solidFill>
        </p:spPr>
        <p:txBody>
          <a:bodyPr/>
          <a:lstStyle>
            <a:lvl1pPr marL="0" indent="0">
              <a:buNone/>
              <a:defRPr>
                <a:solidFill>
                  <a:schemeClr val="lt1"/>
                </a:solidFill>
              </a:defRPr>
            </a:lvl1pPr>
          </a:lstStyle>
          <a:p>
            <a:r>
              <a:rPr lang="en-US" dirty="0" smtClean="0"/>
              <a:t>Icon 2</a:t>
            </a:r>
            <a:endParaRPr lang="en-US" dirty="0"/>
          </a:p>
        </p:txBody>
      </p:sp>
      <p:sp>
        <p:nvSpPr>
          <p:cNvPr id="19" name="Picture Placeholder 16"/>
          <p:cNvSpPr>
            <a:spLocks noGrp="1"/>
          </p:cNvSpPr>
          <p:nvPr>
            <p:ph type="pic" sz="quarter" idx="12" hasCustomPrompt="1"/>
          </p:nvPr>
        </p:nvSpPr>
        <p:spPr>
          <a:xfrm>
            <a:off x="1193802" y="4419600"/>
            <a:ext cx="1202506" cy="1205138"/>
          </a:xfrm>
          <a:solidFill>
            <a:schemeClr val="tx2"/>
          </a:solidFill>
        </p:spPr>
        <p:txBody>
          <a:bodyPr/>
          <a:lstStyle>
            <a:lvl1pPr marL="0" indent="0">
              <a:buNone/>
              <a:defRPr baseline="0">
                <a:solidFill>
                  <a:schemeClr val="lt1"/>
                </a:solidFill>
              </a:defRPr>
            </a:lvl1pPr>
          </a:lstStyle>
          <a:p>
            <a:r>
              <a:rPr lang="en-US" dirty="0" smtClean="0"/>
              <a:t>Icon 3</a:t>
            </a:r>
          </a:p>
          <a:p>
            <a:endParaRPr lang="en-US" dirty="0"/>
          </a:p>
        </p:txBody>
      </p:sp>
      <p:sp>
        <p:nvSpPr>
          <p:cNvPr id="25" name="Text Placeholder 23"/>
          <p:cNvSpPr>
            <a:spLocks noGrp="1"/>
          </p:cNvSpPr>
          <p:nvPr>
            <p:ph type="body" sz="quarter" idx="14"/>
          </p:nvPr>
        </p:nvSpPr>
        <p:spPr>
          <a:xfrm>
            <a:off x="2401325" y="3229430"/>
            <a:ext cx="7784075" cy="1190170"/>
          </a:xfr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74320" tIns="45720" rIns="182880" bIns="45720" numCol="1" spcCol="0" rtlCol="0" fromWordArt="0" anchor="ctr" anchorCtr="0" forceAA="0" compatLnSpc="1">
            <a:prstTxWarp prst="textNoShape">
              <a:avLst/>
            </a:prstTxWarp>
            <a:noAutofit/>
          </a:bodyPr>
          <a:lstStyle>
            <a:lvl1pPr marL="0" indent="0">
              <a:buFont typeface="Arial"/>
              <a:buNone/>
              <a:defRPr lang="en-US" sz="1800" dirty="0" smtClean="0">
                <a:solidFill>
                  <a:schemeClr val="tx1">
                    <a:lumMod val="75000"/>
                    <a:lumOff val="25000"/>
                  </a:schemeClr>
                </a:solidFill>
                <a:latin typeface="Segoe UI"/>
                <a:cs typeface="Segoe UI"/>
              </a:defRPr>
            </a:lvl1pPr>
          </a:lstStyle>
          <a:p>
            <a:pPr marL="0" lvl="0"/>
            <a:r>
              <a:rPr lang="en-US" smtClean="0"/>
              <a:t>Click to edit Master text styles</a:t>
            </a:r>
          </a:p>
        </p:txBody>
      </p:sp>
      <p:sp>
        <p:nvSpPr>
          <p:cNvPr id="26" name="Text Placeholder 23"/>
          <p:cNvSpPr>
            <a:spLocks noGrp="1"/>
          </p:cNvSpPr>
          <p:nvPr>
            <p:ph type="body" sz="quarter" idx="15"/>
          </p:nvPr>
        </p:nvSpPr>
        <p:spPr>
          <a:xfrm>
            <a:off x="2401325" y="4419600"/>
            <a:ext cx="7784075" cy="1205138"/>
          </a:xfrm>
          <a:solidFill>
            <a:schemeClr val="bg1">
              <a:lumMod val="85000"/>
              <a:alpha val="64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74320" tIns="45720" rIns="182880" bIns="45720" numCol="1" spcCol="0" rtlCol="0" fromWordArt="0" anchor="ctr" anchorCtr="0" forceAA="0" compatLnSpc="1">
            <a:prstTxWarp prst="textNoShape">
              <a:avLst/>
            </a:prstTxWarp>
            <a:noAutofit/>
          </a:bodyPr>
          <a:lstStyle>
            <a:lvl1pPr marL="0" indent="0">
              <a:buFont typeface="Arial"/>
              <a:buNone/>
              <a:defRPr lang="en-US" sz="1800" smtClean="0">
                <a:solidFill>
                  <a:schemeClr val="tx1">
                    <a:lumMod val="75000"/>
                    <a:lumOff val="25000"/>
                  </a:schemeClr>
                </a:solidFill>
                <a:latin typeface="Segoe UI"/>
                <a:cs typeface="Segoe UI"/>
              </a:defRPr>
            </a:lvl1pPr>
            <a:lvl2pPr marL="171450" indent="0">
              <a:buNone/>
              <a:defRPr lang="en-US" sz="1800" smtClean="0">
                <a:solidFill>
                  <a:schemeClr val="tx1">
                    <a:lumMod val="75000"/>
                    <a:lumOff val="25000"/>
                  </a:schemeClr>
                </a:solidFill>
              </a:defRPr>
            </a:lvl2pPr>
            <a:lvl3pPr marL="685800" indent="0">
              <a:buNone/>
              <a:defRPr lang="en-US" sz="1800" smtClean="0">
                <a:solidFill>
                  <a:schemeClr val="tx1">
                    <a:lumMod val="75000"/>
                    <a:lumOff val="25000"/>
                  </a:schemeClr>
                </a:solidFill>
              </a:defRPr>
            </a:lvl3pPr>
            <a:lvl4pPr marL="1143000" indent="0">
              <a:buNone/>
              <a:defRPr lang="en-US" sz="1800" smtClean="0">
                <a:solidFill>
                  <a:schemeClr val="tx1">
                    <a:lumMod val="75000"/>
                    <a:lumOff val="25000"/>
                  </a:schemeClr>
                </a:solidFill>
              </a:defRPr>
            </a:lvl4pPr>
            <a:lvl5pPr marL="1600200" indent="0">
              <a:buNone/>
              <a:defRPr lang="en-US" sz="1800">
                <a:solidFill>
                  <a:schemeClr val="tx1">
                    <a:lumMod val="75000"/>
                    <a:lumOff val="25000"/>
                  </a:schemeClr>
                </a:solidFill>
              </a:defRPr>
            </a:lvl5pPr>
          </a:lstStyle>
          <a:p>
            <a:pPr marL="0" lvl="0"/>
            <a:r>
              <a:rPr lang="en-US" smtClean="0"/>
              <a:t>Click to edit Master text styles</a:t>
            </a:r>
          </a:p>
        </p:txBody>
      </p:sp>
      <p:sp>
        <p:nvSpPr>
          <p:cNvPr id="10" name="Rectangle 9"/>
          <p:cNvSpPr/>
          <p:nvPr/>
        </p:nvSpPr>
        <p:spPr>
          <a:xfrm>
            <a:off x="0" y="0"/>
            <a:ext cx="1020371"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11" name="Rectangle 10"/>
          <p:cNvSpPr/>
          <p:nvPr/>
        </p:nvSpPr>
        <p:spPr bwMode="gray">
          <a:xfrm>
            <a:off x="558772" y="463029"/>
            <a:ext cx="11630053" cy="1053186"/>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smtClean="0">
              <a:solidFill>
                <a:srgbClr val="629ED2"/>
              </a:solidFill>
              <a:ea typeface="Segoe UI" pitchFamily="34" charset="0"/>
              <a:cs typeface="Segoe UI" pitchFamily="34" charset="0"/>
            </a:endParaRPr>
          </a:p>
        </p:txBody>
      </p:sp>
      <p:pic>
        <p:nvPicPr>
          <p:cNvPr id="12" name="Picture 11" descr="Orange-bracket.png"/>
          <p:cNvPicPr>
            <a:picLocks noChangeAspect="1"/>
          </p:cNvPicPr>
          <p:nvPr/>
        </p:nvPicPr>
        <p:blipFill>
          <a:blip r:embed="rId2"/>
          <a:stretch>
            <a:fillRect/>
          </a:stretch>
        </p:blipFill>
        <p:spPr>
          <a:xfrm>
            <a:off x="829552" y="463029"/>
            <a:ext cx="403414" cy="1053186"/>
          </a:xfrm>
          <a:prstGeom prst="rect">
            <a:avLst/>
          </a:prstGeom>
        </p:spPr>
      </p:pic>
      <p:pic>
        <p:nvPicPr>
          <p:cNvPr id="13" name="Picture 12" descr="Dev-Unleashed-logo.ai"/>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11"/>
              <a:stretch>
                <a:fillRect/>
              </a:stretch>
            </p:blipFill>
          </mc:Choice>
          <mc:Fallback>
            <p:blipFill>
              <a:blip r:embed="rId12"/>
              <a:stretch>
                <a:fillRect/>
              </a:stretch>
            </p:blipFill>
          </mc:Fallback>
        </mc:AlternateContent>
        <p:spPr>
          <a:xfrm>
            <a:off x="10566399" y="6421718"/>
            <a:ext cx="1495425" cy="297579"/>
          </a:xfrm>
          <a:prstGeom prst="rect">
            <a:avLst/>
          </a:prstGeom>
        </p:spPr>
      </p:pic>
      <p:sp>
        <p:nvSpPr>
          <p:cNvPr id="2" name="Title 1"/>
          <p:cNvSpPr>
            <a:spLocks noGrp="1"/>
          </p:cNvSpPr>
          <p:nvPr>
            <p:ph type="title"/>
          </p:nvPr>
        </p:nvSpPr>
        <p:spPr>
          <a:xfrm>
            <a:off x="609600" y="463028"/>
            <a:ext cx="10969625" cy="1056209"/>
          </a:xfrm>
        </p:spPr>
        <p:txBody>
          <a:bodyPr/>
          <a:lstStyle/>
          <a:p>
            <a:r>
              <a:rPr lang="en-US" smtClean="0"/>
              <a:t>Click to edit Master title style</a:t>
            </a:r>
            <a:endParaRPr lang="en-US"/>
          </a:p>
        </p:txBody>
      </p:sp>
    </p:spTree>
    <p:extLst>
      <p:ext uri="{BB962C8B-B14F-4D97-AF65-F5344CB8AC3E}">
        <p14:creationId xmlns:p14="http://schemas.microsoft.com/office/powerpoint/2010/main" val="2786499255"/>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12337" y="1790700"/>
            <a:ext cx="10385583" cy="4581678"/>
          </a:xfrm>
          <a:prstGeom prst="rect">
            <a:avLst/>
          </a:prstGeom>
        </p:spPr>
        <p:txBody>
          <a:bodyPr vert="horz" lIns="18288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itle Placeholder 10"/>
          <p:cNvSpPr>
            <a:spLocks noGrp="1"/>
          </p:cNvSpPr>
          <p:nvPr>
            <p:ph type="title"/>
          </p:nvPr>
        </p:nvSpPr>
        <p:spPr>
          <a:xfrm>
            <a:off x="609600" y="376238"/>
            <a:ext cx="10969625"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Tree>
    <p:extLst>
      <p:ext uri="{BB962C8B-B14F-4D97-AF65-F5344CB8AC3E}">
        <p14:creationId xmlns:p14="http://schemas.microsoft.com/office/powerpoint/2010/main" val="1591046574"/>
      </p:ext>
    </p:extLst>
  </p:cSld>
  <p:clrMap bg1="lt1" tx1="dk1" bg2="lt2" tx2="dk2" accent1="accent1" accent2="accent2" accent3="accent3" accent4="accent4" accent5="accent5" accent6="accent6" hlink="hlink" folHlink="folHlink"/>
  <p:sldLayoutIdLst>
    <p:sldLayoutId id="2147483944" r:id="rId1"/>
    <p:sldLayoutId id="2147483945" r:id="rId2"/>
    <p:sldLayoutId id="2147483946" r:id="rId3"/>
    <p:sldLayoutId id="2147483947" r:id="rId4"/>
    <p:sldLayoutId id="2147483948" r:id="rId5"/>
    <p:sldLayoutId id="2147483949" r:id="rId6"/>
    <p:sldLayoutId id="2147483950" r:id="rId7"/>
    <p:sldLayoutId id="2147483951" r:id="rId8"/>
    <p:sldLayoutId id="2147483952" r:id="rId9"/>
    <p:sldLayoutId id="2147483953" r:id="rId10"/>
    <p:sldLayoutId id="2147483954" r:id="rId11"/>
    <p:sldLayoutId id="2147483955" r:id="rId12"/>
    <p:sldLayoutId id="2147483956" r:id="rId13"/>
    <p:sldLayoutId id="2147483957" r:id="rId14"/>
    <p:sldLayoutId id="2147483958" r:id="rId15"/>
    <p:sldLayoutId id="2147483959" r:id="rId16"/>
    <p:sldLayoutId id="2147483960" r:id="rId17"/>
    <p:sldLayoutId id="2147483961" r:id="rId18"/>
  </p:sldLayoutIdLst>
  <p:transition>
    <p:fade/>
  </p:transition>
  <p:timing>
    <p:tnLst>
      <p:par>
        <p:cTn id="1" dur="indefinite" restart="never" nodeType="tmRoot"/>
      </p:par>
    </p:tnLst>
  </p:timing>
  <p:txStyles>
    <p:titleStyle>
      <a:lvl1pPr marL="514350" indent="91440" algn="l" defTabSz="457200" rtl="0" eaLnBrk="1" latinLnBrk="0" hangingPunct="1">
        <a:spcBef>
          <a:spcPct val="0"/>
        </a:spcBef>
        <a:buNone/>
        <a:defRPr sz="3200" kern="1200">
          <a:solidFill>
            <a:schemeClr val="bg1"/>
          </a:solidFill>
          <a:latin typeface="+mj-lt"/>
          <a:ea typeface="+mj-ea"/>
          <a:cs typeface="+mj-cs"/>
        </a:defRPr>
      </a:lvl1pPr>
    </p:titleStyle>
    <p:bodyStyle>
      <a:lvl1pPr marL="171450" indent="-171450" algn="l" defTabSz="457200" rtl="0" eaLnBrk="1" latinLnBrk="0" hangingPunct="1">
        <a:spcBef>
          <a:spcPct val="20000"/>
        </a:spcBef>
        <a:buFont typeface="Arial"/>
        <a:buChar char="•"/>
        <a:defRPr sz="2000" kern="1200">
          <a:solidFill>
            <a:schemeClr val="tx1">
              <a:lumMod val="75000"/>
              <a:lumOff val="25000"/>
            </a:schemeClr>
          </a:solidFill>
          <a:latin typeface="+mn-lt"/>
          <a:ea typeface="+mn-ea"/>
          <a:cs typeface="+mn-cs"/>
        </a:defRPr>
      </a:lvl1pPr>
      <a:lvl2pPr marL="742950" indent="-285750" algn="l" defTabSz="457200" rtl="0" eaLnBrk="1" latinLnBrk="0" hangingPunct="1">
        <a:spcBef>
          <a:spcPct val="20000"/>
        </a:spcBef>
        <a:buFont typeface="Arial"/>
        <a:buChar char="–"/>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7" Type="http://schemas.microsoft.com/office/2007/relationships/hdphoto" Target="../media/hdphoto2.wdp"/><Relationship Id="rId2" Type="http://schemas.openxmlformats.org/officeDocument/2006/relationships/notesSlide" Target="../notesSlides/notesSlide10.xml"/><Relationship Id="rId1" Type="http://schemas.openxmlformats.org/officeDocument/2006/relationships/slideLayout" Target="../slideLayouts/slideLayout17.xml"/><Relationship Id="rId6" Type="http://schemas.openxmlformats.org/officeDocument/2006/relationships/image" Target="../media/image34.png"/><Relationship Id="rId5" Type="http://schemas.microsoft.com/office/2007/relationships/hdphoto" Target="../media/hdphoto1.wdp"/><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openxmlformats.org/officeDocument/2006/relationships/tags" Target="../tags/tag7.xml"/><Relationship Id="rId13" Type="http://schemas.microsoft.com/office/2007/relationships/hdphoto" Target="../media/hdphoto3.wdp"/><Relationship Id="rId3" Type="http://schemas.openxmlformats.org/officeDocument/2006/relationships/tags" Target="../tags/tag2.xml"/><Relationship Id="rId7" Type="http://schemas.openxmlformats.org/officeDocument/2006/relationships/tags" Target="../tags/tag6.xml"/><Relationship Id="rId12" Type="http://schemas.openxmlformats.org/officeDocument/2006/relationships/image" Target="../media/image36.png"/><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tags" Target="../tags/tag5.xml"/><Relationship Id="rId11" Type="http://schemas.openxmlformats.org/officeDocument/2006/relationships/notesSlide" Target="../notesSlides/notesSlide12.xml"/><Relationship Id="rId5" Type="http://schemas.openxmlformats.org/officeDocument/2006/relationships/tags" Target="../tags/tag4.xml"/><Relationship Id="rId15" Type="http://schemas.openxmlformats.org/officeDocument/2006/relationships/image" Target="../media/image35.emf"/><Relationship Id="rId10" Type="http://schemas.openxmlformats.org/officeDocument/2006/relationships/slideLayout" Target="../slideLayouts/slideLayout13.xml"/><Relationship Id="rId4" Type="http://schemas.openxmlformats.org/officeDocument/2006/relationships/tags" Target="../tags/tag3.xml"/><Relationship Id="rId9" Type="http://schemas.openxmlformats.org/officeDocument/2006/relationships/tags" Target="../tags/tag8.xml"/><Relationship Id="rId14" Type="http://schemas.openxmlformats.org/officeDocument/2006/relationships/oleObject" Target="../embeddings/oleObject1.bin"/></Relationships>
</file>

<file path=ppt/slides/_rels/slide14.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microsoft.com/office/2007/relationships/hdphoto" Target="../media/hdphoto3.wdp"/><Relationship Id="rId3" Type="http://schemas.openxmlformats.org/officeDocument/2006/relationships/tags" Target="../tags/tag10.xml"/><Relationship Id="rId7" Type="http://schemas.openxmlformats.org/officeDocument/2006/relationships/tags" Target="../tags/tag14.xml"/><Relationship Id="rId12" Type="http://schemas.openxmlformats.org/officeDocument/2006/relationships/image" Target="../media/image36.png"/><Relationship Id="rId2" Type="http://schemas.openxmlformats.org/officeDocument/2006/relationships/tags" Target="../tags/tag9.xml"/><Relationship Id="rId1" Type="http://schemas.openxmlformats.org/officeDocument/2006/relationships/vmlDrawing" Target="../drawings/vmlDrawing2.vml"/><Relationship Id="rId6" Type="http://schemas.openxmlformats.org/officeDocument/2006/relationships/tags" Target="../tags/tag13.xml"/><Relationship Id="rId11" Type="http://schemas.openxmlformats.org/officeDocument/2006/relationships/image" Target="../media/image35.emf"/><Relationship Id="rId5" Type="http://schemas.openxmlformats.org/officeDocument/2006/relationships/tags" Target="../tags/tag12.xml"/><Relationship Id="rId10" Type="http://schemas.openxmlformats.org/officeDocument/2006/relationships/oleObject" Target="../embeddings/oleObject2.bin"/><Relationship Id="rId4" Type="http://schemas.openxmlformats.org/officeDocument/2006/relationships/tags" Target="../tags/tag11.xml"/><Relationship Id="rId9"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microsoft.com/office/2007/relationships/hdphoto" Target="../media/hdphoto4.wdp"/><Relationship Id="rId5" Type="http://schemas.openxmlformats.org/officeDocument/2006/relationships/image" Target="../media/image39.png"/><Relationship Id="rId4" Type="http://schemas.openxmlformats.org/officeDocument/2006/relationships/image" Target="../media/image3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tags" Target="../tags/tag17.xml"/><Relationship Id="rId7" Type="http://schemas.openxmlformats.org/officeDocument/2006/relationships/image" Target="../media/image17.emf"/><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image" Target="../media/image25.png"/><Relationship Id="rId5" Type="http://schemas.openxmlformats.org/officeDocument/2006/relationships/notesSlide" Target="../notesSlides/notesSlide17.xml"/><Relationship Id="rId4"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8" Type="http://schemas.openxmlformats.org/officeDocument/2006/relationships/tags" Target="../tags/tag25.xml"/><Relationship Id="rId13" Type="http://schemas.openxmlformats.org/officeDocument/2006/relationships/tags" Target="../tags/tag30.xml"/><Relationship Id="rId18" Type="http://schemas.openxmlformats.org/officeDocument/2006/relationships/tags" Target="../tags/tag35.xml"/><Relationship Id="rId3" Type="http://schemas.openxmlformats.org/officeDocument/2006/relationships/tags" Target="../tags/tag20.xml"/><Relationship Id="rId7" Type="http://schemas.openxmlformats.org/officeDocument/2006/relationships/tags" Target="../tags/tag24.xml"/><Relationship Id="rId12" Type="http://schemas.openxmlformats.org/officeDocument/2006/relationships/tags" Target="../tags/tag29.xml"/><Relationship Id="rId17" Type="http://schemas.openxmlformats.org/officeDocument/2006/relationships/tags" Target="../tags/tag34.xml"/><Relationship Id="rId2" Type="http://schemas.openxmlformats.org/officeDocument/2006/relationships/tags" Target="../tags/tag19.xml"/><Relationship Id="rId16" Type="http://schemas.openxmlformats.org/officeDocument/2006/relationships/tags" Target="../tags/tag33.xml"/><Relationship Id="rId20" Type="http://schemas.openxmlformats.org/officeDocument/2006/relationships/notesSlide" Target="../notesSlides/notesSlide19.xml"/><Relationship Id="rId1" Type="http://schemas.openxmlformats.org/officeDocument/2006/relationships/tags" Target="../tags/tag18.xml"/><Relationship Id="rId6" Type="http://schemas.openxmlformats.org/officeDocument/2006/relationships/tags" Target="../tags/tag23.xml"/><Relationship Id="rId11" Type="http://schemas.openxmlformats.org/officeDocument/2006/relationships/tags" Target="../tags/tag28.xml"/><Relationship Id="rId5" Type="http://schemas.openxmlformats.org/officeDocument/2006/relationships/tags" Target="../tags/tag22.xml"/><Relationship Id="rId15" Type="http://schemas.openxmlformats.org/officeDocument/2006/relationships/tags" Target="../tags/tag32.xml"/><Relationship Id="rId10" Type="http://schemas.openxmlformats.org/officeDocument/2006/relationships/tags" Target="../tags/tag27.xml"/><Relationship Id="rId19" Type="http://schemas.openxmlformats.org/officeDocument/2006/relationships/slideLayout" Target="../slideLayouts/slideLayout12.xml"/><Relationship Id="rId4" Type="http://schemas.openxmlformats.org/officeDocument/2006/relationships/tags" Target="../tags/tag21.xml"/><Relationship Id="rId9" Type="http://schemas.openxmlformats.org/officeDocument/2006/relationships/tags" Target="../tags/tag26.xml"/><Relationship Id="rId14" Type="http://schemas.openxmlformats.org/officeDocument/2006/relationships/tags" Target="../tags/tag31.xml"/></Relationships>
</file>

<file path=ppt/slides/_rels/slide21.xml.rels><?xml version="1.0" encoding="UTF-8" standalone="yes"?>
<Relationships xmlns="http://schemas.openxmlformats.org/package/2006/relationships"><Relationship Id="rId8" Type="http://schemas.openxmlformats.org/officeDocument/2006/relationships/tags" Target="../tags/tag43.xml"/><Relationship Id="rId13" Type="http://schemas.openxmlformats.org/officeDocument/2006/relationships/tags" Target="../tags/tag48.xml"/><Relationship Id="rId3" Type="http://schemas.openxmlformats.org/officeDocument/2006/relationships/tags" Target="../tags/tag38.xml"/><Relationship Id="rId7" Type="http://schemas.openxmlformats.org/officeDocument/2006/relationships/tags" Target="../tags/tag42.xml"/><Relationship Id="rId12" Type="http://schemas.openxmlformats.org/officeDocument/2006/relationships/tags" Target="../tags/tag47.xml"/><Relationship Id="rId2" Type="http://schemas.openxmlformats.org/officeDocument/2006/relationships/tags" Target="../tags/tag37.xml"/><Relationship Id="rId16" Type="http://schemas.openxmlformats.org/officeDocument/2006/relationships/notesSlide" Target="../notesSlides/notesSlide20.xml"/><Relationship Id="rId1" Type="http://schemas.openxmlformats.org/officeDocument/2006/relationships/tags" Target="../tags/tag36.xml"/><Relationship Id="rId6" Type="http://schemas.openxmlformats.org/officeDocument/2006/relationships/tags" Target="../tags/tag41.xml"/><Relationship Id="rId11" Type="http://schemas.openxmlformats.org/officeDocument/2006/relationships/tags" Target="../tags/tag46.xml"/><Relationship Id="rId5" Type="http://schemas.openxmlformats.org/officeDocument/2006/relationships/tags" Target="../tags/tag40.xml"/><Relationship Id="rId15" Type="http://schemas.openxmlformats.org/officeDocument/2006/relationships/slideLayout" Target="../slideLayouts/slideLayout12.xml"/><Relationship Id="rId10" Type="http://schemas.openxmlformats.org/officeDocument/2006/relationships/tags" Target="../tags/tag45.xml"/><Relationship Id="rId4" Type="http://schemas.openxmlformats.org/officeDocument/2006/relationships/tags" Target="../tags/tag39.xml"/><Relationship Id="rId9" Type="http://schemas.openxmlformats.org/officeDocument/2006/relationships/tags" Target="../tags/tag44.xml"/><Relationship Id="rId14" Type="http://schemas.openxmlformats.org/officeDocument/2006/relationships/tags" Target="../tags/tag49.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1.xml"/><Relationship Id="rId1" Type="http://schemas.openxmlformats.org/officeDocument/2006/relationships/slideLayout" Target="../slideLayouts/slideLayout12.xml"/><Relationship Id="rId5" Type="http://schemas.openxmlformats.org/officeDocument/2006/relationships/image" Target="../media/image17.emf"/><Relationship Id="rId4" Type="http://schemas.microsoft.com/office/2007/relationships/hdphoto" Target="../media/hdphoto5.wdp"/></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17.emf"/></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5.xml"/><Relationship Id="rId1" Type="http://schemas.openxmlformats.org/officeDocument/2006/relationships/tags" Target="../tags/tag50.xml"/><Relationship Id="rId5" Type="http://schemas.openxmlformats.org/officeDocument/2006/relationships/image" Target="../media/image16.emf"/><Relationship Id="rId4" Type="http://schemas.openxmlformats.org/officeDocument/2006/relationships/image" Target="../media/image17.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image" Target="../media/image16.emf"/></Relationships>
</file>

<file path=ppt/slides/_rels/slide31.xml.rels><?xml version="1.0" encoding="UTF-8" standalone="yes"?>
<Relationships xmlns="http://schemas.openxmlformats.org/package/2006/relationships"><Relationship Id="rId8" Type="http://schemas.openxmlformats.org/officeDocument/2006/relationships/tags" Target="../tags/tag57.xml"/><Relationship Id="rId13" Type="http://schemas.openxmlformats.org/officeDocument/2006/relationships/tags" Target="../tags/tag62.xml"/><Relationship Id="rId18" Type="http://schemas.openxmlformats.org/officeDocument/2006/relationships/image" Target="../media/image35.emf"/><Relationship Id="rId3" Type="http://schemas.openxmlformats.org/officeDocument/2006/relationships/tags" Target="../tags/tag52.xml"/><Relationship Id="rId7" Type="http://schemas.openxmlformats.org/officeDocument/2006/relationships/tags" Target="../tags/tag56.xml"/><Relationship Id="rId12" Type="http://schemas.openxmlformats.org/officeDocument/2006/relationships/tags" Target="../tags/tag61.xml"/><Relationship Id="rId17" Type="http://schemas.openxmlformats.org/officeDocument/2006/relationships/oleObject" Target="../embeddings/oleObject3.bin"/><Relationship Id="rId2" Type="http://schemas.openxmlformats.org/officeDocument/2006/relationships/tags" Target="../tags/tag51.xml"/><Relationship Id="rId16" Type="http://schemas.openxmlformats.org/officeDocument/2006/relationships/notesSlide" Target="../notesSlides/notesSlide29.xml"/><Relationship Id="rId1" Type="http://schemas.openxmlformats.org/officeDocument/2006/relationships/vmlDrawing" Target="../drawings/vmlDrawing3.vml"/><Relationship Id="rId6" Type="http://schemas.openxmlformats.org/officeDocument/2006/relationships/tags" Target="../tags/tag55.xml"/><Relationship Id="rId11" Type="http://schemas.openxmlformats.org/officeDocument/2006/relationships/tags" Target="../tags/tag60.xml"/><Relationship Id="rId5" Type="http://schemas.openxmlformats.org/officeDocument/2006/relationships/tags" Target="../tags/tag54.xml"/><Relationship Id="rId15" Type="http://schemas.openxmlformats.org/officeDocument/2006/relationships/slideLayout" Target="../slideLayouts/slideLayout5.xml"/><Relationship Id="rId10" Type="http://schemas.openxmlformats.org/officeDocument/2006/relationships/tags" Target="../tags/tag59.xml"/><Relationship Id="rId4" Type="http://schemas.openxmlformats.org/officeDocument/2006/relationships/tags" Target="../tags/tag53.xml"/><Relationship Id="rId9" Type="http://schemas.openxmlformats.org/officeDocument/2006/relationships/tags" Target="../tags/tag58.xml"/><Relationship Id="rId14" Type="http://schemas.openxmlformats.org/officeDocument/2006/relationships/tags" Target="../tags/tag63.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8.xml"/><Relationship Id="rId1" Type="http://schemas.openxmlformats.org/officeDocument/2006/relationships/tags" Target="../tags/tag64.xml"/><Relationship Id="rId4" Type="http://schemas.openxmlformats.org/officeDocument/2006/relationships/image" Target="../media/image4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image" Target="../media/image37.png"/><Relationship Id="rId7" Type="http://schemas.openxmlformats.org/officeDocument/2006/relationships/image" Target="../media/image45.png"/><Relationship Id="rId2" Type="http://schemas.openxmlformats.org/officeDocument/2006/relationships/notesSlide" Target="../notesSlides/notesSlide31.xml"/><Relationship Id="rId1" Type="http://schemas.openxmlformats.org/officeDocument/2006/relationships/slideLayout" Target="../slideLayouts/slideLayout12.xml"/><Relationship Id="rId6" Type="http://schemas.microsoft.com/office/2007/relationships/hdphoto" Target="../media/hdphoto6.wdp"/><Relationship Id="rId5" Type="http://schemas.openxmlformats.org/officeDocument/2006/relationships/image" Target="../media/image44.png"/><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8.xml"/><Relationship Id="rId4" Type="http://schemas.openxmlformats.org/officeDocument/2006/relationships/hyperlink" Target="http://www.surveymonkey.com/s/azureunleashed"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4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emf"/><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image" Target="../media/image17.emf"/><Relationship Id="rId4" Type="http://schemas.openxmlformats.org/officeDocument/2006/relationships/image" Target="../media/image16.emf"/></Relationships>
</file>

<file path=ppt/slides/_rels/slide7.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hyperlink" Target="http://support.microsoft.com/kb/2721672" TargetMode="External"/><Relationship Id="rId7"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jpe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31.png"/><Relationship Id="rId5" Type="http://schemas.openxmlformats.org/officeDocument/2006/relationships/image" Target="../media/image22.png"/><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15840" y="3945700"/>
            <a:ext cx="8308458" cy="1803746"/>
          </a:xfrm>
        </p:spPr>
        <p:txBody>
          <a:bodyPr>
            <a:normAutofit fontScale="90000"/>
          </a:bodyPr>
          <a:lstStyle/>
          <a:p>
            <a:r>
              <a:rPr lang="en-US" dirty="0" smtClean="0"/>
              <a:t>Windows Azure Virtual Machines</a:t>
            </a:r>
            <a:endParaRPr lang="en-US" dirty="0"/>
          </a:p>
        </p:txBody>
      </p:sp>
    </p:spTree>
    <p:extLst>
      <p:ext uri="{BB962C8B-B14F-4D97-AF65-F5344CB8AC3E}">
        <p14:creationId xmlns:p14="http://schemas.microsoft.com/office/powerpoint/2010/main" val="37366647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Virtual Machine Sizes</a:t>
            </a:r>
            <a:endParaRPr lang="en-US" dirty="0"/>
          </a:p>
        </p:txBody>
      </p:sp>
      <p:sp>
        <p:nvSpPr>
          <p:cNvPr id="3" name="TextBox 2"/>
          <p:cNvSpPr txBox="1"/>
          <p:nvPr/>
        </p:nvSpPr>
        <p:spPr>
          <a:xfrm>
            <a:off x="1631187" y="5696636"/>
            <a:ext cx="9925050" cy="615360"/>
          </a:xfrm>
          <a:prstGeom prst="rect">
            <a:avLst/>
          </a:prstGeom>
          <a:solidFill>
            <a:schemeClr val="accent2">
              <a:lumMod val="20000"/>
              <a:lumOff val="80000"/>
            </a:schemeClr>
          </a:solidFill>
          <a:ln w="38100">
            <a:solidFill>
              <a:schemeClr val="bg1"/>
            </a:solidFill>
          </a:ln>
        </p:spPr>
        <p:txBody>
          <a:bodyPr wrap="square" lIns="121888" tIns="121888" rIns="121888" bIns="121888" rtlCol="0">
            <a:spAutoFit/>
          </a:bodyPr>
          <a:lstStyle/>
          <a:p>
            <a:pPr algn="ctr">
              <a:lnSpc>
                <a:spcPct val="90000"/>
              </a:lnSpc>
              <a:spcBef>
                <a:spcPct val="20000"/>
              </a:spcBef>
              <a:buSzPct val="80000"/>
            </a:pPr>
            <a:r>
              <a:rPr lang="en-US" sz="2666" dirty="0">
                <a:gradFill>
                  <a:gsLst>
                    <a:gs pos="0">
                      <a:srgbClr val="292929">
                        <a:lumMod val="90000"/>
                        <a:lumOff val="10000"/>
                      </a:srgbClr>
                    </a:gs>
                    <a:gs pos="86000">
                      <a:srgbClr val="292929">
                        <a:lumMod val="90000"/>
                        <a:lumOff val="10000"/>
                      </a:srgbClr>
                    </a:gs>
                  </a:gsLst>
                  <a:lin ang="5400000" scaled="0"/>
                </a:gradFill>
              </a:rPr>
              <a:t>Each Persistent Data Disk Can be up to 1 TB</a:t>
            </a:r>
          </a:p>
        </p:txBody>
      </p:sp>
      <p:graphicFrame>
        <p:nvGraphicFramePr>
          <p:cNvPr id="4" name="Table 3"/>
          <p:cNvGraphicFramePr>
            <a:graphicFrameLocks noGrp="1"/>
          </p:cNvGraphicFramePr>
          <p:nvPr>
            <p:extLst>
              <p:ext uri="{D42A27DB-BD31-4B8C-83A1-F6EECF244321}">
                <p14:modId xmlns:p14="http://schemas.microsoft.com/office/powerpoint/2010/main" val="2216622896"/>
              </p:ext>
            </p:extLst>
          </p:nvPr>
        </p:nvGraphicFramePr>
        <p:xfrm>
          <a:off x="1665807" y="1661151"/>
          <a:ext cx="9852634" cy="4100383"/>
        </p:xfrm>
        <a:graphic>
          <a:graphicData uri="http://schemas.openxmlformats.org/drawingml/2006/table">
            <a:tbl>
              <a:tblPr firstRow="1" bandRow="1">
                <a:tableStyleId>{B301B821-A1FF-4177-AEE7-76D212191A09}</a:tableStyleId>
              </a:tblPr>
              <a:tblGrid>
                <a:gridCol w="1970527"/>
                <a:gridCol w="1970527"/>
                <a:gridCol w="2088759"/>
                <a:gridCol w="2128168"/>
                <a:gridCol w="1694653"/>
              </a:tblGrid>
              <a:tr h="879965">
                <a:tc>
                  <a:txBody>
                    <a:bodyPr/>
                    <a:lstStyle/>
                    <a:p>
                      <a:r>
                        <a:rPr lang="en-US" sz="2500" dirty="0" smtClean="0"/>
                        <a:t>VM</a:t>
                      </a:r>
                      <a:r>
                        <a:rPr lang="en-US" sz="2500" baseline="0" dirty="0" smtClean="0"/>
                        <a:t> </a:t>
                      </a:r>
                      <a:r>
                        <a:rPr lang="en-US" sz="2500" dirty="0" smtClean="0"/>
                        <a:t>Size</a:t>
                      </a:r>
                      <a:endParaRPr lang="en-US" sz="2500" b="1" dirty="0">
                        <a:solidFill>
                          <a:schemeClr val="bg1">
                            <a:alpha val="99000"/>
                          </a:schemeClr>
                        </a:solidFill>
                      </a:endParaRPr>
                    </a:p>
                  </a:txBody>
                  <a:tcPr marL="121888" marR="121888" marT="60944" marB="60944" anchor="ctr"/>
                </a:tc>
                <a:tc>
                  <a:txBody>
                    <a:bodyPr/>
                    <a:lstStyle/>
                    <a:p>
                      <a:r>
                        <a:rPr lang="en-US" sz="2500" dirty="0" smtClean="0"/>
                        <a:t>CPU Cores</a:t>
                      </a:r>
                      <a:endParaRPr lang="en-US" sz="2500" b="1" dirty="0">
                        <a:solidFill>
                          <a:schemeClr val="bg1">
                            <a:alpha val="99000"/>
                          </a:schemeClr>
                        </a:solidFill>
                      </a:endParaRPr>
                    </a:p>
                  </a:txBody>
                  <a:tcPr marL="121888" marR="121888" marT="60944" marB="60944" anchor="ctr"/>
                </a:tc>
                <a:tc>
                  <a:txBody>
                    <a:bodyPr/>
                    <a:lstStyle/>
                    <a:p>
                      <a:r>
                        <a:rPr lang="en-US" sz="2500" dirty="0" smtClean="0"/>
                        <a:t>Memory</a:t>
                      </a:r>
                      <a:endParaRPr lang="en-US" sz="2500" b="1" dirty="0">
                        <a:solidFill>
                          <a:schemeClr val="bg1">
                            <a:alpha val="99000"/>
                          </a:schemeClr>
                        </a:solidFill>
                      </a:endParaRPr>
                    </a:p>
                  </a:txBody>
                  <a:tcPr marL="121888" marR="121888" marT="60944" marB="60944" anchor="ctr"/>
                </a:tc>
                <a:tc>
                  <a:txBody>
                    <a:bodyPr/>
                    <a:lstStyle/>
                    <a:p>
                      <a:r>
                        <a:rPr lang="en-US" sz="2500" dirty="0" smtClean="0"/>
                        <a:t>Bandwidth</a:t>
                      </a:r>
                      <a:endParaRPr lang="en-US" sz="2500" b="1" dirty="0">
                        <a:solidFill>
                          <a:schemeClr val="bg1">
                            <a:alpha val="99000"/>
                          </a:schemeClr>
                        </a:solidFill>
                      </a:endParaRPr>
                    </a:p>
                  </a:txBody>
                  <a:tcPr marL="121888" marR="121888" marT="60944" marB="60944" anchor="ctr"/>
                </a:tc>
                <a:tc>
                  <a:txBody>
                    <a:bodyPr/>
                    <a:lstStyle/>
                    <a:p>
                      <a:pPr marL="0" marR="0" indent="0" algn="l" defTabSz="685864" rtl="0" eaLnBrk="1" fontAlgn="auto" latinLnBrk="0" hangingPunct="1">
                        <a:lnSpc>
                          <a:spcPct val="100000"/>
                        </a:lnSpc>
                        <a:spcBef>
                          <a:spcPts val="0"/>
                        </a:spcBef>
                        <a:spcAft>
                          <a:spcPts val="0"/>
                        </a:spcAft>
                        <a:buClrTx/>
                        <a:buSzTx/>
                        <a:buFontTx/>
                        <a:buNone/>
                        <a:tabLst/>
                        <a:defRPr/>
                      </a:pPr>
                      <a:r>
                        <a:rPr lang="en-US" sz="2500" dirty="0" smtClean="0"/>
                        <a:t>#</a:t>
                      </a:r>
                      <a:r>
                        <a:rPr lang="en-US" sz="2500" baseline="0" dirty="0" smtClean="0"/>
                        <a:t> Data Disks</a:t>
                      </a:r>
                      <a:endParaRPr lang="en-US" sz="2500" b="1" dirty="0" smtClean="0">
                        <a:solidFill>
                          <a:schemeClr val="bg1">
                            <a:alpha val="99000"/>
                          </a:schemeClr>
                        </a:solidFill>
                      </a:endParaRPr>
                    </a:p>
                  </a:txBody>
                  <a:tcPr marL="121888" marR="121888" marT="60944" marB="60944" anchor="ctr"/>
                </a:tc>
              </a:tr>
              <a:tr h="643299">
                <a:tc>
                  <a:txBody>
                    <a:bodyPr/>
                    <a:lstStyle/>
                    <a:p>
                      <a:r>
                        <a:rPr lang="en-US" sz="2500" dirty="0" smtClean="0"/>
                        <a:t>Extra Small</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Shared</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768 MB</a:t>
                      </a:r>
                      <a:endParaRPr lang="en-US" sz="2500" dirty="0">
                        <a:solidFill>
                          <a:schemeClr val="tx2">
                            <a:lumMod val="75000"/>
                            <a:alpha val="99000"/>
                          </a:schemeClr>
                        </a:solidFill>
                      </a:endParaRPr>
                    </a:p>
                  </a:txBody>
                  <a:tcPr marL="121888" marR="121888" marT="60944" marB="60944" anchor="ctr"/>
                </a:tc>
                <a:tc>
                  <a:txBody>
                    <a:bodyPr/>
                    <a:lstStyle/>
                    <a:p>
                      <a:pPr marL="0" marR="0" indent="0" algn="l" defTabSz="685864" rtl="0" eaLnBrk="1" fontAlgn="auto" latinLnBrk="0" hangingPunct="1">
                        <a:lnSpc>
                          <a:spcPct val="100000"/>
                        </a:lnSpc>
                        <a:spcBef>
                          <a:spcPts val="0"/>
                        </a:spcBef>
                        <a:spcAft>
                          <a:spcPts val="0"/>
                        </a:spcAft>
                        <a:buClrTx/>
                        <a:buSzTx/>
                        <a:buFontTx/>
                        <a:buNone/>
                        <a:tabLst/>
                        <a:defRPr/>
                      </a:pPr>
                      <a:r>
                        <a:rPr lang="en-US" sz="2500" dirty="0" smtClean="0"/>
                        <a:t>5 (Mbps)</a:t>
                      </a:r>
                      <a:endParaRPr lang="en-US" sz="2500" dirty="0" smtClean="0">
                        <a:solidFill>
                          <a:schemeClr val="tx2">
                            <a:lumMod val="75000"/>
                            <a:alpha val="99000"/>
                          </a:schemeClr>
                        </a:solidFill>
                      </a:endParaRPr>
                    </a:p>
                  </a:txBody>
                  <a:tcPr marL="121888" marR="121888" marT="60944" marB="60944" anchor="ctr"/>
                </a:tc>
                <a:tc>
                  <a:txBody>
                    <a:bodyPr/>
                    <a:lstStyle/>
                    <a:p>
                      <a:r>
                        <a:rPr lang="en-US" sz="2500" dirty="0" smtClean="0"/>
                        <a:t>1</a:t>
                      </a:r>
                      <a:endParaRPr lang="en-US" sz="2500" dirty="0">
                        <a:solidFill>
                          <a:schemeClr val="tx2">
                            <a:lumMod val="75000"/>
                            <a:alpha val="99000"/>
                          </a:schemeClr>
                        </a:solidFill>
                      </a:endParaRPr>
                    </a:p>
                  </a:txBody>
                  <a:tcPr marL="121888" marR="121888" marT="60944" marB="60944" anchor="ctr"/>
                </a:tc>
              </a:tr>
              <a:tr h="643299">
                <a:tc>
                  <a:txBody>
                    <a:bodyPr/>
                    <a:lstStyle/>
                    <a:p>
                      <a:r>
                        <a:rPr lang="en-US" sz="2500" dirty="0" smtClean="0"/>
                        <a:t>Small</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1</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1.75</a:t>
                      </a:r>
                      <a:r>
                        <a:rPr lang="en-US" sz="2500" baseline="0" dirty="0" smtClean="0"/>
                        <a:t> GB</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100 (Mbps)</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2</a:t>
                      </a:r>
                      <a:endParaRPr lang="en-US" sz="2500" dirty="0">
                        <a:solidFill>
                          <a:schemeClr val="tx2">
                            <a:lumMod val="75000"/>
                            <a:alpha val="99000"/>
                          </a:schemeClr>
                        </a:solidFill>
                      </a:endParaRPr>
                    </a:p>
                  </a:txBody>
                  <a:tcPr marL="121888" marR="121888" marT="60944" marB="60944" anchor="ctr"/>
                </a:tc>
              </a:tr>
              <a:tr h="643299">
                <a:tc>
                  <a:txBody>
                    <a:bodyPr/>
                    <a:lstStyle/>
                    <a:p>
                      <a:r>
                        <a:rPr lang="en-US" sz="2500" dirty="0" smtClean="0"/>
                        <a:t>Medium</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2</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3.5 GB</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200 (Mbps)</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4</a:t>
                      </a:r>
                      <a:endParaRPr lang="en-US" sz="2500" dirty="0">
                        <a:solidFill>
                          <a:schemeClr val="tx2">
                            <a:lumMod val="75000"/>
                            <a:alpha val="99000"/>
                          </a:schemeClr>
                        </a:solidFill>
                      </a:endParaRPr>
                    </a:p>
                  </a:txBody>
                  <a:tcPr marL="121888" marR="121888" marT="60944" marB="60944" anchor="ctr"/>
                </a:tc>
              </a:tr>
              <a:tr h="643299">
                <a:tc>
                  <a:txBody>
                    <a:bodyPr/>
                    <a:lstStyle/>
                    <a:p>
                      <a:r>
                        <a:rPr lang="en-US" sz="2500" dirty="0" smtClean="0"/>
                        <a:t>Large</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4</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7 GB</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400 (Mbps)</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8</a:t>
                      </a:r>
                      <a:endParaRPr lang="en-US" sz="2500" dirty="0">
                        <a:solidFill>
                          <a:schemeClr val="tx2">
                            <a:lumMod val="75000"/>
                            <a:alpha val="99000"/>
                          </a:schemeClr>
                        </a:solidFill>
                      </a:endParaRPr>
                    </a:p>
                  </a:txBody>
                  <a:tcPr marL="121888" marR="121888" marT="60944" marB="60944" anchor="ctr"/>
                </a:tc>
              </a:tr>
              <a:tr h="643299">
                <a:tc>
                  <a:txBody>
                    <a:bodyPr/>
                    <a:lstStyle/>
                    <a:p>
                      <a:r>
                        <a:rPr lang="en-US" sz="2500" dirty="0" smtClean="0"/>
                        <a:t>Extra Large</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8</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14 GB</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800 (Mbps)</a:t>
                      </a:r>
                      <a:endParaRPr lang="en-US" sz="2500" dirty="0">
                        <a:solidFill>
                          <a:schemeClr val="tx2">
                            <a:lumMod val="75000"/>
                            <a:alpha val="99000"/>
                          </a:schemeClr>
                        </a:solidFill>
                      </a:endParaRPr>
                    </a:p>
                  </a:txBody>
                  <a:tcPr marL="121888" marR="121888" marT="60944" marB="60944" anchor="ctr"/>
                </a:tc>
                <a:tc>
                  <a:txBody>
                    <a:bodyPr/>
                    <a:lstStyle/>
                    <a:p>
                      <a:r>
                        <a:rPr lang="en-US" sz="2500" dirty="0" smtClean="0"/>
                        <a:t>16</a:t>
                      </a:r>
                      <a:endParaRPr lang="en-US" sz="2500" dirty="0">
                        <a:solidFill>
                          <a:schemeClr val="tx2">
                            <a:lumMod val="75000"/>
                            <a:alpha val="99000"/>
                          </a:schemeClr>
                        </a:solidFill>
                      </a:endParaRPr>
                    </a:p>
                  </a:txBody>
                  <a:tcPr marL="121888" marR="121888" marT="60944" marB="60944" anchor="ctr"/>
                </a:tc>
              </a:tr>
            </a:tbl>
          </a:graphicData>
        </a:graphic>
      </p:graphicFrame>
    </p:spTree>
    <p:extLst>
      <p:ext uri="{BB962C8B-B14F-4D97-AF65-F5344CB8AC3E}">
        <p14:creationId xmlns:p14="http://schemas.microsoft.com/office/powerpoint/2010/main" val="68381490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bwMode="auto">
          <a:xfrm>
            <a:off x="9658638" y="893"/>
            <a:ext cx="2528600" cy="685621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0"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smtClean="0"/>
              <a:t>Linux Offering</a:t>
            </a:r>
            <a:endParaRPr lang="en-US" dirty="0"/>
          </a:p>
        </p:txBody>
      </p:sp>
      <p:sp>
        <p:nvSpPr>
          <p:cNvPr id="13" name="Freeform 84"/>
          <p:cNvSpPr>
            <a:spLocks noEditPoints="1"/>
          </p:cNvSpPr>
          <p:nvPr/>
        </p:nvSpPr>
        <p:spPr bwMode="black">
          <a:xfrm>
            <a:off x="10152544" y="4786684"/>
            <a:ext cx="1540788" cy="1841883"/>
          </a:xfrm>
          <a:custGeom>
            <a:avLst/>
            <a:gdLst>
              <a:gd name="T0" fmla="*/ 604 w 1838"/>
              <a:gd name="T1" fmla="*/ 253 h 2192"/>
              <a:gd name="T2" fmla="*/ 1159 w 1838"/>
              <a:gd name="T3" fmla="*/ 963 h 2192"/>
              <a:gd name="T4" fmla="*/ 1105 w 1838"/>
              <a:gd name="T5" fmla="*/ 573 h 2192"/>
              <a:gd name="T6" fmla="*/ 214 w 1838"/>
              <a:gd name="T7" fmla="*/ 0 h 2192"/>
              <a:gd name="T8" fmla="*/ 1159 w 1838"/>
              <a:gd name="T9" fmla="*/ 694 h 2192"/>
              <a:gd name="T10" fmla="*/ 1088 w 1838"/>
              <a:gd name="T11" fmla="*/ 764 h 2192"/>
              <a:gd name="T12" fmla="*/ 284 w 1838"/>
              <a:gd name="T13" fmla="*/ 198 h 2192"/>
              <a:gd name="T14" fmla="*/ 214 w 1838"/>
              <a:gd name="T15" fmla="*/ 128 h 2192"/>
              <a:gd name="T16" fmla="*/ 1443 w 1838"/>
              <a:gd name="T17" fmla="*/ 262 h 2192"/>
              <a:gd name="T18" fmla="*/ 1309 w 1838"/>
              <a:gd name="T19" fmla="*/ 1063 h 2192"/>
              <a:gd name="T20" fmla="*/ 903 w 1838"/>
              <a:gd name="T21" fmla="*/ 764 h 2192"/>
              <a:gd name="T22" fmla="*/ 639 w 1838"/>
              <a:gd name="T23" fmla="*/ 952 h 2192"/>
              <a:gd name="T24" fmla="*/ 704 w 1838"/>
              <a:gd name="T25" fmla="*/ 1683 h 2192"/>
              <a:gd name="T26" fmla="*/ 767 w 1838"/>
              <a:gd name="T27" fmla="*/ 1191 h 2192"/>
              <a:gd name="T28" fmla="*/ 1683 w 1838"/>
              <a:gd name="T29" fmla="*/ 390 h 2192"/>
              <a:gd name="T30" fmla="*/ 1443 w 1838"/>
              <a:gd name="T31" fmla="*/ 134 h 2192"/>
              <a:gd name="T32" fmla="*/ 960 w 1838"/>
              <a:gd name="T33" fmla="*/ 198 h 2192"/>
              <a:gd name="T34" fmla="*/ 704 w 1838"/>
              <a:gd name="T35" fmla="*/ 1555 h 2192"/>
              <a:gd name="T36" fmla="*/ 775 w 1838"/>
              <a:gd name="T37" fmla="*/ 1484 h 2192"/>
              <a:gd name="T38" fmla="*/ 704 w 1838"/>
              <a:gd name="T39" fmla="*/ 694 h 2192"/>
              <a:gd name="T40" fmla="*/ 1631 w 1838"/>
              <a:gd name="T41" fmla="*/ 128 h 2192"/>
              <a:gd name="T42" fmla="*/ 1560 w 1838"/>
              <a:gd name="T43" fmla="*/ 198 h 2192"/>
              <a:gd name="T44" fmla="*/ 1230 w 1838"/>
              <a:gd name="T45" fmla="*/ 198 h 2192"/>
              <a:gd name="T46" fmla="*/ 1159 w 1838"/>
              <a:gd name="T47" fmla="*/ 128 h 2192"/>
              <a:gd name="T48" fmla="*/ 1823 w 1838"/>
              <a:gd name="T49" fmla="*/ 1484 h 2192"/>
              <a:gd name="T50" fmla="*/ 1553 w 1838"/>
              <a:gd name="T51" fmla="*/ 1670 h 2192"/>
              <a:gd name="T52" fmla="*/ 1362 w 1838"/>
              <a:gd name="T53" fmla="*/ 1922 h 2192"/>
              <a:gd name="T54" fmla="*/ 1177 w 1838"/>
              <a:gd name="T55" fmla="*/ 2192 h 2192"/>
              <a:gd name="T56" fmla="*/ 1639 w 1838"/>
              <a:gd name="T57" fmla="*/ 2192 h 2192"/>
              <a:gd name="T58" fmla="*/ 1177 w 1838"/>
              <a:gd name="T59" fmla="*/ 2064 h 2192"/>
              <a:gd name="T60" fmla="*/ 1247 w 1838"/>
              <a:gd name="T61" fmla="*/ 1993 h 2192"/>
              <a:gd name="T62" fmla="*/ 1695 w 1838"/>
              <a:gd name="T63" fmla="*/ 1484 h 2192"/>
              <a:gd name="T64" fmla="*/ 1624 w 1838"/>
              <a:gd name="T65" fmla="*/ 1414 h 2192"/>
              <a:gd name="T66" fmla="*/ 1639 w 1838"/>
              <a:gd name="T67" fmla="*/ 1922 h 2192"/>
              <a:gd name="T68" fmla="*/ 1133 w 1838"/>
              <a:gd name="T69" fmla="*/ 1678 h 2192"/>
              <a:gd name="T70" fmla="*/ 1177 w 1838"/>
              <a:gd name="T71" fmla="*/ 1286 h 2192"/>
              <a:gd name="T72" fmla="*/ 807 w 1838"/>
              <a:gd name="T73" fmla="*/ 1823 h 2192"/>
              <a:gd name="T74" fmla="*/ 384 w 1838"/>
              <a:gd name="T75" fmla="*/ 1922 h 2192"/>
              <a:gd name="T76" fmla="*/ 412 w 1838"/>
              <a:gd name="T77" fmla="*/ 764 h 2192"/>
              <a:gd name="T78" fmla="*/ 157 w 1838"/>
              <a:gd name="T79" fmla="*/ 955 h 2192"/>
              <a:gd name="T80" fmla="*/ 199 w 1838"/>
              <a:gd name="T81" fmla="*/ 2192 h 2192"/>
              <a:gd name="T82" fmla="*/ 704 w 1838"/>
              <a:gd name="T83" fmla="*/ 2192 h 2192"/>
              <a:gd name="T84" fmla="*/ 1133 w 1838"/>
              <a:gd name="T85" fmla="*/ 1678 h 2192"/>
              <a:gd name="T86" fmla="*/ 1177 w 1838"/>
              <a:gd name="T87" fmla="*/ 1555 h 2192"/>
              <a:gd name="T88" fmla="*/ 199 w 1838"/>
              <a:gd name="T89" fmla="*/ 2064 h 2192"/>
              <a:gd name="T90" fmla="*/ 270 w 1838"/>
              <a:gd name="T91" fmla="*/ 1993 h 2192"/>
              <a:gd name="T92" fmla="*/ 143 w 1838"/>
              <a:gd name="T93" fmla="*/ 764 h 2192"/>
              <a:gd name="T94" fmla="*/ 214 w 1838"/>
              <a:gd name="T95" fmla="*/ 835 h 2192"/>
              <a:gd name="T96" fmla="*/ 704 w 1838"/>
              <a:gd name="T97" fmla="*/ 1922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38" h="2192">
                <a:moveTo>
                  <a:pt x="214" y="397"/>
                </a:moveTo>
                <a:cubicBezTo>
                  <a:pt x="304" y="397"/>
                  <a:pt x="381" y="336"/>
                  <a:pt x="405" y="253"/>
                </a:cubicBezTo>
                <a:cubicBezTo>
                  <a:pt x="604" y="253"/>
                  <a:pt x="604" y="253"/>
                  <a:pt x="604" y="253"/>
                </a:cubicBezTo>
                <a:cubicBezTo>
                  <a:pt x="998" y="647"/>
                  <a:pt x="998" y="647"/>
                  <a:pt x="998" y="647"/>
                </a:cubicBezTo>
                <a:cubicBezTo>
                  <a:pt x="974" y="680"/>
                  <a:pt x="960" y="720"/>
                  <a:pt x="960" y="764"/>
                </a:cubicBezTo>
                <a:cubicBezTo>
                  <a:pt x="960" y="874"/>
                  <a:pt x="1049" y="963"/>
                  <a:pt x="1159" y="963"/>
                </a:cubicBezTo>
                <a:cubicBezTo>
                  <a:pt x="1268" y="963"/>
                  <a:pt x="1358" y="874"/>
                  <a:pt x="1358" y="764"/>
                </a:cubicBezTo>
                <a:cubicBezTo>
                  <a:pt x="1358" y="655"/>
                  <a:pt x="1268" y="566"/>
                  <a:pt x="1159" y="566"/>
                </a:cubicBezTo>
                <a:cubicBezTo>
                  <a:pt x="1140" y="566"/>
                  <a:pt x="1122" y="568"/>
                  <a:pt x="1105" y="573"/>
                </a:cubicBezTo>
                <a:cubicBezTo>
                  <a:pt x="657" y="125"/>
                  <a:pt x="657" y="125"/>
                  <a:pt x="657" y="125"/>
                </a:cubicBezTo>
                <a:cubicBezTo>
                  <a:pt x="398" y="125"/>
                  <a:pt x="398" y="125"/>
                  <a:pt x="398" y="125"/>
                </a:cubicBezTo>
                <a:cubicBezTo>
                  <a:pt x="369" y="51"/>
                  <a:pt x="297" y="0"/>
                  <a:pt x="214" y="0"/>
                </a:cubicBezTo>
                <a:cubicBezTo>
                  <a:pt x="104" y="0"/>
                  <a:pt x="15" y="89"/>
                  <a:pt x="15" y="198"/>
                </a:cubicBezTo>
                <a:cubicBezTo>
                  <a:pt x="15" y="308"/>
                  <a:pt x="104" y="397"/>
                  <a:pt x="214" y="397"/>
                </a:cubicBezTo>
                <a:close/>
                <a:moveTo>
                  <a:pt x="1159" y="694"/>
                </a:moveTo>
                <a:cubicBezTo>
                  <a:pt x="1198" y="694"/>
                  <a:pt x="1230" y="725"/>
                  <a:pt x="1230" y="764"/>
                </a:cubicBezTo>
                <a:cubicBezTo>
                  <a:pt x="1230" y="803"/>
                  <a:pt x="1198" y="835"/>
                  <a:pt x="1159" y="835"/>
                </a:cubicBezTo>
                <a:cubicBezTo>
                  <a:pt x="1120" y="835"/>
                  <a:pt x="1088" y="803"/>
                  <a:pt x="1088" y="764"/>
                </a:cubicBezTo>
                <a:cubicBezTo>
                  <a:pt x="1088" y="725"/>
                  <a:pt x="1120" y="694"/>
                  <a:pt x="1159" y="694"/>
                </a:cubicBezTo>
                <a:close/>
                <a:moveTo>
                  <a:pt x="214" y="128"/>
                </a:moveTo>
                <a:cubicBezTo>
                  <a:pt x="253" y="128"/>
                  <a:pt x="284" y="159"/>
                  <a:pt x="284" y="198"/>
                </a:cubicBezTo>
                <a:cubicBezTo>
                  <a:pt x="284" y="237"/>
                  <a:pt x="253" y="269"/>
                  <a:pt x="214" y="269"/>
                </a:cubicBezTo>
                <a:cubicBezTo>
                  <a:pt x="175" y="269"/>
                  <a:pt x="143" y="237"/>
                  <a:pt x="143" y="198"/>
                </a:cubicBezTo>
                <a:cubicBezTo>
                  <a:pt x="143" y="159"/>
                  <a:pt x="175" y="128"/>
                  <a:pt x="214" y="128"/>
                </a:cubicBezTo>
                <a:close/>
                <a:moveTo>
                  <a:pt x="1159" y="397"/>
                </a:moveTo>
                <a:cubicBezTo>
                  <a:pt x="1246" y="397"/>
                  <a:pt x="1320" y="341"/>
                  <a:pt x="1347" y="262"/>
                </a:cubicBezTo>
                <a:cubicBezTo>
                  <a:pt x="1443" y="262"/>
                  <a:pt x="1443" y="262"/>
                  <a:pt x="1443" y="262"/>
                </a:cubicBezTo>
                <a:cubicBezTo>
                  <a:pt x="1461" y="317"/>
                  <a:pt x="1503" y="360"/>
                  <a:pt x="1555" y="382"/>
                </a:cubicBezTo>
                <a:cubicBezTo>
                  <a:pt x="1555" y="817"/>
                  <a:pt x="1555" y="817"/>
                  <a:pt x="1555" y="817"/>
                </a:cubicBezTo>
                <a:cubicBezTo>
                  <a:pt x="1309" y="1063"/>
                  <a:pt x="1309" y="1063"/>
                  <a:pt x="1309" y="1063"/>
                </a:cubicBezTo>
                <a:cubicBezTo>
                  <a:pt x="767" y="1063"/>
                  <a:pt x="767" y="1063"/>
                  <a:pt x="767" y="1063"/>
                </a:cubicBezTo>
                <a:cubicBezTo>
                  <a:pt x="767" y="953"/>
                  <a:pt x="767" y="953"/>
                  <a:pt x="767" y="953"/>
                </a:cubicBezTo>
                <a:cubicBezTo>
                  <a:pt x="846" y="927"/>
                  <a:pt x="903" y="852"/>
                  <a:pt x="903" y="764"/>
                </a:cubicBezTo>
                <a:cubicBezTo>
                  <a:pt x="903" y="655"/>
                  <a:pt x="814" y="566"/>
                  <a:pt x="704" y="566"/>
                </a:cubicBezTo>
                <a:cubicBezTo>
                  <a:pt x="595" y="566"/>
                  <a:pt x="506" y="655"/>
                  <a:pt x="506" y="764"/>
                </a:cubicBezTo>
                <a:cubicBezTo>
                  <a:pt x="506" y="851"/>
                  <a:pt x="561" y="925"/>
                  <a:pt x="639" y="952"/>
                </a:cubicBezTo>
                <a:cubicBezTo>
                  <a:pt x="639" y="1297"/>
                  <a:pt x="639" y="1297"/>
                  <a:pt x="639" y="1297"/>
                </a:cubicBezTo>
                <a:cubicBezTo>
                  <a:pt x="561" y="1324"/>
                  <a:pt x="506" y="1398"/>
                  <a:pt x="506" y="1484"/>
                </a:cubicBezTo>
                <a:cubicBezTo>
                  <a:pt x="506" y="1594"/>
                  <a:pt x="595" y="1683"/>
                  <a:pt x="704" y="1683"/>
                </a:cubicBezTo>
                <a:cubicBezTo>
                  <a:pt x="814" y="1683"/>
                  <a:pt x="903" y="1594"/>
                  <a:pt x="903" y="1484"/>
                </a:cubicBezTo>
                <a:cubicBezTo>
                  <a:pt x="903" y="1397"/>
                  <a:pt x="846" y="1322"/>
                  <a:pt x="767" y="1296"/>
                </a:cubicBezTo>
                <a:cubicBezTo>
                  <a:pt x="767" y="1191"/>
                  <a:pt x="767" y="1191"/>
                  <a:pt x="767" y="1191"/>
                </a:cubicBezTo>
                <a:cubicBezTo>
                  <a:pt x="1362" y="1191"/>
                  <a:pt x="1362" y="1191"/>
                  <a:pt x="1362" y="1191"/>
                </a:cubicBezTo>
                <a:cubicBezTo>
                  <a:pt x="1683" y="870"/>
                  <a:pt x="1683" y="870"/>
                  <a:pt x="1683" y="870"/>
                </a:cubicBezTo>
                <a:cubicBezTo>
                  <a:pt x="1683" y="390"/>
                  <a:pt x="1683" y="390"/>
                  <a:pt x="1683" y="390"/>
                </a:cubicBezTo>
                <a:cubicBezTo>
                  <a:pt x="1768" y="367"/>
                  <a:pt x="1830" y="290"/>
                  <a:pt x="1830" y="198"/>
                </a:cubicBezTo>
                <a:cubicBezTo>
                  <a:pt x="1830" y="89"/>
                  <a:pt x="1740" y="0"/>
                  <a:pt x="1631" y="0"/>
                </a:cubicBezTo>
                <a:cubicBezTo>
                  <a:pt x="1544" y="0"/>
                  <a:pt x="1469" y="56"/>
                  <a:pt x="1443" y="134"/>
                </a:cubicBezTo>
                <a:cubicBezTo>
                  <a:pt x="1347" y="134"/>
                  <a:pt x="1347" y="134"/>
                  <a:pt x="1347" y="134"/>
                </a:cubicBezTo>
                <a:cubicBezTo>
                  <a:pt x="1320" y="56"/>
                  <a:pt x="1246" y="0"/>
                  <a:pt x="1159" y="0"/>
                </a:cubicBezTo>
                <a:cubicBezTo>
                  <a:pt x="1049" y="0"/>
                  <a:pt x="960" y="89"/>
                  <a:pt x="960" y="198"/>
                </a:cubicBezTo>
                <a:cubicBezTo>
                  <a:pt x="960" y="308"/>
                  <a:pt x="1049" y="397"/>
                  <a:pt x="1159" y="397"/>
                </a:cubicBezTo>
                <a:close/>
                <a:moveTo>
                  <a:pt x="775" y="1484"/>
                </a:moveTo>
                <a:cubicBezTo>
                  <a:pt x="775" y="1523"/>
                  <a:pt x="743" y="1555"/>
                  <a:pt x="704" y="1555"/>
                </a:cubicBezTo>
                <a:cubicBezTo>
                  <a:pt x="665" y="1555"/>
                  <a:pt x="634" y="1523"/>
                  <a:pt x="634" y="1484"/>
                </a:cubicBezTo>
                <a:cubicBezTo>
                  <a:pt x="634" y="1445"/>
                  <a:pt x="665" y="1414"/>
                  <a:pt x="704" y="1414"/>
                </a:cubicBezTo>
                <a:cubicBezTo>
                  <a:pt x="743" y="1414"/>
                  <a:pt x="775" y="1445"/>
                  <a:pt x="775" y="1484"/>
                </a:cubicBezTo>
                <a:close/>
                <a:moveTo>
                  <a:pt x="704" y="835"/>
                </a:moveTo>
                <a:cubicBezTo>
                  <a:pt x="665" y="835"/>
                  <a:pt x="634" y="803"/>
                  <a:pt x="634" y="764"/>
                </a:cubicBezTo>
                <a:cubicBezTo>
                  <a:pt x="634" y="725"/>
                  <a:pt x="665" y="694"/>
                  <a:pt x="704" y="694"/>
                </a:cubicBezTo>
                <a:cubicBezTo>
                  <a:pt x="743" y="694"/>
                  <a:pt x="775" y="725"/>
                  <a:pt x="775" y="764"/>
                </a:cubicBezTo>
                <a:cubicBezTo>
                  <a:pt x="775" y="803"/>
                  <a:pt x="743" y="835"/>
                  <a:pt x="704" y="835"/>
                </a:cubicBezTo>
                <a:close/>
                <a:moveTo>
                  <a:pt x="1631" y="128"/>
                </a:moveTo>
                <a:cubicBezTo>
                  <a:pt x="1670" y="128"/>
                  <a:pt x="1702" y="159"/>
                  <a:pt x="1702" y="198"/>
                </a:cubicBezTo>
                <a:cubicBezTo>
                  <a:pt x="1702" y="237"/>
                  <a:pt x="1670" y="269"/>
                  <a:pt x="1631" y="269"/>
                </a:cubicBezTo>
                <a:cubicBezTo>
                  <a:pt x="1592" y="269"/>
                  <a:pt x="1560" y="237"/>
                  <a:pt x="1560" y="198"/>
                </a:cubicBezTo>
                <a:cubicBezTo>
                  <a:pt x="1560" y="159"/>
                  <a:pt x="1592" y="128"/>
                  <a:pt x="1631" y="128"/>
                </a:cubicBezTo>
                <a:close/>
                <a:moveTo>
                  <a:pt x="1159" y="128"/>
                </a:moveTo>
                <a:cubicBezTo>
                  <a:pt x="1198" y="128"/>
                  <a:pt x="1230" y="159"/>
                  <a:pt x="1230" y="198"/>
                </a:cubicBezTo>
                <a:cubicBezTo>
                  <a:pt x="1230" y="237"/>
                  <a:pt x="1198" y="269"/>
                  <a:pt x="1159" y="269"/>
                </a:cubicBezTo>
                <a:cubicBezTo>
                  <a:pt x="1120" y="269"/>
                  <a:pt x="1088" y="237"/>
                  <a:pt x="1088" y="198"/>
                </a:cubicBezTo>
                <a:cubicBezTo>
                  <a:pt x="1088" y="159"/>
                  <a:pt x="1120" y="128"/>
                  <a:pt x="1159" y="128"/>
                </a:cubicBezTo>
                <a:close/>
                <a:moveTo>
                  <a:pt x="1681" y="1799"/>
                </a:moveTo>
                <a:cubicBezTo>
                  <a:pt x="1681" y="1675"/>
                  <a:pt x="1681" y="1675"/>
                  <a:pt x="1681" y="1675"/>
                </a:cubicBezTo>
                <a:cubicBezTo>
                  <a:pt x="1763" y="1650"/>
                  <a:pt x="1823" y="1574"/>
                  <a:pt x="1823" y="1484"/>
                </a:cubicBezTo>
                <a:cubicBezTo>
                  <a:pt x="1823" y="1375"/>
                  <a:pt x="1734" y="1286"/>
                  <a:pt x="1624" y="1286"/>
                </a:cubicBezTo>
                <a:cubicBezTo>
                  <a:pt x="1514" y="1286"/>
                  <a:pt x="1425" y="1375"/>
                  <a:pt x="1425" y="1484"/>
                </a:cubicBezTo>
                <a:cubicBezTo>
                  <a:pt x="1425" y="1569"/>
                  <a:pt x="1478" y="1641"/>
                  <a:pt x="1553" y="1670"/>
                </a:cubicBezTo>
                <a:cubicBezTo>
                  <a:pt x="1553" y="1814"/>
                  <a:pt x="1553" y="1814"/>
                  <a:pt x="1553" y="1814"/>
                </a:cubicBezTo>
                <a:cubicBezTo>
                  <a:pt x="1507" y="1836"/>
                  <a:pt x="1472" y="1874"/>
                  <a:pt x="1453" y="1922"/>
                </a:cubicBezTo>
                <a:cubicBezTo>
                  <a:pt x="1362" y="1922"/>
                  <a:pt x="1362" y="1922"/>
                  <a:pt x="1362" y="1922"/>
                </a:cubicBezTo>
                <a:cubicBezTo>
                  <a:pt x="1333" y="1847"/>
                  <a:pt x="1261" y="1794"/>
                  <a:pt x="1177" y="1794"/>
                </a:cubicBezTo>
                <a:cubicBezTo>
                  <a:pt x="1067" y="1794"/>
                  <a:pt x="978" y="1883"/>
                  <a:pt x="978" y="1993"/>
                </a:cubicBezTo>
                <a:cubicBezTo>
                  <a:pt x="978" y="2103"/>
                  <a:pt x="1067" y="2192"/>
                  <a:pt x="1177" y="2192"/>
                </a:cubicBezTo>
                <a:cubicBezTo>
                  <a:pt x="1266" y="2192"/>
                  <a:pt x="1343" y="2132"/>
                  <a:pt x="1367" y="2050"/>
                </a:cubicBezTo>
                <a:cubicBezTo>
                  <a:pt x="1448" y="2050"/>
                  <a:pt x="1448" y="2050"/>
                  <a:pt x="1448" y="2050"/>
                </a:cubicBezTo>
                <a:cubicBezTo>
                  <a:pt x="1473" y="2132"/>
                  <a:pt x="1549" y="2192"/>
                  <a:pt x="1639" y="2192"/>
                </a:cubicBezTo>
                <a:cubicBezTo>
                  <a:pt x="1748" y="2192"/>
                  <a:pt x="1838" y="2103"/>
                  <a:pt x="1838" y="1993"/>
                </a:cubicBezTo>
                <a:cubicBezTo>
                  <a:pt x="1838" y="1898"/>
                  <a:pt x="1770" y="1818"/>
                  <a:pt x="1681" y="1799"/>
                </a:cubicBezTo>
                <a:close/>
                <a:moveTo>
                  <a:pt x="1177" y="2064"/>
                </a:moveTo>
                <a:cubicBezTo>
                  <a:pt x="1138" y="2064"/>
                  <a:pt x="1106" y="2032"/>
                  <a:pt x="1106" y="1993"/>
                </a:cubicBezTo>
                <a:cubicBezTo>
                  <a:pt x="1106" y="1954"/>
                  <a:pt x="1138" y="1922"/>
                  <a:pt x="1177" y="1922"/>
                </a:cubicBezTo>
                <a:cubicBezTo>
                  <a:pt x="1216" y="1922"/>
                  <a:pt x="1247" y="1954"/>
                  <a:pt x="1247" y="1993"/>
                </a:cubicBezTo>
                <a:cubicBezTo>
                  <a:pt x="1247" y="2032"/>
                  <a:pt x="1216" y="2064"/>
                  <a:pt x="1177" y="2064"/>
                </a:cubicBezTo>
                <a:close/>
                <a:moveTo>
                  <a:pt x="1624" y="1414"/>
                </a:moveTo>
                <a:cubicBezTo>
                  <a:pt x="1663" y="1414"/>
                  <a:pt x="1695" y="1445"/>
                  <a:pt x="1695" y="1484"/>
                </a:cubicBezTo>
                <a:cubicBezTo>
                  <a:pt x="1695" y="1523"/>
                  <a:pt x="1663" y="1555"/>
                  <a:pt x="1624" y="1555"/>
                </a:cubicBezTo>
                <a:cubicBezTo>
                  <a:pt x="1585" y="1555"/>
                  <a:pt x="1553" y="1523"/>
                  <a:pt x="1553" y="1484"/>
                </a:cubicBezTo>
                <a:cubicBezTo>
                  <a:pt x="1553" y="1445"/>
                  <a:pt x="1585" y="1414"/>
                  <a:pt x="1624" y="1414"/>
                </a:cubicBezTo>
                <a:close/>
                <a:moveTo>
                  <a:pt x="1639" y="2064"/>
                </a:moveTo>
                <a:cubicBezTo>
                  <a:pt x="1600" y="2064"/>
                  <a:pt x="1568" y="2032"/>
                  <a:pt x="1568" y="1993"/>
                </a:cubicBezTo>
                <a:cubicBezTo>
                  <a:pt x="1568" y="1954"/>
                  <a:pt x="1600" y="1922"/>
                  <a:pt x="1639" y="1922"/>
                </a:cubicBezTo>
                <a:cubicBezTo>
                  <a:pt x="1678" y="1922"/>
                  <a:pt x="1710" y="1954"/>
                  <a:pt x="1710" y="1993"/>
                </a:cubicBezTo>
                <a:cubicBezTo>
                  <a:pt x="1710" y="2032"/>
                  <a:pt x="1678" y="2064"/>
                  <a:pt x="1639" y="2064"/>
                </a:cubicBezTo>
                <a:close/>
                <a:moveTo>
                  <a:pt x="1133" y="1678"/>
                </a:moveTo>
                <a:cubicBezTo>
                  <a:pt x="1147" y="1681"/>
                  <a:pt x="1162" y="1683"/>
                  <a:pt x="1177" y="1683"/>
                </a:cubicBezTo>
                <a:cubicBezTo>
                  <a:pt x="1286" y="1683"/>
                  <a:pt x="1375" y="1594"/>
                  <a:pt x="1375" y="1484"/>
                </a:cubicBezTo>
                <a:cubicBezTo>
                  <a:pt x="1375" y="1375"/>
                  <a:pt x="1286" y="1286"/>
                  <a:pt x="1177" y="1286"/>
                </a:cubicBezTo>
                <a:cubicBezTo>
                  <a:pt x="1067" y="1286"/>
                  <a:pt x="978" y="1375"/>
                  <a:pt x="978" y="1484"/>
                </a:cubicBezTo>
                <a:cubicBezTo>
                  <a:pt x="978" y="1531"/>
                  <a:pt x="994" y="1575"/>
                  <a:pt x="1022" y="1609"/>
                </a:cubicBezTo>
                <a:cubicBezTo>
                  <a:pt x="807" y="1823"/>
                  <a:pt x="807" y="1823"/>
                  <a:pt x="807" y="1823"/>
                </a:cubicBezTo>
                <a:cubicBezTo>
                  <a:pt x="777" y="1805"/>
                  <a:pt x="742" y="1794"/>
                  <a:pt x="704" y="1794"/>
                </a:cubicBezTo>
                <a:cubicBezTo>
                  <a:pt x="620" y="1794"/>
                  <a:pt x="548" y="1847"/>
                  <a:pt x="519" y="1922"/>
                </a:cubicBezTo>
                <a:cubicBezTo>
                  <a:pt x="384" y="1922"/>
                  <a:pt x="384" y="1922"/>
                  <a:pt x="384" y="1922"/>
                </a:cubicBezTo>
                <a:cubicBezTo>
                  <a:pt x="366" y="1874"/>
                  <a:pt x="330" y="1836"/>
                  <a:pt x="285" y="1814"/>
                </a:cubicBezTo>
                <a:cubicBezTo>
                  <a:pt x="285" y="950"/>
                  <a:pt x="285" y="950"/>
                  <a:pt x="285" y="950"/>
                </a:cubicBezTo>
                <a:cubicBezTo>
                  <a:pt x="359" y="921"/>
                  <a:pt x="412" y="849"/>
                  <a:pt x="412" y="764"/>
                </a:cubicBezTo>
                <a:cubicBezTo>
                  <a:pt x="412" y="655"/>
                  <a:pt x="323" y="566"/>
                  <a:pt x="214" y="566"/>
                </a:cubicBezTo>
                <a:cubicBezTo>
                  <a:pt x="104" y="566"/>
                  <a:pt x="15" y="655"/>
                  <a:pt x="15" y="764"/>
                </a:cubicBezTo>
                <a:cubicBezTo>
                  <a:pt x="15" y="854"/>
                  <a:pt x="75" y="930"/>
                  <a:pt x="157" y="955"/>
                </a:cubicBezTo>
                <a:cubicBezTo>
                  <a:pt x="157" y="1799"/>
                  <a:pt x="157" y="1799"/>
                  <a:pt x="157" y="1799"/>
                </a:cubicBezTo>
                <a:cubicBezTo>
                  <a:pt x="67" y="1818"/>
                  <a:pt x="0" y="1898"/>
                  <a:pt x="0" y="1993"/>
                </a:cubicBezTo>
                <a:cubicBezTo>
                  <a:pt x="0" y="2103"/>
                  <a:pt x="89" y="2192"/>
                  <a:pt x="199" y="2192"/>
                </a:cubicBezTo>
                <a:cubicBezTo>
                  <a:pt x="289" y="2192"/>
                  <a:pt x="365" y="2132"/>
                  <a:pt x="389" y="2050"/>
                </a:cubicBezTo>
                <a:cubicBezTo>
                  <a:pt x="514" y="2050"/>
                  <a:pt x="514" y="2050"/>
                  <a:pt x="514" y="2050"/>
                </a:cubicBezTo>
                <a:cubicBezTo>
                  <a:pt x="538" y="2132"/>
                  <a:pt x="615" y="2192"/>
                  <a:pt x="704" y="2192"/>
                </a:cubicBezTo>
                <a:cubicBezTo>
                  <a:pt x="814" y="2192"/>
                  <a:pt x="903" y="2103"/>
                  <a:pt x="903" y="1993"/>
                </a:cubicBezTo>
                <a:cubicBezTo>
                  <a:pt x="903" y="1968"/>
                  <a:pt x="898" y="1944"/>
                  <a:pt x="890" y="1922"/>
                </a:cubicBezTo>
                <a:lnTo>
                  <a:pt x="1133" y="1678"/>
                </a:lnTo>
                <a:close/>
                <a:moveTo>
                  <a:pt x="1177" y="1414"/>
                </a:moveTo>
                <a:cubicBezTo>
                  <a:pt x="1216" y="1414"/>
                  <a:pt x="1247" y="1445"/>
                  <a:pt x="1247" y="1484"/>
                </a:cubicBezTo>
                <a:cubicBezTo>
                  <a:pt x="1247" y="1523"/>
                  <a:pt x="1216" y="1555"/>
                  <a:pt x="1177" y="1555"/>
                </a:cubicBezTo>
                <a:cubicBezTo>
                  <a:pt x="1138" y="1555"/>
                  <a:pt x="1106" y="1523"/>
                  <a:pt x="1106" y="1484"/>
                </a:cubicBezTo>
                <a:cubicBezTo>
                  <a:pt x="1106" y="1445"/>
                  <a:pt x="1138" y="1414"/>
                  <a:pt x="1177" y="1414"/>
                </a:cubicBezTo>
                <a:close/>
                <a:moveTo>
                  <a:pt x="199" y="2064"/>
                </a:moveTo>
                <a:cubicBezTo>
                  <a:pt x="160" y="2064"/>
                  <a:pt x="128" y="2032"/>
                  <a:pt x="128" y="1993"/>
                </a:cubicBezTo>
                <a:cubicBezTo>
                  <a:pt x="128" y="1954"/>
                  <a:pt x="160" y="1922"/>
                  <a:pt x="199" y="1922"/>
                </a:cubicBezTo>
                <a:cubicBezTo>
                  <a:pt x="238" y="1922"/>
                  <a:pt x="270" y="1954"/>
                  <a:pt x="270" y="1993"/>
                </a:cubicBezTo>
                <a:cubicBezTo>
                  <a:pt x="270" y="2032"/>
                  <a:pt x="238" y="2064"/>
                  <a:pt x="199" y="2064"/>
                </a:cubicBezTo>
                <a:close/>
                <a:moveTo>
                  <a:pt x="214" y="835"/>
                </a:moveTo>
                <a:cubicBezTo>
                  <a:pt x="175" y="835"/>
                  <a:pt x="143" y="803"/>
                  <a:pt x="143" y="764"/>
                </a:cubicBezTo>
                <a:cubicBezTo>
                  <a:pt x="143" y="725"/>
                  <a:pt x="175" y="694"/>
                  <a:pt x="214" y="694"/>
                </a:cubicBezTo>
                <a:cubicBezTo>
                  <a:pt x="253" y="694"/>
                  <a:pt x="284" y="725"/>
                  <a:pt x="284" y="764"/>
                </a:cubicBezTo>
                <a:cubicBezTo>
                  <a:pt x="284" y="803"/>
                  <a:pt x="253" y="835"/>
                  <a:pt x="214" y="835"/>
                </a:cubicBezTo>
                <a:close/>
                <a:moveTo>
                  <a:pt x="704" y="2064"/>
                </a:moveTo>
                <a:cubicBezTo>
                  <a:pt x="665" y="2064"/>
                  <a:pt x="634" y="2032"/>
                  <a:pt x="634" y="1993"/>
                </a:cubicBezTo>
                <a:cubicBezTo>
                  <a:pt x="634" y="1954"/>
                  <a:pt x="665" y="1922"/>
                  <a:pt x="704" y="1922"/>
                </a:cubicBezTo>
                <a:cubicBezTo>
                  <a:pt x="743" y="1922"/>
                  <a:pt x="775" y="1954"/>
                  <a:pt x="775" y="1993"/>
                </a:cubicBezTo>
                <a:cubicBezTo>
                  <a:pt x="775" y="2032"/>
                  <a:pt x="743" y="2064"/>
                  <a:pt x="704" y="2064"/>
                </a:cubicBezTo>
                <a:close/>
              </a:path>
            </a:pathLst>
          </a:custGeom>
          <a:solidFill>
            <a:srgbClr val="FFFFFF"/>
          </a:solidFill>
          <a:ln>
            <a:noFill/>
          </a:ln>
        </p:spPr>
        <p:txBody>
          <a:bodyPr vert="horz" wrap="square" lIns="82284" tIns="41143" rIns="82284" bIns="41143" numCol="1" anchor="t" anchorCtr="0" compatLnSpc="1">
            <a:prstTxWarp prst="textNoShape">
              <a:avLst/>
            </a:prstTxWarp>
          </a:bodyPr>
          <a:lstStyle/>
          <a:p>
            <a:pPr defTabSz="914134"/>
            <a:endParaRPr lang="en-US" sz="1600" dirty="0">
              <a:solidFill>
                <a:srgbClr val="292929"/>
              </a:solidFill>
            </a:endParaRPr>
          </a:p>
        </p:txBody>
      </p:sp>
      <p:sp>
        <p:nvSpPr>
          <p:cNvPr id="7" name="Rectangle 6"/>
          <p:cNvSpPr/>
          <p:nvPr/>
        </p:nvSpPr>
        <p:spPr bwMode="auto">
          <a:xfrm>
            <a:off x="840115" y="1877027"/>
            <a:ext cx="1860384" cy="168801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0" fontAlgn="base">
              <a:spcBef>
                <a:spcPct val="0"/>
              </a:spcBef>
              <a:spcAft>
                <a:spcPct val="0"/>
              </a:spcAft>
            </a:pPr>
            <a:r>
              <a:rPr lang="en-US" sz="7998" dirty="0">
                <a:gradFill>
                  <a:gsLst>
                    <a:gs pos="0">
                      <a:srgbClr val="FFFFFF"/>
                    </a:gs>
                    <a:gs pos="100000">
                      <a:srgbClr val="FFFFFF"/>
                    </a:gs>
                  </a:gsLst>
                  <a:lin ang="5400000" scaled="0"/>
                </a:gradFill>
              </a:rPr>
              <a:t>1</a:t>
            </a:r>
            <a:r>
              <a:rPr lang="en-US" sz="7998" baseline="30000" dirty="0">
                <a:gradFill>
                  <a:gsLst>
                    <a:gs pos="0">
                      <a:srgbClr val="FFFFFF"/>
                    </a:gs>
                    <a:gs pos="100000">
                      <a:srgbClr val="FFFFFF"/>
                    </a:gs>
                  </a:gsLst>
                  <a:lin ang="5400000" scaled="0"/>
                </a:gradFill>
              </a:rPr>
              <a:t>ST</a:t>
            </a:r>
            <a:endParaRPr lang="en-US" sz="1600" baseline="30000" dirty="0">
              <a:gradFill>
                <a:gsLst>
                  <a:gs pos="0">
                    <a:srgbClr val="FFFFFF"/>
                  </a:gs>
                  <a:gs pos="100000">
                    <a:srgbClr val="FFFFFF"/>
                  </a:gs>
                </a:gsLst>
                <a:lin ang="5400000" scaled="0"/>
              </a:gradFill>
            </a:endParaRPr>
          </a:p>
        </p:txBody>
      </p:sp>
      <p:grpSp>
        <p:nvGrpSpPr>
          <p:cNvPr id="18" name="Group 17"/>
          <p:cNvGrpSpPr/>
          <p:nvPr/>
        </p:nvGrpSpPr>
        <p:grpSpPr>
          <a:xfrm>
            <a:off x="2871275" y="1877027"/>
            <a:ext cx="1860653" cy="1688010"/>
            <a:chOff x="2403412" y="2407922"/>
            <a:chExt cx="2117780" cy="1921279"/>
          </a:xfrm>
        </p:grpSpPr>
        <p:sp>
          <p:nvSpPr>
            <p:cNvPr id="9" name="Rectangle 8"/>
            <p:cNvSpPr/>
            <p:nvPr/>
          </p:nvSpPr>
          <p:spPr bwMode="auto">
            <a:xfrm>
              <a:off x="2403412" y="2407922"/>
              <a:ext cx="2117780" cy="192127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0"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2627" y="2586201"/>
              <a:ext cx="1059351" cy="1564720"/>
            </a:xfrm>
            <a:prstGeom prst="rect">
              <a:avLst/>
            </a:prstGeom>
          </p:spPr>
        </p:pic>
      </p:grpSp>
      <p:grpSp>
        <p:nvGrpSpPr>
          <p:cNvPr id="16" name="Group 15"/>
          <p:cNvGrpSpPr/>
          <p:nvPr/>
        </p:nvGrpSpPr>
        <p:grpSpPr>
          <a:xfrm>
            <a:off x="4902704" y="1876947"/>
            <a:ext cx="1860653" cy="1688191"/>
            <a:chOff x="2179904" y="3818588"/>
            <a:chExt cx="2682240" cy="2453640"/>
          </a:xfrm>
        </p:grpSpPr>
        <p:sp>
          <p:nvSpPr>
            <p:cNvPr id="8" name="Rectangle 7"/>
            <p:cNvSpPr/>
            <p:nvPr/>
          </p:nvSpPr>
          <p:spPr bwMode="auto">
            <a:xfrm>
              <a:off x="2179904" y="3818588"/>
              <a:ext cx="2682240" cy="24536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0"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15" name="Picture 14"/>
            <p:cNvPicPr>
              <a:picLocks noChangeAspect="1"/>
            </p:cNvPicPr>
            <p:nvPr/>
          </p:nvPicPr>
          <p:blipFill>
            <a:blip r:embed="rId4" cstate="print">
              <a:clrChange>
                <a:clrFrom>
                  <a:srgbClr val="FFFFFF"/>
                </a:clrFrom>
                <a:clrTo>
                  <a:srgbClr val="FFFFFF">
                    <a:alpha val="0"/>
                  </a:srgbClr>
                </a:clrTo>
              </a:clrChange>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288581" y="4121076"/>
              <a:ext cx="2464885" cy="1848664"/>
            </a:xfrm>
            <a:prstGeom prst="rect">
              <a:avLst/>
            </a:prstGeom>
          </p:spPr>
        </p:pic>
      </p:grpSp>
      <p:sp>
        <p:nvSpPr>
          <p:cNvPr id="19" name="TextBox 18"/>
          <p:cNvSpPr txBox="1"/>
          <p:nvPr/>
        </p:nvSpPr>
        <p:spPr>
          <a:xfrm>
            <a:off x="801125" y="3818051"/>
            <a:ext cx="4280659" cy="609269"/>
          </a:xfrm>
          <a:prstGeom prst="rect">
            <a:avLst/>
          </a:prstGeom>
          <a:noFill/>
        </p:spPr>
        <p:txBody>
          <a:bodyPr wrap="none" lIns="0" tIns="0" rIns="0" bIns="0" rtlCol="0">
            <a:spAutoFit/>
          </a:bodyPr>
          <a:lstStyle/>
          <a:p>
            <a:pPr defTabSz="914134">
              <a:lnSpc>
                <a:spcPct val="90000"/>
              </a:lnSpc>
              <a:spcBef>
                <a:spcPct val="20000"/>
              </a:spcBef>
              <a:buSzPct val="80000"/>
            </a:pPr>
            <a:r>
              <a:rPr lang="en-US" sz="4399" dirty="0">
                <a:solidFill>
                  <a:srgbClr val="FFFFFF">
                    <a:lumMod val="65000"/>
                  </a:srgbClr>
                </a:solidFill>
              </a:rPr>
              <a:t>First Class Citizen</a:t>
            </a:r>
          </a:p>
        </p:txBody>
      </p:sp>
      <p:sp>
        <p:nvSpPr>
          <p:cNvPr id="20" name="TextBox 19"/>
          <p:cNvSpPr txBox="1"/>
          <p:nvPr/>
        </p:nvSpPr>
        <p:spPr>
          <a:xfrm>
            <a:off x="801125" y="4470095"/>
            <a:ext cx="4366196" cy="609269"/>
          </a:xfrm>
          <a:prstGeom prst="rect">
            <a:avLst/>
          </a:prstGeom>
          <a:noFill/>
        </p:spPr>
        <p:txBody>
          <a:bodyPr wrap="square" lIns="0" tIns="0" rIns="0" bIns="0" rtlCol="0">
            <a:spAutoFit/>
          </a:bodyPr>
          <a:lstStyle/>
          <a:p>
            <a:pPr defTabSz="914134">
              <a:lnSpc>
                <a:spcPct val="90000"/>
              </a:lnSpc>
              <a:spcBef>
                <a:spcPct val="20000"/>
              </a:spcBef>
              <a:buSzPct val="80000"/>
            </a:pPr>
            <a:r>
              <a:rPr lang="en-US" sz="4399" dirty="0">
                <a:solidFill>
                  <a:srgbClr val="FFFFFF">
                    <a:lumMod val="65000"/>
                  </a:srgbClr>
                </a:solidFill>
              </a:rPr>
              <a:t>Enterprise + ISV</a:t>
            </a:r>
          </a:p>
        </p:txBody>
      </p:sp>
      <p:sp>
        <p:nvSpPr>
          <p:cNvPr id="21" name="TextBox 20"/>
          <p:cNvSpPr txBox="1"/>
          <p:nvPr/>
        </p:nvSpPr>
        <p:spPr>
          <a:xfrm>
            <a:off x="801125" y="5122139"/>
            <a:ext cx="6328058" cy="609269"/>
          </a:xfrm>
          <a:prstGeom prst="rect">
            <a:avLst/>
          </a:prstGeom>
          <a:noFill/>
        </p:spPr>
        <p:txBody>
          <a:bodyPr wrap="square" lIns="0" tIns="0" rIns="0" bIns="0" rtlCol="0">
            <a:spAutoFit/>
          </a:bodyPr>
          <a:lstStyle/>
          <a:p>
            <a:pPr defTabSz="914134">
              <a:lnSpc>
                <a:spcPct val="90000"/>
              </a:lnSpc>
              <a:spcBef>
                <a:spcPct val="20000"/>
              </a:spcBef>
              <a:buSzPct val="80000"/>
            </a:pPr>
            <a:r>
              <a:rPr lang="en-US" sz="4399" dirty="0">
                <a:solidFill>
                  <a:srgbClr val="FFFFFF">
                    <a:lumMod val="65000"/>
                  </a:srgbClr>
                </a:solidFill>
              </a:rPr>
              <a:t>Open Source Community</a:t>
            </a:r>
          </a:p>
        </p:txBody>
      </p:sp>
      <p:sp>
        <p:nvSpPr>
          <p:cNvPr id="22" name="TextBox 21"/>
          <p:cNvSpPr txBox="1"/>
          <p:nvPr/>
        </p:nvSpPr>
        <p:spPr>
          <a:xfrm>
            <a:off x="801125" y="5774183"/>
            <a:ext cx="2015167" cy="609269"/>
          </a:xfrm>
          <a:prstGeom prst="rect">
            <a:avLst/>
          </a:prstGeom>
          <a:noFill/>
        </p:spPr>
        <p:txBody>
          <a:bodyPr wrap="none" lIns="0" tIns="0" rIns="0" bIns="0" rtlCol="0">
            <a:spAutoFit/>
          </a:bodyPr>
          <a:lstStyle/>
          <a:p>
            <a:pPr defTabSz="914134">
              <a:lnSpc>
                <a:spcPct val="90000"/>
              </a:lnSpc>
              <a:spcBef>
                <a:spcPct val="20000"/>
              </a:spcBef>
              <a:buSzPct val="80000"/>
            </a:pPr>
            <a:r>
              <a:rPr lang="en-US" sz="4399" dirty="0">
                <a:solidFill>
                  <a:srgbClr val="FFFFFF">
                    <a:lumMod val="65000"/>
                  </a:srgbClr>
                </a:solidFill>
              </a:rPr>
              <a:t>Support</a:t>
            </a:r>
          </a:p>
        </p:txBody>
      </p:sp>
      <p:grpSp>
        <p:nvGrpSpPr>
          <p:cNvPr id="24" name="Group 23"/>
          <p:cNvGrpSpPr/>
          <p:nvPr/>
        </p:nvGrpSpPr>
        <p:grpSpPr>
          <a:xfrm>
            <a:off x="6934134" y="1876947"/>
            <a:ext cx="1860653" cy="1688191"/>
            <a:chOff x="7117661" y="2407819"/>
            <a:chExt cx="2117780" cy="1921484"/>
          </a:xfrm>
        </p:grpSpPr>
        <p:sp>
          <p:nvSpPr>
            <p:cNvPr id="10" name="Rectangle 9"/>
            <p:cNvSpPr/>
            <p:nvPr/>
          </p:nvSpPr>
          <p:spPr bwMode="auto">
            <a:xfrm>
              <a:off x="7117661" y="2407819"/>
              <a:ext cx="2117780" cy="192148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0"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23" name="Picture 22"/>
            <p:cNvPicPr>
              <a:picLocks noChangeAspect="1"/>
            </p:cNvPicPr>
            <p:nvPr/>
          </p:nvPicPr>
          <p:blipFill>
            <a:blip r:embed="rId6">
              <a:duotone>
                <a:prstClr val="black"/>
                <a:schemeClr val="accent6">
                  <a:tint val="45000"/>
                  <a:satMod val="400000"/>
                </a:schemeClr>
              </a:duotone>
              <a:extLst>
                <a:ext uri="{BEBA8EAE-BF5A-486C-A8C5-ECC9F3942E4B}">
                  <a14:imgProps xmlns:a14="http://schemas.microsoft.com/office/drawing/2010/main">
                    <a14:imgLayer r:embed="rId7">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7448742" y="2640752"/>
              <a:ext cx="1455618" cy="1455618"/>
            </a:xfrm>
            <a:prstGeom prst="rect">
              <a:avLst/>
            </a:prstGeom>
          </p:spPr>
        </p:pic>
      </p:grpSp>
    </p:spTree>
    <p:extLst>
      <p:ext uri="{BB962C8B-B14F-4D97-AF65-F5344CB8AC3E}">
        <p14:creationId xmlns:p14="http://schemas.microsoft.com/office/powerpoint/2010/main" val="331552809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9" grpId="1"/>
      <p:bldP spid="20" grpId="0"/>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Virtual Machines and Cloud Services</a:t>
            </a:r>
            <a:endParaRPr lang="en-US" dirty="0"/>
          </a:p>
        </p:txBody>
      </p:sp>
    </p:spTree>
    <p:extLst>
      <p:ext uri="{BB962C8B-B14F-4D97-AF65-F5344CB8AC3E}">
        <p14:creationId xmlns:p14="http://schemas.microsoft.com/office/powerpoint/2010/main" val="389596250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79634" y="1959616"/>
            <a:ext cx="3004923" cy="3342453"/>
          </a:xfrm>
          <a:prstGeom prst="rect">
            <a:avLst/>
          </a:prstGeom>
          <a:noFill/>
        </p:spPr>
        <p:txBody>
          <a:bodyPr wrap="square" lIns="182880" tIns="146304" rIns="182880" bIns="146304" rtlCol="0">
            <a:spAutoFit/>
          </a:bodyPr>
          <a:lstStyle/>
          <a:p>
            <a:pPr defTabSz="1218987">
              <a:spcBef>
                <a:spcPts val="600"/>
              </a:spcBef>
            </a:pPr>
            <a:r>
              <a:rPr lang="en-US" dirty="0" smtClean="0">
                <a:solidFill>
                  <a:srgbClr val="00188F"/>
                </a:solidFill>
              </a:rPr>
              <a:t>Cloud Service is a…</a:t>
            </a:r>
          </a:p>
          <a:p>
            <a:pPr marL="342900" indent="-342900" defTabSz="1218987">
              <a:spcBef>
                <a:spcPts val="600"/>
              </a:spcBef>
              <a:buFont typeface="Arial" panose="020B0604020202020204" pitchFamily="34" charset="0"/>
              <a:buChar char="•"/>
            </a:pPr>
            <a:r>
              <a:rPr lang="en-US" dirty="0" smtClean="0">
                <a:gradFill>
                  <a:gsLst>
                    <a:gs pos="2917">
                      <a:srgbClr val="505050"/>
                    </a:gs>
                    <a:gs pos="30000">
                      <a:srgbClr val="505050"/>
                    </a:gs>
                  </a:gsLst>
                  <a:lin ang="5400000" scaled="0"/>
                </a:gradFill>
              </a:rPr>
              <a:t>Management</a:t>
            </a:r>
          </a:p>
          <a:p>
            <a:pPr marL="342900" indent="-342900" defTabSz="1218987">
              <a:spcBef>
                <a:spcPts val="600"/>
              </a:spcBef>
              <a:buFont typeface="Arial" panose="020B0604020202020204" pitchFamily="34" charset="0"/>
              <a:buChar char="•"/>
            </a:pPr>
            <a:r>
              <a:rPr lang="en-US" dirty="0" smtClean="0">
                <a:gradFill>
                  <a:gsLst>
                    <a:gs pos="2917">
                      <a:srgbClr val="505050"/>
                    </a:gs>
                    <a:gs pos="30000">
                      <a:srgbClr val="505050"/>
                    </a:gs>
                  </a:gsLst>
                  <a:lin ang="5400000" scaled="0"/>
                </a:gradFill>
              </a:rPr>
              <a:t>Configuration</a:t>
            </a:r>
          </a:p>
          <a:p>
            <a:pPr marL="342900" indent="-342900" defTabSz="1218987">
              <a:spcBef>
                <a:spcPts val="600"/>
              </a:spcBef>
              <a:buFont typeface="Arial" panose="020B0604020202020204" pitchFamily="34" charset="0"/>
              <a:buChar char="•"/>
            </a:pPr>
            <a:r>
              <a:rPr lang="en-US" dirty="0" smtClean="0">
                <a:gradFill>
                  <a:gsLst>
                    <a:gs pos="2917">
                      <a:srgbClr val="505050"/>
                    </a:gs>
                    <a:gs pos="30000">
                      <a:srgbClr val="505050"/>
                    </a:gs>
                  </a:gsLst>
                  <a:lin ang="5400000" scaled="0"/>
                </a:gradFill>
              </a:rPr>
              <a:t>Security</a:t>
            </a:r>
          </a:p>
          <a:p>
            <a:pPr marL="342900" indent="-342900" defTabSz="1218987">
              <a:spcBef>
                <a:spcPts val="600"/>
              </a:spcBef>
              <a:buFont typeface="Arial" panose="020B0604020202020204" pitchFamily="34" charset="0"/>
              <a:buChar char="•"/>
            </a:pPr>
            <a:r>
              <a:rPr lang="en-US" dirty="0" smtClean="0">
                <a:gradFill>
                  <a:gsLst>
                    <a:gs pos="2917">
                      <a:srgbClr val="505050"/>
                    </a:gs>
                    <a:gs pos="30000">
                      <a:srgbClr val="505050"/>
                    </a:gs>
                  </a:gsLst>
                  <a:lin ang="5400000" scaled="0"/>
                </a:gradFill>
              </a:rPr>
              <a:t>Networking</a:t>
            </a:r>
          </a:p>
          <a:p>
            <a:pPr marL="342900" indent="-342900" defTabSz="1218987">
              <a:spcBef>
                <a:spcPts val="600"/>
              </a:spcBef>
              <a:buFont typeface="Arial" panose="020B0604020202020204" pitchFamily="34" charset="0"/>
              <a:buChar char="•"/>
            </a:pPr>
            <a:r>
              <a:rPr lang="en-US" dirty="0" smtClean="0">
                <a:gradFill>
                  <a:gsLst>
                    <a:gs pos="2917">
                      <a:srgbClr val="505050"/>
                    </a:gs>
                    <a:gs pos="30000">
                      <a:srgbClr val="505050"/>
                    </a:gs>
                  </a:gsLst>
                  <a:lin ang="5400000" scaled="0"/>
                </a:gradFill>
              </a:rPr>
              <a:t>Service Model</a:t>
            </a:r>
          </a:p>
          <a:p>
            <a:pPr defTabSz="1218987">
              <a:spcBef>
                <a:spcPts val="600"/>
              </a:spcBef>
            </a:pPr>
            <a:r>
              <a:rPr lang="en-US" dirty="0">
                <a:gradFill>
                  <a:gsLst>
                    <a:gs pos="2917">
                      <a:srgbClr val="505050"/>
                    </a:gs>
                    <a:gs pos="30000">
                      <a:srgbClr val="505050"/>
                    </a:gs>
                  </a:gsLst>
                  <a:lin ang="5400000" scaled="0"/>
                </a:gradFill>
              </a:rPr>
              <a:t>	</a:t>
            </a:r>
            <a:r>
              <a:rPr lang="en-US" dirty="0" smtClean="0">
                <a:solidFill>
                  <a:srgbClr val="00188F"/>
                </a:solidFill>
              </a:rPr>
              <a:t>boundary</a:t>
            </a:r>
          </a:p>
        </p:txBody>
      </p:sp>
      <p:pic>
        <p:nvPicPr>
          <p:cNvPr id="38" name="Virtual machines"/>
          <p:cNvPicPr>
            <a:picLocks noChangeAspect="1"/>
          </p:cNvPicPr>
          <p:nvPr/>
        </p:nvPicPr>
        <p:blipFill>
          <a:blip r:embed="rId12" cstate="print">
            <a:duotone>
              <a:prstClr val="black"/>
              <a:schemeClr val="tx1">
                <a:lumMod val="50000"/>
                <a:tint val="45000"/>
                <a:satMod val="400000"/>
              </a:schemeClr>
            </a:duotone>
            <a:extLst>
              <a:ext uri="{BEBA8EAE-BF5A-486C-A8C5-ECC9F3942E4B}">
                <a14:imgProps xmlns:a14="http://schemas.microsoft.com/office/drawing/2010/main">
                  <a14:imgLayer r:embed="rId1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8947240" y="2334598"/>
            <a:ext cx="1256575" cy="1256575"/>
          </a:xfrm>
          <a:prstGeom prst="rect">
            <a:avLst/>
          </a:prstGeom>
        </p:spPr>
      </p:pic>
      <p:graphicFrame>
        <p:nvGraphicFramePr>
          <p:cNvPr id="17" name="Object 16" hidden="1"/>
          <p:cNvGraphicFramePr>
            <a:graphicFrameLocks noChangeAspect="1"/>
          </p:cNvGraphicFramePr>
          <p:nvPr>
            <p:custDataLst>
              <p:tags r:id="rId2"/>
            </p:custDataLst>
            <p:extLst/>
          </p:nvPr>
        </p:nvGraphicFramePr>
        <p:xfrm>
          <a:off x="1" y="895"/>
          <a:ext cx="158751" cy="158709"/>
        </p:xfrm>
        <a:graphic>
          <a:graphicData uri="http://schemas.openxmlformats.org/presentationml/2006/ole">
            <mc:AlternateContent xmlns:mc="http://schemas.openxmlformats.org/markup-compatibility/2006">
              <mc:Choice xmlns:v="urn:schemas-microsoft-com:vml" Requires="v">
                <p:oleObj spid="_x0000_s2107" name="think-cell Slide" r:id="rId14" imgW="270" imgH="270" progId="TCLayout.ActiveDocument.1">
                  <p:embed/>
                </p:oleObj>
              </mc:Choice>
              <mc:Fallback>
                <p:oleObj name="think-cell Slide" r:id="rId14" imgW="270" imgH="270" progId="TCLayout.ActiveDocument.1">
                  <p:embed/>
                  <p:pic>
                    <p:nvPicPr>
                      <p:cNvPr id="0" name=""/>
                      <p:cNvPicPr/>
                      <p:nvPr/>
                    </p:nvPicPr>
                    <p:blipFill>
                      <a:blip r:embed="rId15"/>
                      <a:stretch>
                        <a:fillRect/>
                      </a:stretch>
                    </p:blipFill>
                    <p:spPr>
                      <a:xfrm>
                        <a:off x="1" y="895"/>
                        <a:ext cx="158751" cy="158709"/>
                      </a:xfrm>
                      <a:prstGeom prst="rect">
                        <a:avLst/>
                      </a:prstGeom>
                    </p:spPr>
                  </p:pic>
                </p:oleObj>
              </mc:Fallback>
            </mc:AlternateContent>
          </a:graphicData>
        </a:graphic>
      </p:graphicFrame>
      <p:sp>
        <p:nvSpPr>
          <p:cNvPr id="2" name="Title 1"/>
          <p:cNvSpPr>
            <a:spLocks noGrp="1"/>
          </p:cNvSpPr>
          <p:nvPr>
            <p:ph type="title" idx="4294967295"/>
            <p:custDataLst>
              <p:tags r:id="rId3"/>
            </p:custDataLst>
          </p:nvPr>
        </p:nvSpPr>
        <p:spPr>
          <a:xfrm>
            <a:off x="0" y="100013"/>
            <a:ext cx="10969625" cy="1055687"/>
          </a:xfrm>
        </p:spPr>
        <p:txBody>
          <a:bodyPr>
            <a:normAutofit fontScale="90000"/>
          </a:bodyPr>
          <a:lstStyle/>
          <a:p>
            <a:r>
              <a:rPr lang="en-US" sz="5400" dirty="0" smtClean="0">
                <a:solidFill>
                  <a:schemeClr val="accent5"/>
                </a:solidFill>
              </a:rPr>
              <a:t>Cloud Services, Roles, and Instances</a:t>
            </a:r>
            <a:endParaRPr lang="en-US" sz="4000" dirty="0">
              <a:solidFill>
                <a:schemeClr val="accent5"/>
              </a:solidFill>
            </a:endParaRPr>
          </a:p>
        </p:txBody>
      </p:sp>
      <p:sp>
        <p:nvSpPr>
          <p:cNvPr id="11" name="TextBox 10"/>
          <p:cNvSpPr txBox="1"/>
          <p:nvPr/>
        </p:nvSpPr>
        <p:spPr>
          <a:xfrm rot="16200000">
            <a:off x="11098865" y="3759636"/>
            <a:ext cx="1476494" cy="295402"/>
          </a:xfrm>
          <a:prstGeom prst="rect">
            <a:avLst/>
          </a:prstGeom>
          <a:noFill/>
        </p:spPr>
        <p:txBody>
          <a:bodyPr wrap="none" lIns="0" tIns="0" rIns="0" bIns="0" rtlCol="0">
            <a:spAutoFit/>
          </a:bodyPr>
          <a:lstStyle/>
          <a:p>
            <a:pPr defTabSz="1218987">
              <a:lnSpc>
                <a:spcPct val="90000"/>
              </a:lnSpc>
              <a:spcBef>
                <a:spcPct val="20000"/>
              </a:spcBef>
              <a:buSzPct val="80000"/>
            </a:pPr>
            <a:r>
              <a:rPr lang="en-US" sz="2133" b="1" dirty="0">
                <a:solidFill>
                  <a:srgbClr val="505050">
                    <a:alpha val="99000"/>
                  </a:srgbClr>
                </a:solidFill>
              </a:rPr>
              <a:t>INSTANCES</a:t>
            </a:r>
          </a:p>
        </p:txBody>
      </p:sp>
      <p:cxnSp>
        <p:nvCxnSpPr>
          <p:cNvPr id="24" name="Straight Connector 23"/>
          <p:cNvCxnSpPr/>
          <p:nvPr/>
        </p:nvCxnSpPr>
        <p:spPr>
          <a:xfrm flipV="1">
            <a:off x="3539513" y="2851592"/>
            <a:ext cx="831128" cy="886209"/>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2904060" y="3638116"/>
            <a:ext cx="821250" cy="295402"/>
          </a:xfrm>
          <a:prstGeom prst="rect">
            <a:avLst/>
          </a:prstGeom>
          <a:noFill/>
        </p:spPr>
        <p:txBody>
          <a:bodyPr wrap="none" lIns="0" tIns="0" rIns="0" bIns="0" rtlCol="0">
            <a:spAutoFit/>
          </a:bodyPr>
          <a:lstStyle/>
          <a:p>
            <a:pPr defTabSz="1218987">
              <a:lnSpc>
                <a:spcPct val="90000"/>
              </a:lnSpc>
              <a:spcBef>
                <a:spcPct val="20000"/>
              </a:spcBef>
              <a:buSzPct val="80000"/>
            </a:pPr>
            <a:r>
              <a:rPr lang="en-US" sz="2133" b="1" dirty="0">
                <a:solidFill>
                  <a:srgbClr val="505050">
                    <a:alpha val="99000"/>
                  </a:srgbClr>
                </a:solidFill>
              </a:rPr>
              <a:t>ROLES</a:t>
            </a:r>
          </a:p>
        </p:txBody>
      </p:sp>
      <p:cxnSp>
        <p:nvCxnSpPr>
          <p:cNvPr id="27" name="Straight Connector 26"/>
          <p:cNvCxnSpPr/>
          <p:nvPr/>
        </p:nvCxnSpPr>
        <p:spPr>
          <a:xfrm>
            <a:off x="3539513" y="3737802"/>
            <a:ext cx="831128" cy="1086718"/>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bwMode="auto">
          <a:xfrm>
            <a:off x="3851510" y="1371496"/>
            <a:ext cx="7003434" cy="2480767"/>
          </a:xfrm>
          <a:prstGeom prst="rect">
            <a:avLst/>
          </a:prstGeom>
          <a:noFill/>
          <a:ln w="38100">
            <a:solidFill>
              <a:schemeClr val="tx2"/>
            </a:solidFill>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363" tIns="45681" rIns="91363" bIns="45681" numCol="1" rtlCol="0" anchor="ctr" anchorCtr="0" compatLnSpc="1">
            <a:prstTxWarp prst="textNoShape">
              <a:avLst/>
            </a:prstTxWarp>
          </a:bodyPr>
          <a:lstStyle>
            <a:defPPr>
              <a:defRPr lang="en-US"/>
            </a:defPPr>
            <a:lvl1pPr marL="0" algn="l" defTabSz="914363" rtl="0" eaLnBrk="1" latinLnBrk="0" hangingPunct="1">
              <a:defRPr sz="1800" kern="1200">
                <a:solidFill>
                  <a:schemeClr val="dk1"/>
                </a:solidFill>
                <a:latin typeface="+mn-lt"/>
                <a:ea typeface="+mn-ea"/>
                <a:cs typeface="+mn-cs"/>
              </a:defRPr>
            </a:lvl1pPr>
            <a:lvl2pPr marL="457182" algn="l" defTabSz="914363" rtl="0" eaLnBrk="1" latinLnBrk="0" hangingPunct="1">
              <a:defRPr sz="1800" kern="1200">
                <a:solidFill>
                  <a:schemeClr val="dk1"/>
                </a:solidFill>
                <a:latin typeface="+mn-lt"/>
                <a:ea typeface="+mn-ea"/>
                <a:cs typeface="+mn-cs"/>
              </a:defRPr>
            </a:lvl2pPr>
            <a:lvl3pPr marL="914363" algn="l" defTabSz="914363" rtl="0" eaLnBrk="1" latinLnBrk="0" hangingPunct="1">
              <a:defRPr sz="1800" kern="1200">
                <a:solidFill>
                  <a:schemeClr val="dk1"/>
                </a:solidFill>
                <a:latin typeface="+mn-lt"/>
                <a:ea typeface="+mn-ea"/>
                <a:cs typeface="+mn-cs"/>
              </a:defRPr>
            </a:lvl3pPr>
            <a:lvl4pPr marL="1371545" algn="l" defTabSz="914363" rtl="0" eaLnBrk="1" latinLnBrk="0" hangingPunct="1">
              <a:defRPr sz="1800" kern="1200">
                <a:solidFill>
                  <a:schemeClr val="dk1"/>
                </a:solidFill>
                <a:latin typeface="+mn-lt"/>
                <a:ea typeface="+mn-ea"/>
                <a:cs typeface="+mn-cs"/>
              </a:defRPr>
            </a:lvl4pPr>
            <a:lvl5pPr marL="1828727" algn="l" defTabSz="914363" rtl="0" eaLnBrk="1" latinLnBrk="0" hangingPunct="1">
              <a:defRPr sz="1800" kern="1200">
                <a:solidFill>
                  <a:schemeClr val="dk1"/>
                </a:solidFill>
                <a:latin typeface="+mn-lt"/>
                <a:ea typeface="+mn-ea"/>
                <a:cs typeface="+mn-cs"/>
              </a:defRPr>
            </a:lvl5pPr>
            <a:lvl6pPr marL="2285909" algn="l" defTabSz="914363" rtl="0" eaLnBrk="1" latinLnBrk="0" hangingPunct="1">
              <a:defRPr sz="1800" kern="1200">
                <a:solidFill>
                  <a:schemeClr val="dk1"/>
                </a:solidFill>
                <a:latin typeface="+mn-lt"/>
                <a:ea typeface="+mn-ea"/>
                <a:cs typeface="+mn-cs"/>
              </a:defRPr>
            </a:lvl6pPr>
            <a:lvl7pPr marL="2743090" algn="l" defTabSz="914363" rtl="0" eaLnBrk="1" latinLnBrk="0" hangingPunct="1">
              <a:defRPr sz="1800" kern="1200">
                <a:solidFill>
                  <a:schemeClr val="dk1"/>
                </a:solidFill>
                <a:latin typeface="+mn-lt"/>
                <a:ea typeface="+mn-ea"/>
                <a:cs typeface="+mn-cs"/>
              </a:defRPr>
            </a:lvl7pPr>
            <a:lvl8pPr marL="3200272" algn="l" defTabSz="914363" rtl="0" eaLnBrk="1" latinLnBrk="0" hangingPunct="1">
              <a:defRPr sz="1800" kern="1200">
                <a:solidFill>
                  <a:schemeClr val="dk1"/>
                </a:solidFill>
                <a:latin typeface="+mn-lt"/>
                <a:ea typeface="+mn-ea"/>
                <a:cs typeface="+mn-cs"/>
              </a:defRPr>
            </a:lvl8pPr>
            <a:lvl9pPr marL="3657454" algn="l" defTabSz="914363" rtl="0" eaLnBrk="1" latinLnBrk="0" hangingPunct="1">
              <a:defRPr sz="1800" kern="1200">
                <a:solidFill>
                  <a:schemeClr val="dk1"/>
                </a:solidFill>
                <a:latin typeface="+mn-lt"/>
                <a:ea typeface="+mn-ea"/>
                <a:cs typeface="+mn-cs"/>
              </a:defRPr>
            </a:lvl9pPr>
          </a:lstStyle>
          <a:p>
            <a:pPr algn="ctr" defTabSz="913375" fontAlgn="base">
              <a:spcBef>
                <a:spcPct val="0"/>
              </a:spcBef>
              <a:spcAft>
                <a:spcPct val="0"/>
              </a:spcAft>
            </a:pPr>
            <a:endParaRPr lang="en-US" sz="1959" dirty="0">
              <a:solidFill>
                <a:srgbClr val="505050"/>
              </a:solidFill>
            </a:endParaRPr>
          </a:p>
        </p:txBody>
      </p:sp>
      <p:pic>
        <p:nvPicPr>
          <p:cNvPr id="34" name="Virtual machines"/>
          <p:cNvPicPr>
            <a:picLocks noChangeAspect="1"/>
          </p:cNvPicPr>
          <p:nvPr/>
        </p:nvPicPr>
        <p:blipFill>
          <a:blip r:embed="rId12" cstate="print">
            <a:duotone>
              <a:prstClr val="black"/>
              <a:schemeClr val="tx1">
                <a:lumMod val="50000"/>
                <a:tint val="45000"/>
                <a:satMod val="400000"/>
              </a:schemeClr>
            </a:duotone>
            <a:extLst>
              <a:ext uri="{BEBA8EAE-BF5A-486C-A8C5-ECC9F3942E4B}">
                <a14:imgProps xmlns:a14="http://schemas.microsoft.com/office/drawing/2010/main">
                  <a14:imgLayer r:embed="rId1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419982" y="2365967"/>
            <a:ext cx="1256575" cy="1256575"/>
          </a:xfrm>
          <a:prstGeom prst="rect">
            <a:avLst/>
          </a:prstGeom>
        </p:spPr>
      </p:pic>
      <p:sp>
        <p:nvSpPr>
          <p:cNvPr id="35" name="Rectangle 34"/>
          <p:cNvSpPr/>
          <p:nvPr>
            <p:custDataLst>
              <p:tags r:id="rId4"/>
            </p:custDataLst>
          </p:nvPr>
        </p:nvSpPr>
        <p:spPr bwMode="auto">
          <a:xfrm>
            <a:off x="4034729" y="1856365"/>
            <a:ext cx="2073907" cy="1774478"/>
          </a:xfrm>
          <a:prstGeom prst="rect">
            <a:avLst/>
          </a:prstGeom>
          <a:noFill/>
          <a:ln w="571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t" anchorCtr="0" compatLnSpc="1">
            <a:prstTxWarp prst="textNoShape">
              <a:avLst/>
            </a:prstTxWarp>
          </a:bodyPr>
          <a:lstStyle/>
          <a:p>
            <a:pPr algn="ctr" defTabSz="913954" fontAlgn="base">
              <a:spcBef>
                <a:spcPct val="0"/>
              </a:spcBef>
              <a:spcAft>
                <a:spcPct val="0"/>
              </a:spcAft>
            </a:pPr>
            <a:r>
              <a:rPr lang="en-US" sz="3199" cap="all" dirty="0" smtClean="0">
                <a:ln>
                  <a:solidFill>
                    <a:srgbClr val="FFFFFF">
                      <a:alpha val="0"/>
                    </a:srgbClr>
                  </a:solidFill>
                </a:ln>
                <a:solidFill>
                  <a:srgbClr val="00188F"/>
                </a:solidFill>
              </a:rPr>
              <a:t>VM 1</a:t>
            </a:r>
            <a:endParaRPr lang="en-US" sz="3199" cap="all" dirty="0">
              <a:ln>
                <a:solidFill>
                  <a:srgbClr val="FFFFFF">
                    <a:alpha val="0"/>
                  </a:srgbClr>
                </a:solidFill>
              </a:ln>
              <a:solidFill>
                <a:srgbClr val="00188F"/>
              </a:solidFill>
            </a:endParaRPr>
          </a:p>
        </p:txBody>
      </p:sp>
      <p:pic>
        <p:nvPicPr>
          <p:cNvPr id="36" name="Virtual machines"/>
          <p:cNvPicPr>
            <a:picLocks noChangeAspect="1"/>
          </p:cNvPicPr>
          <p:nvPr/>
        </p:nvPicPr>
        <p:blipFill>
          <a:blip r:embed="rId12" cstate="print">
            <a:duotone>
              <a:prstClr val="black"/>
              <a:schemeClr val="tx1">
                <a:lumMod val="50000"/>
                <a:tint val="45000"/>
                <a:satMod val="400000"/>
              </a:schemeClr>
            </a:duotone>
            <a:extLst>
              <a:ext uri="{BEBA8EAE-BF5A-486C-A8C5-ECC9F3942E4B}">
                <a14:imgProps xmlns:a14="http://schemas.microsoft.com/office/drawing/2010/main">
                  <a14:imgLayer r:embed="rId1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677011" y="2358210"/>
            <a:ext cx="1256575" cy="1256575"/>
          </a:xfrm>
          <a:prstGeom prst="rect">
            <a:avLst/>
          </a:prstGeom>
        </p:spPr>
      </p:pic>
      <p:sp>
        <p:nvSpPr>
          <p:cNvPr id="37" name="Rectangle 36"/>
          <p:cNvSpPr/>
          <p:nvPr>
            <p:custDataLst>
              <p:tags r:id="rId5"/>
            </p:custDataLst>
          </p:nvPr>
        </p:nvSpPr>
        <p:spPr bwMode="auto">
          <a:xfrm>
            <a:off x="6291758" y="1848608"/>
            <a:ext cx="2073907" cy="1774478"/>
          </a:xfrm>
          <a:prstGeom prst="rect">
            <a:avLst/>
          </a:prstGeom>
          <a:noFill/>
          <a:ln w="571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t" anchorCtr="0" compatLnSpc="1">
            <a:prstTxWarp prst="textNoShape">
              <a:avLst/>
            </a:prstTxWarp>
          </a:bodyPr>
          <a:lstStyle/>
          <a:p>
            <a:pPr algn="ctr" defTabSz="913954" fontAlgn="base">
              <a:spcBef>
                <a:spcPct val="0"/>
              </a:spcBef>
              <a:spcAft>
                <a:spcPct val="0"/>
              </a:spcAft>
            </a:pPr>
            <a:r>
              <a:rPr lang="en-US" sz="3199" cap="all" dirty="0" smtClean="0">
                <a:ln>
                  <a:solidFill>
                    <a:srgbClr val="FFFFFF">
                      <a:alpha val="0"/>
                    </a:srgbClr>
                  </a:solidFill>
                </a:ln>
                <a:solidFill>
                  <a:srgbClr val="00188F"/>
                </a:solidFill>
              </a:rPr>
              <a:t>VM 2</a:t>
            </a:r>
            <a:endParaRPr lang="en-US" sz="3199" cap="all" dirty="0">
              <a:ln>
                <a:solidFill>
                  <a:srgbClr val="FFFFFF">
                    <a:alpha val="0"/>
                  </a:srgbClr>
                </a:solidFill>
              </a:ln>
              <a:solidFill>
                <a:srgbClr val="00188F"/>
              </a:solidFill>
            </a:endParaRPr>
          </a:p>
        </p:txBody>
      </p:sp>
      <p:sp>
        <p:nvSpPr>
          <p:cNvPr id="39" name="Rectangle 38"/>
          <p:cNvSpPr/>
          <p:nvPr>
            <p:custDataLst>
              <p:tags r:id="rId6"/>
            </p:custDataLst>
          </p:nvPr>
        </p:nvSpPr>
        <p:spPr bwMode="auto">
          <a:xfrm>
            <a:off x="8561987" y="1824996"/>
            <a:ext cx="2073907" cy="1774478"/>
          </a:xfrm>
          <a:prstGeom prst="rect">
            <a:avLst/>
          </a:prstGeom>
          <a:noFill/>
          <a:ln w="571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t" anchorCtr="0" compatLnSpc="1">
            <a:prstTxWarp prst="textNoShape">
              <a:avLst/>
            </a:prstTxWarp>
          </a:bodyPr>
          <a:lstStyle/>
          <a:p>
            <a:pPr algn="ctr" defTabSz="913954" fontAlgn="base">
              <a:spcBef>
                <a:spcPct val="0"/>
              </a:spcBef>
              <a:spcAft>
                <a:spcPct val="0"/>
              </a:spcAft>
            </a:pPr>
            <a:r>
              <a:rPr lang="en-US" sz="3199" cap="all" dirty="0" smtClean="0">
                <a:ln>
                  <a:solidFill>
                    <a:srgbClr val="FFFFFF">
                      <a:alpha val="0"/>
                    </a:srgbClr>
                  </a:solidFill>
                </a:ln>
                <a:solidFill>
                  <a:srgbClr val="00188F"/>
                </a:solidFill>
              </a:rPr>
              <a:t>VM 3</a:t>
            </a:r>
            <a:endParaRPr lang="en-US" sz="3199" cap="all" dirty="0">
              <a:ln>
                <a:solidFill>
                  <a:srgbClr val="FFFFFF">
                    <a:alpha val="0"/>
                  </a:srgbClr>
                </a:solidFill>
              </a:ln>
              <a:solidFill>
                <a:srgbClr val="00188F"/>
              </a:solidFill>
            </a:endParaRPr>
          </a:p>
        </p:txBody>
      </p:sp>
      <p:sp>
        <p:nvSpPr>
          <p:cNvPr id="4" name="TextBox 3"/>
          <p:cNvSpPr txBox="1"/>
          <p:nvPr/>
        </p:nvSpPr>
        <p:spPr>
          <a:xfrm>
            <a:off x="3851511" y="1263096"/>
            <a:ext cx="7003434" cy="738664"/>
          </a:xfrm>
          <a:prstGeom prst="rect">
            <a:avLst/>
          </a:prstGeom>
          <a:noFill/>
        </p:spPr>
        <p:txBody>
          <a:bodyPr wrap="square" lIns="182880" tIns="146304" rIns="182880" bIns="146304" rtlCol="0">
            <a:spAutoFit/>
          </a:bodyPr>
          <a:lstStyle/>
          <a:p>
            <a:pPr algn="ctr" defTabSz="1218987">
              <a:lnSpc>
                <a:spcPct val="90000"/>
              </a:lnSpc>
            </a:pPr>
            <a:r>
              <a:rPr lang="en-US" sz="3200" dirty="0" smtClean="0">
                <a:gradFill>
                  <a:gsLst>
                    <a:gs pos="2917">
                      <a:srgbClr val="505050"/>
                    </a:gs>
                    <a:gs pos="30000">
                      <a:srgbClr val="505050"/>
                    </a:gs>
                  </a:gsLst>
                  <a:lin ang="5400000" scaled="0"/>
                </a:gradFill>
              </a:rPr>
              <a:t>WEB ROLE</a:t>
            </a:r>
          </a:p>
        </p:txBody>
      </p:sp>
      <p:sp>
        <p:nvSpPr>
          <p:cNvPr id="45" name="Rectangle 44"/>
          <p:cNvSpPr/>
          <p:nvPr/>
        </p:nvSpPr>
        <p:spPr bwMode="auto">
          <a:xfrm>
            <a:off x="3851510" y="4224112"/>
            <a:ext cx="7003434" cy="2480767"/>
          </a:xfrm>
          <a:prstGeom prst="rect">
            <a:avLst/>
          </a:prstGeom>
          <a:noFill/>
          <a:ln w="38100">
            <a:solidFill>
              <a:schemeClr val="tx2"/>
            </a:solidFill>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363" tIns="45681" rIns="91363" bIns="45681" numCol="1" rtlCol="0" anchor="ctr" anchorCtr="0" compatLnSpc="1">
            <a:prstTxWarp prst="textNoShape">
              <a:avLst/>
            </a:prstTxWarp>
          </a:bodyPr>
          <a:lstStyle>
            <a:defPPr>
              <a:defRPr lang="en-US"/>
            </a:defPPr>
            <a:lvl1pPr marL="0" algn="l" defTabSz="914363" rtl="0" eaLnBrk="1" latinLnBrk="0" hangingPunct="1">
              <a:defRPr sz="1800" kern="1200">
                <a:solidFill>
                  <a:schemeClr val="dk1"/>
                </a:solidFill>
                <a:latin typeface="+mn-lt"/>
                <a:ea typeface="+mn-ea"/>
                <a:cs typeface="+mn-cs"/>
              </a:defRPr>
            </a:lvl1pPr>
            <a:lvl2pPr marL="457182" algn="l" defTabSz="914363" rtl="0" eaLnBrk="1" latinLnBrk="0" hangingPunct="1">
              <a:defRPr sz="1800" kern="1200">
                <a:solidFill>
                  <a:schemeClr val="dk1"/>
                </a:solidFill>
                <a:latin typeface="+mn-lt"/>
                <a:ea typeface="+mn-ea"/>
                <a:cs typeface="+mn-cs"/>
              </a:defRPr>
            </a:lvl2pPr>
            <a:lvl3pPr marL="914363" algn="l" defTabSz="914363" rtl="0" eaLnBrk="1" latinLnBrk="0" hangingPunct="1">
              <a:defRPr sz="1800" kern="1200">
                <a:solidFill>
                  <a:schemeClr val="dk1"/>
                </a:solidFill>
                <a:latin typeface="+mn-lt"/>
                <a:ea typeface="+mn-ea"/>
                <a:cs typeface="+mn-cs"/>
              </a:defRPr>
            </a:lvl3pPr>
            <a:lvl4pPr marL="1371545" algn="l" defTabSz="914363" rtl="0" eaLnBrk="1" latinLnBrk="0" hangingPunct="1">
              <a:defRPr sz="1800" kern="1200">
                <a:solidFill>
                  <a:schemeClr val="dk1"/>
                </a:solidFill>
                <a:latin typeface="+mn-lt"/>
                <a:ea typeface="+mn-ea"/>
                <a:cs typeface="+mn-cs"/>
              </a:defRPr>
            </a:lvl4pPr>
            <a:lvl5pPr marL="1828727" algn="l" defTabSz="914363" rtl="0" eaLnBrk="1" latinLnBrk="0" hangingPunct="1">
              <a:defRPr sz="1800" kern="1200">
                <a:solidFill>
                  <a:schemeClr val="dk1"/>
                </a:solidFill>
                <a:latin typeface="+mn-lt"/>
                <a:ea typeface="+mn-ea"/>
                <a:cs typeface="+mn-cs"/>
              </a:defRPr>
            </a:lvl5pPr>
            <a:lvl6pPr marL="2285909" algn="l" defTabSz="914363" rtl="0" eaLnBrk="1" latinLnBrk="0" hangingPunct="1">
              <a:defRPr sz="1800" kern="1200">
                <a:solidFill>
                  <a:schemeClr val="dk1"/>
                </a:solidFill>
                <a:latin typeface="+mn-lt"/>
                <a:ea typeface="+mn-ea"/>
                <a:cs typeface="+mn-cs"/>
              </a:defRPr>
            </a:lvl6pPr>
            <a:lvl7pPr marL="2743090" algn="l" defTabSz="914363" rtl="0" eaLnBrk="1" latinLnBrk="0" hangingPunct="1">
              <a:defRPr sz="1800" kern="1200">
                <a:solidFill>
                  <a:schemeClr val="dk1"/>
                </a:solidFill>
                <a:latin typeface="+mn-lt"/>
                <a:ea typeface="+mn-ea"/>
                <a:cs typeface="+mn-cs"/>
              </a:defRPr>
            </a:lvl7pPr>
            <a:lvl8pPr marL="3200272" algn="l" defTabSz="914363" rtl="0" eaLnBrk="1" latinLnBrk="0" hangingPunct="1">
              <a:defRPr sz="1800" kern="1200">
                <a:solidFill>
                  <a:schemeClr val="dk1"/>
                </a:solidFill>
                <a:latin typeface="+mn-lt"/>
                <a:ea typeface="+mn-ea"/>
                <a:cs typeface="+mn-cs"/>
              </a:defRPr>
            </a:lvl8pPr>
            <a:lvl9pPr marL="3657454" algn="l" defTabSz="914363" rtl="0" eaLnBrk="1" latinLnBrk="0" hangingPunct="1">
              <a:defRPr sz="1800" kern="1200">
                <a:solidFill>
                  <a:schemeClr val="dk1"/>
                </a:solidFill>
                <a:latin typeface="+mn-lt"/>
                <a:ea typeface="+mn-ea"/>
                <a:cs typeface="+mn-cs"/>
              </a:defRPr>
            </a:lvl9pPr>
          </a:lstStyle>
          <a:p>
            <a:pPr algn="ctr" defTabSz="913375" fontAlgn="base">
              <a:spcBef>
                <a:spcPct val="0"/>
              </a:spcBef>
              <a:spcAft>
                <a:spcPct val="0"/>
              </a:spcAft>
            </a:pPr>
            <a:endParaRPr lang="en-US" sz="1959" dirty="0">
              <a:solidFill>
                <a:srgbClr val="505050"/>
              </a:solidFill>
            </a:endParaRPr>
          </a:p>
        </p:txBody>
      </p:sp>
      <p:pic>
        <p:nvPicPr>
          <p:cNvPr id="46" name="Virtual machines"/>
          <p:cNvPicPr>
            <a:picLocks noChangeAspect="1"/>
          </p:cNvPicPr>
          <p:nvPr/>
        </p:nvPicPr>
        <p:blipFill>
          <a:blip r:embed="rId12" cstate="print">
            <a:duotone>
              <a:prstClr val="black"/>
              <a:schemeClr val="tx1">
                <a:lumMod val="50000"/>
                <a:tint val="45000"/>
                <a:satMod val="400000"/>
              </a:schemeClr>
            </a:duotone>
            <a:extLst>
              <a:ext uri="{BEBA8EAE-BF5A-486C-A8C5-ECC9F3942E4B}">
                <a14:imgProps xmlns:a14="http://schemas.microsoft.com/office/drawing/2010/main">
                  <a14:imgLayer r:embed="rId1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419982" y="5218583"/>
            <a:ext cx="1256575" cy="1256575"/>
          </a:xfrm>
          <a:prstGeom prst="rect">
            <a:avLst/>
          </a:prstGeom>
        </p:spPr>
      </p:pic>
      <p:sp>
        <p:nvSpPr>
          <p:cNvPr id="47" name="Rectangle 46"/>
          <p:cNvSpPr/>
          <p:nvPr>
            <p:custDataLst>
              <p:tags r:id="rId7"/>
            </p:custDataLst>
          </p:nvPr>
        </p:nvSpPr>
        <p:spPr bwMode="auto">
          <a:xfrm>
            <a:off x="4034729" y="4708981"/>
            <a:ext cx="2073907" cy="1774478"/>
          </a:xfrm>
          <a:prstGeom prst="rect">
            <a:avLst/>
          </a:prstGeom>
          <a:noFill/>
          <a:ln w="571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t" anchorCtr="0" compatLnSpc="1">
            <a:prstTxWarp prst="textNoShape">
              <a:avLst/>
            </a:prstTxWarp>
          </a:bodyPr>
          <a:lstStyle/>
          <a:p>
            <a:pPr algn="ctr" defTabSz="913954" fontAlgn="base">
              <a:spcBef>
                <a:spcPct val="0"/>
              </a:spcBef>
              <a:spcAft>
                <a:spcPct val="0"/>
              </a:spcAft>
            </a:pPr>
            <a:r>
              <a:rPr lang="en-US" sz="3199" cap="all" dirty="0" smtClean="0">
                <a:ln>
                  <a:solidFill>
                    <a:srgbClr val="FFFFFF">
                      <a:alpha val="0"/>
                    </a:srgbClr>
                  </a:solidFill>
                </a:ln>
                <a:solidFill>
                  <a:srgbClr val="00188F"/>
                </a:solidFill>
              </a:rPr>
              <a:t>VM 4</a:t>
            </a:r>
            <a:endParaRPr lang="en-US" sz="3199" cap="all" dirty="0">
              <a:ln>
                <a:solidFill>
                  <a:srgbClr val="FFFFFF">
                    <a:alpha val="0"/>
                  </a:srgbClr>
                </a:solidFill>
              </a:ln>
              <a:solidFill>
                <a:srgbClr val="00188F"/>
              </a:solidFill>
            </a:endParaRPr>
          </a:p>
        </p:txBody>
      </p:sp>
      <p:pic>
        <p:nvPicPr>
          <p:cNvPr id="48" name="Virtual machines"/>
          <p:cNvPicPr>
            <a:picLocks noChangeAspect="1"/>
          </p:cNvPicPr>
          <p:nvPr/>
        </p:nvPicPr>
        <p:blipFill>
          <a:blip r:embed="rId12" cstate="print">
            <a:duotone>
              <a:prstClr val="black"/>
              <a:schemeClr val="tx1">
                <a:lumMod val="50000"/>
                <a:tint val="45000"/>
                <a:satMod val="400000"/>
              </a:schemeClr>
            </a:duotone>
            <a:extLst>
              <a:ext uri="{BEBA8EAE-BF5A-486C-A8C5-ECC9F3942E4B}">
                <a14:imgProps xmlns:a14="http://schemas.microsoft.com/office/drawing/2010/main">
                  <a14:imgLayer r:embed="rId1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677011" y="5210826"/>
            <a:ext cx="1256575" cy="1256575"/>
          </a:xfrm>
          <a:prstGeom prst="rect">
            <a:avLst/>
          </a:prstGeom>
        </p:spPr>
      </p:pic>
      <p:sp>
        <p:nvSpPr>
          <p:cNvPr id="49" name="Rectangle 48"/>
          <p:cNvSpPr/>
          <p:nvPr>
            <p:custDataLst>
              <p:tags r:id="rId8"/>
            </p:custDataLst>
          </p:nvPr>
        </p:nvSpPr>
        <p:spPr bwMode="auto">
          <a:xfrm>
            <a:off x="6291758" y="4701224"/>
            <a:ext cx="2073907" cy="1774478"/>
          </a:xfrm>
          <a:prstGeom prst="rect">
            <a:avLst/>
          </a:prstGeom>
          <a:noFill/>
          <a:ln w="571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t" anchorCtr="0" compatLnSpc="1">
            <a:prstTxWarp prst="textNoShape">
              <a:avLst/>
            </a:prstTxWarp>
          </a:bodyPr>
          <a:lstStyle/>
          <a:p>
            <a:pPr algn="ctr" defTabSz="913954" fontAlgn="base">
              <a:spcBef>
                <a:spcPct val="0"/>
              </a:spcBef>
              <a:spcAft>
                <a:spcPct val="0"/>
              </a:spcAft>
            </a:pPr>
            <a:r>
              <a:rPr lang="en-US" sz="3199" cap="all" dirty="0" smtClean="0">
                <a:ln>
                  <a:solidFill>
                    <a:srgbClr val="FFFFFF">
                      <a:alpha val="0"/>
                    </a:srgbClr>
                  </a:solidFill>
                </a:ln>
                <a:solidFill>
                  <a:srgbClr val="00188F"/>
                </a:solidFill>
              </a:rPr>
              <a:t>VM 5</a:t>
            </a:r>
            <a:endParaRPr lang="en-US" sz="3199" cap="all" dirty="0">
              <a:ln>
                <a:solidFill>
                  <a:srgbClr val="FFFFFF">
                    <a:alpha val="0"/>
                  </a:srgbClr>
                </a:solidFill>
              </a:ln>
              <a:solidFill>
                <a:srgbClr val="00188F"/>
              </a:solidFill>
            </a:endParaRPr>
          </a:p>
        </p:txBody>
      </p:sp>
      <p:pic>
        <p:nvPicPr>
          <p:cNvPr id="50" name="Virtual machines"/>
          <p:cNvPicPr>
            <a:picLocks noChangeAspect="1"/>
          </p:cNvPicPr>
          <p:nvPr/>
        </p:nvPicPr>
        <p:blipFill>
          <a:blip r:embed="rId12" cstate="print">
            <a:duotone>
              <a:prstClr val="black"/>
              <a:schemeClr val="tx1">
                <a:lumMod val="50000"/>
                <a:tint val="45000"/>
                <a:satMod val="400000"/>
              </a:schemeClr>
            </a:duotone>
            <a:extLst>
              <a:ext uri="{BEBA8EAE-BF5A-486C-A8C5-ECC9F3942E4B}">
                <a14:imgProps xmlns:a14="http://schemas.microsoft.com/office/drawing/2010/main">
                  <a14:imgLayer r:embed="rId1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8947240" y="5187214"/>
            <a:ext cx="1256575" cy="1256575"/>
          </a:xfrm>
          <a:prstGeom prst="rect">
            <a:avLst/>
          </a:prstGeom>
        </p:spPr>
      </p:pic>
      <p:sp>
        <p:nvSpPr>
          <p:cNvPr id="51" name="Rectangle 50"/>
          <p:cNvSpPr/>
          <p:nvPr>
            <p:custDataLst>
              <p:tags r:id="rId9"/>
            </p:custDataLst>
          </p:nvPr>
        </p:nvSpPr>
        <p:spPr bwMode="auto">
          <a:xfrm>
            <a:off x="8561987" y="4677612"/>
            <a:ext cx="2073907" cy="1774478"/>
          </a:xfrm>
          <a:prstGeom prst="rect">
            <a:avLst/>
          </a:prstGeom>
          <a:noFill/>
          <a:ln w="571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t" anchorCtr="0" compatLnSpc="1">
            <a:prstTxWarp prst="textNoShape">
              <a:avLst/>
            </a:prstTxWarp>
          </a:bodyPr>
          <a:lstStyle/>
          <a:p>
            <a:pPr algn="ctr" defTabSz="913954" fontAlgn="base">
              <a:spcBef>
                <a:spcPct val="0"/>
              </a:spcBef>
              <a:spcAft>
                <a:spcPct val="0"/>
              </a:spcAft>
            </a:pPr>
            <a:r>
              <a:rPr lang="en-US" sz="3199" cap="all" dirty="0" smtClean="0">
                <a:ln>
                  <a:solidFill>
                    <a:srgbClr val="FFFFFF">
                      <a:alpha val="0"/>
                    </a:srgbClr>
                  </a:solidFill>
                </a:ln>
                <a:solidFill>
                  <a:srgbClr val="00188F"/>
                </a:solidFill>
              </a:rPr>
              <a:t>VM…</a:t>
            </a:r>
            <a:endParaRPr lang="en-US" sz="3199" cap="all" dirty="0">
              <a:ln>
                <a:solidFill>
                  <a:srgbClr val="FFFFFF">
                    <a:alpha val="0"/>
                  </a:srgbClr>
                </a:solidFill>
              </a:ln>
              <a:solidFill>
                <a:srgbClr val="00188F"/>
              </a:solidFill>
            </a:endParaRPr>
          </a:p>
        </p:txBody>
      </p:sp>
      <p:sp>
        <p:nvSpPr>
          <p:cNvPr id="52" name="TextBox 51"/>
          <p:cNvSpPr txBox="1"/>
          <p:nvPr/>
        </p:nvSpPr>
        <p:spPr>
          <a:xfrm>
            <a:off x="3851511" y="4115712"/>
            <a:ext cx="7003434" cy="738664"/>
          </a:xfrm>
          <a:prstGeom prst="rect">
            <a:avLst/>
          </a:prstGeom>
          <a:noFill/>
        </p:spPr>
        <p:txBody>
          <a:bodyPr wrap="square" lIns="182880" tIns="146304" rIns="182880" bIns="146304" rtlCol="0">
            <a:spAutoFit/>
          </a:bodyPr>
          <a:lstStyle/>
          <a:p>
            <a:pPr algn="ctr" defTabSz="1218987">
              <a:lnSpc>
                <a:spcPct val="90000"/>
              </a:lnSpc>
            </a:pPr>
            <a:r>
              <a:rPr lang="en-US" sz="3200" dirty="0" smtClean="0">
                <a:gradFill>
                  <a:gsLst>
                    <a:gs pos="2917">
                      <a:srgbClr val="505050"/>
                    </a:gs>
                    <a:gs pos="30000">
                      <a:srgbClr val="505050"/>
                    </a:gs>
                  </a:gsLst>
                  <a:lin ang="5400000" scaled="0"/>
                </a:gradFill>
              </a:rPr>
              <a:t>WORKER ROLE</a:t>
            </a:r>
          </a:p>
        </p:txBody>
      </p:sp>
      <p:cxnSp>
        <p:nvCxnSpPr>
          <p:cNvPr id="14" name="Straight Connector 13"/>
          <p:cNvCxnSpPr/>
          <p:nvPr/>
        </p:nvCxnSpPr>
        <p:spPr>
          <a:xfrm>
            <a:off x="9568870" y="3421433"/>
            <a:ext cx="2041236" cy="550203"/>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006106" y="3450081"/>
            <a:ext cx="6604000" cy="521555"/>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7278252" y="3450081"/>
            <a:ext cx="4331854" cy="521555"/>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672357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nodeType="afterEffect">
                                  <p:stCondLst>
                                    <p:cond delay="0"/>
                                  </p:stCondLst>
                                  <p:childTnLst>
                                    <p:set>
                                      <p:cBhvr>
                                        <p:cTn id="23" dur="1" fill="hold">
                                          <p:stCondLst>
                                            <p:cond delay="0"/>
                                          </p:stCondLst>
                                        </p:cTn>
                                        <p:tgtEl>
                                          <p:spTgt spid="34"/>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nodeType="after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nodeType="afterEffect">
                                  <p:stCondLst>
                                    <p:cond delay="0"/>
                                  </p:stCondLst>
                                  <p:childTnLst>
                                    <p:set>
                                      <p:cBhvr>
                                        <p:cTn id="29" dur="1" fill="hold">
                                          <p:stCondLst>
                                            <p:cond delay="0"/>
                                          </p:stCondLst>
                                        </p:cTn>
                                        <p:tgtEl>
                                          <p:spTgt spid="38"/>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nodeType="afterEffect">
                                  <p:stCondLst>
                                    <p:cond delay="0"/>
                                  </p:stCondLst>
                                  <p:childTnLst>
                                    <p:set>
                                      <p:cBhvr>
                                        <p:cTn id="32" dur="1" fill="hold">
                                          <p:stCondLst>
                                            <p:cond delay="0"/>
                                          </p:stCondLst>
                                        </p:cTn>
                                        <p:tgtEl>
                                          <p:spTgt spid="46"/>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nodeType="afterEffect">
                                  <p:stCondLst>
                                    <p:cond delay="0"/>
                                  </p:stCondLst>
                                  <p:childTnLst>
                                    <p:set>
                                      <p:cBhvr>
                                        <p:cTn id="35" dur="1" fill="hold">
                                          <p:stCondLst>
                                            <p:cond delay="0"/>
                                          </p:stCondLst>
                                        </p:cTn>
                                        <p:tgtEl>
                                          <p:spTgt spid="48"/>
                                        </p:tgtEl>
                                        <p:attrNameLst>
                                          <p:attrName>style.visibility</p:attrName>
                                        </p:attrNameLst>
                                      </p:cBhvr>
                                      <p:to>
                                        <p:strVal val="visible"/>
                                      </p:to>
                                    </p:set>
                                  </p:childTnLst>
                                </p:cTn>
                              </p:par>
                            </p:childTnLst>
                          </p:cTn>
                        </p:par>
                        <p:par>
                          <p:cTn id="36" fill="hold">
                            <p:stCondLst>
                              <p:cond delay="0"/>
                            </p:stCondLst>
                            <p:childTnLst>
                              <p:par>
                                <p:cTn id="37" presetID="1" presetClass="entr" presetSubtype="0" fill="hold" nodeType="afterEffect">
                                  <p:stCondLst>
                                    <p:cond delay="0"/>
                                  </p:stCondLst>
                                  <p:childTnLst>
                                    <p:set>
                                      <p:cBhvr>
                                        <p:cTn id="38"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Object 16" hidden="1"/>
          <p:cNvGraphicFramePr>
            <a:graphicFrameLocks noChangeAspect="1"/>
          </p:cNvGraphicFramePr>
          <p:nvPr>
            <p:custDataLst>
              <p:tags r:id="rId2"/>
            </p:custDataLst>
            <p:extLst/>
          </p:nvPr>
        </p:nvGraphicFramePr>
        <p:xfrm>
          <a:off x="1" y="895"/>
          <a:ext cx="158751" cy="158709"/>
        </p:xfrm>
        <a:graphic>
          <a:graphicData uri="http://schemas.openxmlformats.org/presentationml/2006/ole">
            <mc:AlternateContent xmlns:mc="http://schemas.openxmlformats.org/markup-compatibility/2006">
              <mc:Choice xmlns:v="urn:schemas-microsoft-com:vml" Requires="v">
                <p:oleObj spid="_x0000_s3131" name="think-cell Slide" r:id="rId10" imgW="270" imgH="270" progId="TCLayout.ActiveDocument.1">
                  <p:embed/>
                </p:oleObj>
              </mc:Choice>
              <mc:Fallback>
                <p:oleObj name="think-cell Slide" r:id="rId10" imgW="270" imgH="270" progId="TCLayout.ActiveDocument.1">
                  <p:embed/>
                  <p:pic>
                    <p:nvPicPr>
                      <p:cNvPr id="0" name=""/>
                      <p:cNvPicPr/>
                      <p:nvPr/>
                    </p:nvPicPr>
                    <p:blipFill>
                      <a:blip r:embed="rId11"/>
                      <a:stretch>
                        <a:fillRect/>
                      </a:stretch>
                    </p:blipFill>
                    <p:spPr>
                      <a:xfrm>
                        <a:off x="1" y="895"/>
                        <a:ext cx="158751" cy="158709"/>
                      </a:xfrm>
                      <a:prstGeom prst="rect">
                        <a:avLst/>
                      </a:prstGeom>
                    </p:spPr>
                  </p:pic>
                </p:oleObj>
              </mc:Fallback>
            </mc:AlternateContent>
          </a:graphicData>
        </a:graphic>
      </p:graphicFrame>
      <p:sp>
        <p:nvSpPr>
          <p:cNvPr id="2" name="Title 1"/>
          <p:cNvSpPr>
            <a:spLocks noGrp="1"/>
          </p:cNvSpPr>
          <p:nvPr>
            <p:ph type="title" idx="4294967295"/>
            <p:custDataLst>
              <p:tags r:id="rId3"/>
            </p:custDataLst>
          </p:nvPr>
        </p:nvSpPr>
        <p:spPr>
          <a:xfrm>
            <a:off x="0" y="12700"/>
            <a:ext cx="10969625" cy="1833563"/>
          </a:xfrm>
        </p:spPr>
        <p:txBody>
          <a:bodyPr>
            <a:normAutofit fontScale="90000"/>
          </a:bodyPr>
          <a:lstStyle/>
          <a:p>
            <a:r>
              <a:rPr lang="en-US" sz="5400" dirty="0" smtClean="0">
                <a:solidFill>
                  <a:schemeClr val="accent5"/>
                </a:solidFill>
              </a:rPr>
              <a:t>Cloud Services with Virtual Machines</a:t>
            </a:r>
            <a:r>
              <a:rPr lang="en-US" sz="5400" dirty="0">
                <a:solidFill>
                  <a:schemeClr val="accent5"/>
                </a:solidFill>
              </a:rPr>
              <a:t/>
            </a:r>
            <a:br>
              <a:rPr lang="en-US" sz="5400" dirty="0">
                <a:solidFill>
                  <a:schemeClr val="accent5"/>
                </a:solidFill>
              </a:rPr>
            </a:br>
            <a:r>
              <a:rPr lang="en-US" sz="4000" dirty="0">
                <a:solidFill>
                  <a:schemeClr val="accent5"/>
                </a:solidFill>
              </a:rPr>
              <a:t>Multiple Virtual Machines can be hosted within the same cloud service </a:t>
            </a:r>
          </a:p>
        </p:txBody>
      </p:sp>
      <p:sp>
        <p:nvSpPr>
          <p:cNvPr id="11" name="Freeform 128"/>
          <p:cNvSpPr>
            <a:spLocks noChangeAspect="1"/>
          </p:cNvSpPr>
          <p:nvPr/>
        </p:nvSpPr>
        <p:spPr bwMode="black">
          <a:xfrm>
            <a:off x="5472004" y="2457624"/>
            <a:ext cx="570150" cy="314959"/>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88" tIns="60944" rIns="121888" bIns="60944" numCol="1" anchor="t" anchorCtr="0" compatLnSpc="1">
            <a:prstTxWarp prst="textNoShape">
              <a:avLst/>
            </a:prstTxWarp>
          </a:bodyPr>
          <a:lstStyle/>
          <a:p>
            <a:pPr defTabSz="1218987"/>
            <a:endParaRPr lang="en-US" sz="3199">
              <a:solidFill>
                <a:srgbClr val="505050"/>
              </a:solidFill>
            </a:endParaRPr>
          </a:p>
        </p:txBody>
      </p:sp>
      <p:sp>
        <p:nvSpPr>
          <p:cNvPr id="12" name="Rectangle 11"/>
          <p:cNvSpPr/>
          <p:nvPr/>
        </p:nvSpPr>
        <p:spPr bwMode="auto">
          <a:xfrm>
            <a:off x="1918523" y="3094359"/>
            <a:ext cx="2085156" cy="208515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0944" tIns="60944" rIns="60944" bIns="60944" numCol="1" spcCol="0" rtlCol="0" fromWordArt="0" anchor="ctr" anchorCtr="0" forceAA="0" compatLnSpc="1">
            <a:prstTxWarp prst="textNoShape">
              <a:avLst/>
            </a:prstTxWarp>
            <a:noAutofit/>
          </a:bodyPr>
          <a:lstStyle/>
          <a:p>
            <a:pPr algn="ctr" defTabSz="1218494" fontAlgn="base">
              <a:spcBef>
                <a:spcPct val="0"/>
              </a:spcBef>
              <a:spcAft>
                <a:spcPct val="0"/>
              </a:spcAft>
            </a:pPr>
            <a:endParaRPr lang="en-US" sz="3199"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Freeform 24"/>
          <p:cNvSpPr>
            <a:spLocks noEditPoints="1"/>
          </p:cNvSpPr>
          <p:nvPr/>
        </p:nvSpPr>
        <p:spPr bwMode="black">
          <a:xfrm>
            <a:off x="2245440" y="3698688"/>
            <a:ext cx="1310884" cy="1012530"/>
          </a:xfrm>
          <a:custGeom>
            <a:avLst/>
            <a:gdLst>
              <a:gd name="T0" fmla="*/ 524 w 1369"/>
              <a:gd name="T1" fmla="*/ 115 h 1057"/>
              <a:gd name="T2" fmla="*/ 373 w 1369"/>
              <a:gd name="T3" fmla="*/ 228 h 1057"/>
              <a:gd name="T4" fmla="*/ 455 w 1369"/>
              <a:gd name="T5" fmla="*/ 153 h 1057"/>
              <a:gd name="T6" fmla="*/ 5 w 1369"/>
              <a:gd name="T7" fmla="*/ 634 h 1057"/>
              <a:gd name="T8" fmla="*/ 149 w 1369"/>
              <a:gd name="T9" fmla="*/ 320 h 1057"/>
              <a:gd name="T10" fmla="*/ 26 w 1369"/>
              <a:gd name="T11" fmla="*/ 509 h 1057"/>
              <a:gd name="T12" fmla="*/ 652 w 1369"/>
              <a:gd name="T13" fmla="*/ 75 h 1057"/>
              <a:gd name="T14" fmla="*/ 36 w 1369"/>
              <a:gd name="T15" fmla="*/ 435 h 1057"/>
              <a:gd name="T16" fmla="*/ 28 w 1369"/>
              <a:gd name="T17" fmla="*/ 478 h 1057"/>
              <a:gd name="T18" fmla="*/ 9 w 1369"/>
              <a:gd name="T19" fmla="*/ 353 h 1057"/>
              <a:gd name="T20" fmla="*/ 1045 w 1369"/>
              <a:gd name="T21" fmla="*/ 157 h 1057"/>
              <a:gd name="T22" fmla="*/ 1251 w 1369"/>
              <a:gd name="T23" fmla="*/ 278 h 1057"/>
              <a:gd name="T24" fmla="*/ 1184 w 1369"/>
              <a:gd name="T25" fmla="*/ 236 h 1057"/>
              <a:gd name="T26" fmla="*/ 1369 w 1369"/>
              <a:gd name="T27" fmla="*/ 439 h 1057"/>
              <a:gd name="T28" fmla="*/ 1349 w 1369"/>
              <a:gd name="T29" fmla="*/ 356 h 1057"/>
              <a:gd name="T30" fmla="*/ 1150 w 1369"/>
              <a:gd name="T31" fmla="*/ 216 h 1057"/>
              <a:gd name="T32" fmla="*/ 859 w 1369"/>
              <a:gd name="T33" fmla="*/ 52 h 1057"/>
              <a:gd name="T34" fmla="*/ 781 w 1369"/>
              <a:gd name="T35" fmla="*/ 39 h 1057"/>
              <a:gd name="T36" fmla="*/ 746 w 1369"/>
              <a:gd name="T37" fmla="*/ 26 h 1057"/>
              <a:gd name="T38" fmla="*/ 682 w 1369"/>
              <a:gd name="T39" fmla="*/ 56 h 1057"/>
              <a:gd name="T40" fmla="*/ 67 w 1369"/>
              <a:gd name="T41" fmla="*/ 682 h 1057"/>
              <a:gd name="T42" fmla="*/ 963 w 1369"/>
              <a:gd name="T43" fmla="*/ 142 h 1057"/>
              <a:gd name="T44" fmla="*/ 906 w 1369"/>
              <a:gd name="T45" fmla="*/ 82 h 1057"/>
              <a:gd name="T46" fmla="*/ 247 w 1369"/>
              <a:gd name="T47" fmla="*/ 268 h 1057"/>
              <a:gd name="T48" fmla="*/ 1073 w 1369"/>
              <a:gd name="T49" fmla="*/ 766 h 1057"/>
              <a:gd name="T50" fmla="*/ 974 w 1369"/>
              <a:gd name="T51" fmla="*/ 824 h 1057"/>
              <a:gd name="T52" fmla="*/ 1048 w 1369"/>
              <a:gd name="T53" fmla="*/ 780 h 1057"/>
              <a:gd name="T54" fmla="*/ 834 w 1369"/>
              <a:gd name="T55" fmla="*/ 948 h 1057"/>
              <a:gd name="T56" fmla="*/ 882 w 1369"/>
              <a:gd name="T57" fmla="*/ 910 h 1057"/>
              <a:gd name="T58" fmla="*/ 1199 w 1369"/>
              <a:gd name="T59" fmla="*/ 723 h 1057"/>
              <a:gd name="T60" fmla="*/ 61 w 1369"/>
              <a:gd name="T61" fmla="*/ 327 h 1057"/>
              <a:gd name="T62" fmla="*/ 1353 w 1369"/>
              <a:gd name="T63" fmla="*/ 606 h 1057"/>
              <a:gd name="T64" fmla="*/ 1342 w 1369"/>
              <a:gd name="T65" fmla="*/ 518 h 1057"/>
              <a:gd name="T66" fmla="*/ 789 w 1369"/>
              <a:gd name="T67" fmla="*/ 977 h 1057"/>
              <a:gd name="T68" fmla="*/ 791 w 1369"/>
              <a:gd name="T69" fmla="*/ 972 h 1057"/>
              <a:gd name="T70" fmla="*/ 1249 w 1369"/>
              <a:gd name="T71" fmla="*/ 662 h 1057"/>
              <a:gd name="T72" fmla="*/ 1318 w 1369"/>
              <a:gd name="T73" fmla="*/ 616 h 1057"/>
              <a:gd name="T74" fmla="*/ 357 w 1369"/>
              <a:gd name="T75" fmla="*/ 821 h 1057"/>
              <a:gd name="T76" fmla="*/ 249 w 1369"/>
              <a:gd name="T77" fmla="*/ 759 h 1057"/>
              <a:gd name="T78" fmla="*/ 179 w 1369"/>
              <a:gd name="T79" fmla="*/ 721 h 1057"/>
              <a:gd name="T80" fmla="*/ 133 w 1369"/>
              <a:gd name="T81" fmla="*/ 704 h 1057"/>
              <a:gd name="T82" fmla="*/ 139 w 1369"/>
              <a:gd name="T83" fmla="*/ 731 h 1057"/>
              <a:gd name="T84" fmla="*/ 711 w 1369"/>
              <a:gd name="T85" fmla="*/ 1056 h 1057"/>
              <a:gd name="T86" fmla="*/ 606 w 1369"/>
              <a:gd name="T87" fmla="*/ 984 h 1057"/>
              <a:gd name="T88" fmla="*/ 614 w 1369"/>
              <a:gd name="T89" fmla="*/ 998 h 1057"/>
              <a:gd name="T90" fmla="*/ 555 w 1369"/>
              <a:gd name="T91" fmla="*/ 933 h 1057"/>
              <a:gd name="T92" fmla="*/ 676 w 1369"/>
              <a:gd name="T93" fmla="*/ 1024 h 1057"/>
              <a:gd name="T94" fmla="*/ 489 w 1369"/>
              <a:gd name="T95" fmla="*/ 898 h 1057"/>
              <a:gd name="T96" fmla="*/ 1274 w 1369"/>
              <a:gd name="T97" fmla="*/ 378 h 1057"/>
              <a:gd name="T98" fmla="*/ 749 w 1369"/>
              <a:gd name="T99" fmla="*/ 729 h 1057"/>
              <a:gd name="T100" fmla="*/ 146 w 1369"/>
              <a:gd name="T101" fmla="*/ 631 h 1057"/>
              <a:gd name="T102" fmla="*/ 600 w 1369"/>
              <a:gd name="T103" fmla="*/ 889 h 1057"/>
              <a:gd name="T104" fmla="*/ 780 w 1369"/>
              <a:gd name="T105" fmla="*/ 741 h 1057"/>
              <a:gd name="T106" fmla="*/ 486 w 1369"/>
              <a:gd name="T107" fmla="*/ 685 h 1057"/>
              <a:gd name="T108" fmla="*/ 587 w 1369"/>
              <a:gd name="T109" fmla="*/ 850 h 1057"/>
              <a:gd name="T110" fmla="*/ 560 w 1369"/>
              <a:gd name="T111" fmla="*/ 881 h 1057"/>
              <a:gd name="T112" fmla="*/ 232 w 1369"/>
              <a:gd name="T113" fmla="*/ 509 h 1057"/>
              <a:gd name="T114" fmla="*/ 233 w 1369"/>
              <a:gd name="T115" fmla="*/ 619 h 1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9" h="1057">
                <a:moveTo>
                  <a:pt x="234" y="304"/>
                </a:moveTo>
                <a:cubicBezTo>
                  <a:pt x="234" y="304"/>
                  <a:pt x="234" y="304"/>
                  <a:pt x="234" y="304"/>
                </a:cubicBezTo>
                <a:cubicBezTo>
                  <a:pt x="190" y="329"/>
                  <a:pt x="190" y="329"/>
                  <a:pt x="190" y="329"/>
                </a:cubicBezTo>
                <a:cubicBezTo>
                  <a:pt x="178" y="305"/>
                  <a:pt x="178" y="305"/>
                  <a:pt x="178" y="305"/>
                </a:cubicBezTo>
                <a:cubicBezTo>
                  <a:pt x="222" y="280"/>
                  <a:pt x="222" y="280"/>
                  <a:pt x="222" y="280"/>
                </a:cubicBezTo>
                <a:cubicBezTo>
                  <a:pt x="234" y="304"/>
                  <a:pt x="234" y="304"/>
                  <a:pt x="234" y="304"/>
                </a:cubicBezTo>
                <a:close/>
                <a:moveTo>
                  <a:pt x="581" y="113"/>
                </a:moveTo>
                <a:cubicBezTo>
                  <a:pt x="569" y="91"/>
                  <a:pt x="569" y="91"/>
                  <a:pt x="569" y="91"/>
                </a:cubicBezTo>
                <a:cubicBezTo>
                  <a:pt x="524" y="115"/>
                  <a:pt x="524" y="115"/>
                  <a:pt x="524" y="115"/>
                </a:cubicBezTo>
                <a:cubicBezTo>
                  <a:pt x="537" y="138"/>
                  <a:pt x="537" y="138"/>
                  <a:pt x="537" y="138"/>
                </a:cubicBezTo>
                <a:cubicBezTo>
                  <a:pt x="581" y="113"/>
                  <a:pt x="581" y="113"/>
                  <a:pt x="581" y="113"/>
                </a:cubicBezTo>
                <a:cubicBezTo>
                  <a:pt x="581" y="113"/>
                  <a:pt x="581" y="113"/>
                  <a:pt x="581" y="113"/>
                </a:cubicBezTo>
                <a:close/>
                <a:moveTo>
                  <a:pt x="373" y="228"/>
                </a:moveTo>
                <a:cubicBezTo>
                  <a:pt x="360" y="205"/>
                  <a:pt x="360" y="205"/>
                  <a:pt x="360" y="205"/>
                </a:cubicBezTo>
                <a:cubicBezTo>
                  <a:pt x="316" y="230"/>
                  <a:pt x="316" y="230"/>
                  <a:pt x="316" y="230"/>
                </a:cubicBezTo>
                <a:cubicBezTo>
                  <a:pt x="329" y="252"/>
                  <a:pt x="329" y="252"/>
                  <a:pt x="329" y="252"/>
                </a:cubicBezTo>
                <a:cubicBezTo>
                  <a:pt x="373" y="228"/>
                  <a:pt x="373" y="228"/>
                  <a:pt x="373" y="228"/>
                </a:cubicBezTo>
                <a:cubicBezTo>
                  <a:pt x="373" y="228"/>
                  <a:pt x="373" y="228"/>
                  <a:pt x="373" y="228"/>
                </a:cubicBezTo>
                <a:close/>
                <a:moveTo>
                  <a:pt x="443" y="190"/>
                </a:moveTo>
                <a:cubicBezTo>
                  <a:pt x="430" y="167"/>
                  <a:pt x="430" y="167"/>
                  <a:pt x="430" y="167"/>
                </a:cubicBezTo>
                <a:cubicBezTo>
                  <a:pt x="385" y="190"/>
                  <a:pt x="385" y="190"/>
                  <a:pt x="385" y="190"/>
                </a:cubicBezTo>
                <a:cubicBezTo>
                  <a:pt x="398" y="214"/>
                  <a:pt x="398" y="214"/>
                  <a:pt x="398" y="214"/>
                </a:cubicBezTo>
                <a:cubicBezTo>
                  <a:pt x="443" y="190"/>
                  <a:pt x="443" y="190"/>
                  <a:pt x="443" y="190"/>
                </a:cubicBezTo>
                <a:cubicBezTo>
                  <a:pt x="443" y="190"/>
                  <a:pt x="443" y="190"/>
                  <a:pt x="443" y="190"/>
                </a:cubicBezTo>
                <a:close/>
                <a:moveTo>
                  <a:pt x="513" y="151"/>
                </a:moveTo>
                <a:cubicBezTo>
                  <a:pt x="501" y="129"/>
                  <a:pt x="501" y="129"/>
                  <a:pt x="501" y="129"/>
                </a:cubicBezTo>
                <a:cubicBezTo>
                  <a:pt x="455" y="153"/>
                  <a:pt x="455" y="153"/>
                  <a:pt x="455" y="153"/>
                </a:cubicBezTo>
                <a:cubicBezTo>
                  <a:pt x="468" y="176"/>
                  <a:pt x="468" y="176"/>
                  <a:pt x="468" y="176"/>
                </a:cubicBezTo>
                <a:cubicBezTo>
                  <a:pt x="513" y="151"/>
                  <a:pt x="513" y="151"/>
                  <a:pt x="513" y="151"/>
                </a:cubicBezTo>
                <a:cubicBezTo>
                  <a:pt x="513" y="151"/>
                  <a:pt x="513" y="151"/>
                  <a:pt x="513" y="151"/>
                </a:cubicBezTo>
                <a:close/>
                <a:moveTo>
                  <a:pt x="32" y="631"/>
                </a:moveTo>
                <a:cubicBezTo>
                  <a:pt x="30" y="620"/>
                  <a:pt x="30" y="607"/>
                  <a:pt x="29" y="592"/>
                </a:cubicBezTo>
                <a:cubicBezTo>
                  <a:pt x="28" y="587"/>
                  <a:pt x="28" y="587"/>
                  <a:pt x="28" y="587"/>
                </a:cubicBezTo>
                <a:cubicBezTo>
                  <a:pt x="1" y="589"/>
                  <a:pt x="1" y="589"/>
                  <a:pt x="1" y="589"/>
                </a:cubicBezTo>
                <a:cubicBezTo>
                  <a:pt x="1" y="595"/>
                  <a:pt x="1" y="595"/>
                  <a:pt x="1" y="595"/>
                </a:cubicBezTo>
                <a:cubicBezTo>
                  <a:pt x="3" y="608"/>
                  <a:pt x="3" y="622"/>
                  <a:pt x="5" y="634"/>
                </a:cubicBezTo>
                <a:cubicBezTo>
                  <a:pt x="6" y="639"/>
                  <a:pt x="6" y="639"/>
                  <a:pt x="6" y="639"/>
                </a:cubicBezTo>
                <a:cubicBezTo>
                  <a:pt x="33" y="636"/>
                  <a:pt x="33" y="636"/>
                  <a:pt x="33" y="636"/>
                </a:cubicBezTo>
                <a:cubicBezTo>
                  <a:pt x="32" y="631"/>
                  <a:pt x="32" y="631"/>
                  <a:pt x="32" y="631"/>
                </a:cubicBezTo>
                <a:cubicBezTo>
                  <a:pt x="32" y="631"/>
                  <a:pt x="32" y="631"/>
                  <a:pt x="32" y="631"/>
                </a:cubicBezTo>
                <a:close/>
                <a:moveTo>
                  <a:pt x="143" y="346"/>
                </a:moveTo>
                <a:cubicBezTo>
                  <a:pt x="148" y="346"/>
                  <a:pt x="152" y="346"/>
                  <a:pt x="157" y="344"/>
                </a:cubicBezTo>
                <a:cubicBezTo>
                  <a:pt x="162" y="343"/>
                  <a:pt x="162" y="343"/>
                  <a:pt x="162" y="343"/>
                </a:cubicBezTo>
                <a:cubicBezTo>
                  <a:pt x="154" y="318"/>
                  <a:pt x="154" y="318"/>
                  <a:pt x="154" y="318"/>
                </a:cubicBezTo>
                <a:cubicBezTo>
                  <a:pt x="149" y="320"/>
                  <a:pt x="149" y="320"/>
                  <a:pt x="149" y="320"/>
                </a:cubicBezTo>
                <a:cubicBezTo>
                  <a:pt x="143" y="322"/>
                  <a:pt x="133" y="320"/>
                  <a:pt x="118" y="316"/>
                </a:cubicBezTo>
                <a:cubicBezTo>
                  <a:pt x="113" y="315"/>
                  <a:pt x="113" y="315"/>
                  <a:pt x="113" y="315"/>
                </a:cubicBezTo>
                <a:cubicBezTo>
                  <a:pt x="105" y="338"/>
                  <a:pt x="105" y="338"/>
                  <a:pt x="105" y="338"/>
                </a:cubicBezTo>
                <a:cubicBezTo>
                  <a:pt x="110" y="341"/>
                  <a:pt x="110" y="341"/>
                  <a:pt x="110" y="341"/>
                </a:cubicBezTo>
                <a:cubicBezTo>
                  <a:pt x="124" y="344"/>
                  <a:pt x="134" y="346"/>
                  <a:pt x="143" y="346"/>
                </a:cubicBezTo>
                <a:close/>
                <a:moveTo>
                  <a:pt x="26" y="554"/>
                </a:moveTo>
                <a:cubicBezTo>
                  <a:pt x="26" y="543"/>
                  <a:pt x="26" y="534"/>
                  <a:pt x="26" y="525"/>
                </a:cubicBezTo>
                <a:cubicBezTo>
                  <a:pt x="26" y="521"/>
                  <a:pt x="26" y="518"/>
                  <a:pt x="26" y="514"/>
                </a:cubicBezTo>
                <a:cubicBezTo>
                  <a:pt x="26" y="509"/>
                  <a:pt x="26" y="509"/>
                  <a:pt x="26" y="509"/>
                </a:cubicBezTo>
                <a:cubicBezTo>
                  <a:pt x="0" y="509"/>
                  <a:pt x="0" y="509"/>
                  <a:pt x="0" y="509"/>
                </a:cubicBezTo>
                <a:cubicBezTo>
                  <a:pt x="0" y="514"/>
                  <a:pt x="0" y="514"/>
                  <a:pt x="0" y="514"/>
                </a:cubicBezTo>
                <a:cubicBezTo>
                  <a:pt x="0" y="517"/>
                  <a:pt x="0" y="521"/>
                  <a:pt x="0" y="525"/>
                </a:cubicBezTo>
                <a:cubicBezTo>
                  <a:pt x="0" y="534"/>
                  <a:pt x="0" y="544"/>
                  <a:pt x="0" y="554"/>
                </a:cubicBezTo>
                <a:cubicBezTo>
                  <a:pt x="0" y="560"/>
                  <a:pt x="0" y="560"/>
                  <a:pt x="0" y="560"/>
                </a:cubicBezTo>
                <a:cubicBezTo>
                  <a:pt x="26" y="559"/>
                  <a:pt x="26" y="559"/>
                  <a:pt x="26" y="559"/>
                </a:cubicBezTo>
                <a:cubicBezTo>
                  <a:pt x="26" y="554"/>
                  <a:pt x="26" y="554"/>
                  <a:pt x="26" y="554"/>
                </a:cubicBezTo>
                <a:cubicBezTo>
                  <a:pt x="26" y="554"/>
                  <a:pt x="26" y="554"/>
                  <a:pt x="26" y="554"/>
                </a:cubicBezTo>
                <a:close/>
                <a:moveTo>
                  <a:pt x="652" y="75"/>
                </a:moveTo>
                <a:cubicBezTo>
                  <a:pt x="639" y="54"/>
                  <a:pt x="639" y="54"/>
                  <a:pt x="639" y="54"/>
                </a:cubicBezTo>
                <a:cubicBezTo>
                  <a:pt x="594" y="77"/>
                  <a:pt x="594" y="77"/>
                  <a:pt x="594" y="77"/>
                </a:cubicBezTo>
                <a:cubicBezTo>
                  <a:pt x="606" y="101"/>
                  <a:pt x="606" y="101"/>
                  <a:pt x="606" y="101"/>
                </a:cubicBezTo>
                <a:cubicBezTo>
                  <a:pt x="652" y="75"/>
                  <a:pt x="652" y="75"/>
                  <a:pt x="652" y="75"/>
                </a:cubicBezTo>
                <a:cubicBezTo>
                  <a:pt x="652" y="75"/>
                  <a:pt x="652" y="75"/>
                  <a:pt x="652" y="75"/>
                </a:cubicBezTo>
                <a:close/>
                <a:moveTo>
                  <a:pt x="28" y="478"/>
                </a:moveTo>
                <a:cubicBezTo>
                  <a:pt x="29" y="476"/>
                  <a:pt x="29" y="475"/>
                  <a:pt x="29" y="475"/>
                </a:cubicBezTo>
                <a:cubicBezTo>
                  <a:pt x="34" y="468"/>
                  <a:pt x="36" y="458"/>
                  <a:pt x="36" y="446"/>
                </a:cubicBezTo>
                <a:cubicBezTo>
                  <a:pt x="36" y="443"/>
                  <a:pt x="36" y="439"/>
                  <a:pt x="36" y="435"/>
                </a:cubicBezTo>
                <a:cubicBezTo>
                  <a:pt x="35" y="430"/>
                  <a:pt x="35" y="430"/>
                  <a:pt x="35" y="430"/>
                </a:cubicBezTo>
                <a:cubicBezTo>
                  <a:pt x="9" y="431"/>
                  <a:pt x="9" y="431"/>
                  <a:pt x="9" y="431"/>
                </a:cubicBezTo>
                <a:cubicBezTo>
                  <a:pt x="9" y="437"/>
                  <a:pt x="9" y="437"/>
                  <a:pt x="9" y="437"/>
                </a:cubicBezTo>
                <a:cubicBezTo>
                  <a:pt x="9" y="440"/>
                  <a:pt x="9" y="443"/>
                  <a:pt x="9" y="446"/>
                </a:cubicBezTo>
                <a:cubicBezTo>
                  <a:pt x="9" y="456"/>
                  <a:pt x="8" y="460"/>
                  <a:pt x="7" y="461"/>
                </a:cubicBezTo>
                <a:cubicBezTo>
                  <a:pt x="5" y="464"/>
                  <a:pt x="3" y="467"/>
                  <a:pt x="2" y="472"/>
                </a:cubicBezTo>
                <a:cubicBezTo>
                  <a:pt x="1" y="477"/>
                  <a:pt x="1" y="477"/>
                  <a:pt x="1" y="477"/>
                </a:cubicBezTo>
                <a:cubicBezTo>
                  <a:pt x="27" y="484"/>
                  <a:pt x="27" y="484"/>
                  <a:pt x="27" y="484"/>
                </a:cubicBezTo>
                <a:cubicBezTo>
                  <a:pt x="28" y="478"/>
                  <a:pt x="28" y="478"/>
                  <a:pt x="28" y="478"/>
                </a:cubicBezTo>
                <a:cubicBezTo>
                  <a:pt x="28" y="478"/>
                  <a:pt x="28" y="478"/>
                  <a:pt x="28" y="478"/>
                </a:cubicBezTo>
                <a:close/>
                <a:moveTo>
                  <a:pt x="5" y="404"/>
                </a:moveTo>
                <a:cubicBezTo>
                  <a:pt x="31" y="400"/>
                  <a:pt x="31" y="400"/>
                  <a:pt x="31" y="400"/>
                </a:cubicBezTo>
                <a:cubicBezTo>
                  <a:pt x="30" y="395"/>
                  <a:pt x="30" y="395"/>
                  <a:pt x="30" y="395"/>
                </a:cubicBezTo>
                <a:cubicBezTo>
                  <a:pt x="29" y="391"/>
                  <a:pt x="28" y="384"/>
                  <a:pt x="28" y="382"/>
                </a:cubicBezTo>
                <a:cubicBezTo>
                  <a:pt x="28" y="380"/>
                  <a:pt x="29" y="374"/>
                  <a:pt x="34" y="363"/>
                </a:cubicBezTo>
                <a:cubicBezTo>
                  <a:pt x="36" y="358"/>
                  <a:pt x="36" y="358"/>
                  <a:pt x="36" y="358"/>
                </a:cubicBezTo>
                <a:cubicBezTo>
                  <a:pt x="11" y="348"/>
                  <a:pt x="11" y="348"/>
                  <a:pt x="11" y="348"/>
                </a:cubicBezTo>
                <a:cubicBezTo>
                  <a:pt x="9" y="353"/>
                  <a:pt x="9" y="353"/>
                  <a:pt x="9" y="353"/>
                </a:cubicBezTo>
                <a:cubicBezTo>
                  <a:pt x="6" y="361"/>
                  <a:pt x="1" y="373"/>
                  <a:pt x="1" y="382"/>
                </a:cubicBezTo>
                <a:cubicBezTo>
                  <a:pt x="1" y="386"/>
                  <a:pt x="2" y="391"/>
                  <a:pt x="3" y="399"/>
                </a:cubicBezTo>
                <a:cubicBezTo>
                  <a:pt x="5" y="404"/>
                  <a:pt x="5" y="404"/>
                  <a:pt x="5" y="404"/>
                </a:cubicBezTo>
                <a:cubicBezTo>
                  <a:pt x="5" y="404"/>
                  <a:pt x="5" y="404"/>
                  <a:pt x="5" y="404"/>
                </a:cubicBezTo>
                <a:close/>
                <a:moveTo>
                  <a:pt x="1067" y="199"/>
                </a:moveTo>
                <a:cubicBezTo>
                  <a:pt x="1072" y="201"/>
                  <a:pt x="1072" y="201"/>
                  <a:pt x="1072" y="201"/>
                </a:cubicBezTo>
                <a:cubicBezTo>
                  <a:pt x="1085" y="179"/>
                  <a:pt x="1085" y="179"/>
                  <a:pt x="1085" y="179"/>
                </a:cubicBezTo>
                <a:cubicBezTo>
                  <a:pt x="1080" y="176"/>
                  <a:pt x="1080" y="176"/>
                  <a:pt x="1080" y="176"/>
                </a:cubicBezTo>
                <a:cubicBezTo>
                  <a:pt x="1068" y="170"/>
                  <a:pt x="1057" y="163"/>
                  <a:pt x="1045" y="157"/>
                </a:cubicBezTo>
                <a:cubicBezTo>
                  <a:pt x="1040" y="154"/>
                  <a:pt x="1040" y="154"/>
                  <a:pt x="1040" y="154"/>
                </a:cubicBezTo>
                <a:cubicBezTo>
                  <a:pt x="1027" y="177"/>
                  <a:pt x="1027" y="177"/>
                  <a:pt x="1027" y="177"/>
                </a:cubicBezTo>
                <a:cubicBezTo>
                  <a:pt x="1032" y="180"/>
                  <a:pt x="1032" y="180"/>
                  <a:pt x="1032" y="180"/>
                </a:cubicBezTo>
                <a:cubicBezTo>
                  <a:pt x="1045" y="187"/>
                  <a:pt x="1057" y="193"/>
                  <a:pt x="1067" y="199"/>
                </a:cubicBezTo>
                <a:close/>
                <a:moveTo>
                  <a:pt x="1270" y="323"/>
                </a:moveTo>
                <a:cubicBezTo>
                  <a:pt x="1275" y="326"/>
                  <a:pt x="1275" y="326"/>
                  <a:pt x="1275" y="326"/>
                </a:cubicBezTo>
                <a:cubicBezTo>
                  <a:pt x="1290" y="304"/>
                  <a:pt x="1290" y="304"/>
                  <a:pt x="1290" y="304"/>
                </a:cubicBezTo>
                <a:cubicBezTo>
                  <a:pt x="1286" y="301"/>
                  <a:pt x="1286" y="301"/>
                  <a:pt x="1286" y="301"/>
                </a:cubicBezTo>
                <a:cubicBezTo>
                  <a:pt x="1276" y="294"/>
                  <a:pt x="1264" y="287"/>
                  <a:pt x="1251" y="278"/>
                </a:cubicBezTo>
                <a:cubicBezTo>
                  <a:pt x="1246" y="275"/>
                  <a:pt x="1246" y="275"/>
                  <a:pt x="1246" y="275"/>
                </a:cubicBezTo>
                <a:cubicBezTo>
                  <a:pt x="1232" y="297"/>
                  <a:pt x="1232" y="297"/>
                  <a:pt x="1232" y="297"/>
                </a:cubicBezTo>
                <a:cubicBezTo>
                  <a:pt x="1237" y="300"/>
                  <a:pt x="1237" y="300"/>
                  <a:pt x="1237" y="300"/>
                </a:cubicBezTo>
                <a:cubicBezTo>
                  <a:pt x="1249" y="308"/>
                  <a:pt x="1261" y="316"/>
                  <a:pt x="1270" y="323"/>
                </a:cubicBezTo>
                <a:close/>
                <a:moveTo>
                  <a:pt x="1204" y="279"/>
                </a:moveTo>
                <a:cubicBezTo>
                  <a:pt x="1209" y="282"/>
                  <a:pt x="1209" y="282"/>
                  <a:pt x="1209" y="282"/>
                </a:cubicBezTo>
                <a:cubicBezTo>
                  <a:pt x="1223" y="259"/>
                  <a:pt x="1223" y="259"/>
                  <a:pt x="1223" y="259"/>
                </a:cubicBezTo>
                <a:cubicBezTo>
                  <a:pt x="1217" y="257"/>
                  <a:pt x="1217" y="257"/>
                  <a:pt x="1217" y="257"/>
                </a:cubicBezTo>
                <a:cubicBezTo>
                  <a:pt x="1207" y="250"/>
                  <a:pt x="1196" y="243"/>
                  <a:pt x="1184" y="236"/>
                </a:cubicBezTo>
                <a:cubicBezTo>
                  <a:pt x="1179" y="233"/>
                  <a:pt x="1179" y="233"/>
                  <a:pt x="1179" y="233"/>
                </a:cubicBezTo>
                <a:cubicBezTo>
                  <a:pt x="1166" y="256"/>
                  <a:pt x="1166" y="256"/>
                  <a:pt x="1166" y="256"/>
                </a:cubicBezTo>
                <a:cubicBezTo>
                  <a:pt x="1170" y="259"/>
                  <a:pt x="1170" y="259"/>
                  <a:pt x="1170" y="259"/>
                </a:cubicBezTo>
                <a:cubicBezTo>
                  <a:pt x="1183" y="265"/>
                  <a:pt x="1194" y="272"/>
                  <a:pt x="1204" y="279"/>
                </a:cubicBezTo>
                <a:close/>
                <a:moveTo>
                  <a:pt x="1337" y="403"/>
                </a:moveTo>
                <a:cubicBezTo>
                  <a:pt x="1340" y="414"/>
                  <a:pt x="1341" y="427"/>
                  <a:pt x="1343" y="441"/>
                </a:cubicBezTo>
                <a:cubicBezTo>
                  <a:pt x="1343" y="447"/>
                  <a:pt x="1343" y="447"/>
                  <a:pt x="1343" y="447"/>
                </a:cubicBezTo>
                <a:cubicBezTo>
                  <a:pt x="1369" y="445"/>
                  <a:pt x="1369" y="445"/>
                  <a:pt x="1369" y="445"/>
                </a:cubicBezTo>
                <a:cubicBezTo>
                  <a:pt x="1369" y="439"/>
                  <a:pt x="1369" y="439"/>
                  <a:pt x="1369" y="439"/>
                </a:cubicBezTo>
                <a:cubicBezTo>
                  <a:pt x="1367" y="424"/>
                  <a:pt x="1365" y="410"/>
                  <a:pt x="1363" y="397"/>
                </a:cubicBezTo>
                <a:cubicBezTo>
                  <a:pt x="1362" y="392"/>
                  <a:pt x="1362" y="392"/>
                  <a:pt x="1362" y="392"/>
                </a:cubicBezTo>
                <a:cubicBezTo>
                  <a:pt x="1336" y="397"/>
                  <a:pt x="1336" y="397"/>
                  <a:pt x="1336" y="397"/>
                </a:cubicBezTo>
                <a:cubicBezTo>
                  <a:pt x="1337" y="403"/>
                  <a:pt x="1337" y="403"/>
                  <a:pt x="1337" y="403"/>
                </a:cubicBezTo>
                <a:cubicBezTo>
                  <a:pt x="1337" y="403"/>
                  <a:pt x="1337" y="403"/>
                  <a:pt x="1337" y="403"/>
                </a:cubicBezTo>
                <a:close/>
                <a:moveTo>
                  <a:pt x="1325" y="369"/>
                </a:moveTo>
                <a:cubicBezTo>
                  <a:pt x="1328" y="373"/>
                  <a:pt x="1328" y="373"/>
                  <a:pt x="1328" y="373"/>
                </a:cubicBezTo>
                <a:cubicBezTo>
                  <a:pt x="1352" y="362"/>
                  <a:pt x="1352" y="362"/>
                  <a:pt x="1352" y="362"/>
                </a:cubicBezTo>
                <a:cubicBezTo>
                  <a:pt x="1349" y="356"/>
                  <a:pt x="1349" y="356"/>
                  <a:pt x="1349" y="356"/>
                </a:cubicBezTo>
                <a:cubicBezTo>
                  <a:pt x="1344" y="348"/>
                  <a:pt x="1334" y="338"/>
                  <a:pt x="1318" y="325"/>
                </a:cubicBezTo>
                <a:cubicBezTo>
                  <a:pt x="1313" y="321"/>
                  <a:pt x="1313" y="321"/>
                  <a:pt x="1313" y="321"/>
                </a:cubicBezTo>
                <a:cubicBezTo>
                  <a:pt x="1296" y="342"/>
                  <a:pt x="1296" y="342"/>
                  <a:pt x="1296" y="342"/>
                </a:cubicBezTo>
                <a:cubicBezTo>
                  <a:pt x="1301" y="345"/>
                  <a:pt x="1301" y="345"/>
                  <a:pt x="1301" y="345"/>
                </a:cubicBezTo>
                <a:cubicBezTo>
                  <a:pt x="1319" y="359"/>
                  <a:pt x="1324" y="367"/>
                  <a:pt x="1325" y="369"/>
                </a:cubicBezTo>
                <a:close/>
                <a:moveTo>
                  <a:pt x="1136" y="238"/>
                </a:moveTo>
                <a:cubicBezTo>
                  <a:pt x="1141" y="241"/>
                  <a:pt x="1141" y="241"/>
                  <a:pt x="1141" y="241"/>
                </a:cubicBezTo>
                <a:cubicBezTo>
                  <a:pt x="1155" y="219"/>
                  <a:pt x="1155" y="219"/>
                  <a:pt x="1155" y="219"/>
                </a:cubicBezTo>
                <a:cubicBezTo>
                  <a:pt x="1150" y="216"/>
                  <a:pt x="1150" y="216"/>
                  <a:pt x="1150" y="216"/>
                </a:cubicBezTo>
                <a:cubicBezTo>
                  <a:pt x="1138" y="210"/>
                  <a:pt x="1127" y="203"/>
                  <a:pt x="1115" y="196"/>
                </a:cubicBezTo>
                <a:cubicBezTo>
                  <a:pt x="1109" y="194"/>
                  <a:pt x="1109" y="194"/>
                  <a:pt x="1109" y="194"/>
                </a:cubicBezTo>
                <a:cubicBezTo>
                  <a:pt x="1096" y="216"/>
                  <a:pt x="1096" y="216"/>
                  <a:pt x="1096" y="216"/>
                </a:cubicBezTo>
                <a:cubicBezTo>
                  <a:pt x="1101" y="219"/>
                  <a:pt x="1101" y="219"/>
                  <a:pt x="1101" y="219"/>
                </a:cubicBezTo>
                <a:cubicBezTo>
                  <a:pt x="1113" y="225"/>
                  <a:pt x="1125" y="232"/>
                  <a:pt x="1136" y="238"/>
                </a:cubicBezTo>
                <a:close/>
                <a:moveTo>
                  <a:pt x="844" y="74"/>
                </a:moveTo>
                <a:cubicBezTo>
                  <a:pt x="849" y="77"/>
                  <a:pt x="849" y="77"/>
                  <a:pt x="849" y="77"/>
                </a:cubicBezTo>
                <a:cubicBezTo>
                  <a:pt x="863" y="55"/>
                  <a:pt x="863" y="55"/>
                  <a:pt x="863" y="55"/>
                </a:cubicBezTo>
                <a:cubicBezTo>
                  <a:pt x="859" y="52"/>
                  <a:pt x="859" y="52"/>
                  <a:pt x="859" y="52"/>
                </a:cubicBezTo>
                <a:cubicBezTo>
                  <a:pt x="846" y="44"/>
                  <a:pt x="834" y="37"/>
                  <a:pt x="823" y="31"/>
                </a:cubicBezTo>
                <a:cubicBezTo>
                  <a:pt x="819" y="28"/>
                  <a:pt x="819" y="28"/>
                  <a:pt x="819" y="28"/>
                </a:cubicBezTo>
                <a:cubicBezTo>
                  <a:pt x="805" y="51"/>
                  <a:pt x="805" y="51"/>
                  <a:pt x="805" y="51"/>
                </a:cubicBezTo>
                <a:cubicBezTo>
                  <a:pt x="810" y="54"/>
                  <a:pt x="810" y="54"/>
                  <a:pt x="810" y="54"/>
                </a:cubicBezTo>
                <a:cubicBezTo>
                  <a:pt x="821" y="59"/>
                  <a:pt x="832" y="66"/>
                  <a:pt x="844" y="74"/>
                </a:cubicBezTo>
                <a:close/>
                <a:moveTo>
                  <a:pt x="746" y="26"/>
                </a:moveTo>
                <a:cubicBezTo>
                  <a:pt x="747" y="26"/>
                  <a:pt x="748" y="26"/>
                  <a:pt x="750" y="26"/>
                </a:cubicBezTo>
                <a:cubicBezTo>
                  <a:pt x="753" y="27"/>
                  <a:pt x="761" y="29"/>
                  <a:pt x="776" y="36"/>
                </a:cubicBezTo>
                <a:cubicBezTo>
                  <a:pt x="781" y="39"/>
                  <a:pt x="781" y="39"/>
                  <a:pt x="781" y="39"/>
                </a:cubicBezTo>
                <a:cubicBezTo>
                  <a:pt x="792" y="15"/>
                  <a:pt x="792" y="15"/>
                  <a:pt x="792" y="15"/>
                </a:cubicBezTo>
                <a:cubicBezTo>
                  <a:pt x="787" y="13"/>
                  <a:pt x="787" y="13"/>
                  <a:pt x="787" y="13"/>
                </a:cubicBezTo>
                <a:cubicBezTo>
                  <a:pt x="772" y="5"/>
                  <a:pt x="761" y="1"/>
                  <a:pt x="753" y="0"/>
                </a:cubicBezTo>
                <a:cubicBezTo>
                  <a:pt x="750" y="0"/>
                  <a:pt x="748" y="0"/>
                  <a:pt x="746" y="0"/>
                </a:cubicBezTo>
                <a:cubicBezTo>
                  <a:pt x="746" y="0"/>
                  <a:pt x="746" y="0"/>
                  <a:pt x="746" y="0"/>
                </a:cubicBezTo>
                <a:cubicBezTo>
                  <a:pt x="739" y="0"/>
                  <a:pt x="739" y="0"/>
                  <a:pt x="739" y="0"/>
                </a:cubicBezTo>
                <a:cubicBezTo>
                  <a:pt x="739" y="26"/>
                  <a:pt x="739" y="26"/>
                  <a:pt x="739" y="26"/>
                </a:cubicBezTo>
                <a:cubicBezTo>
                  <a:pt x="746" y="26"/>
                  <a:pt x="746" y="26"/>
                  <a:pt x="746" y="26"/>
                </a:cubicBezTo>
                <a:cubicBezTo>
                  <a:pt x="746" y="26"/>
                  <a:pt x="746" y="26"/>
                  <a:pt x="746" y="26"/>
                </a:cubicBezTo>
                <a:close/>
                <a:moveTo>
                  <a:pt x="682" y="56"/>
                </a:moveTo>
                <a:cubicBezTo>
                  <a:pt x="689" y="51"/>
                  <a:pt x="700" y="43"/>
                  <a:pt x="713" y="37"/>
                </a:cubicBezTo>
                <a:cubicBezTo>
                  <a:pt x="718" y="34"/>
                  <a:pt x="718" y="34"/>
                  <a:pt x="718" y="34"/>
                </a:cubicBezTo>
                <a:cubicBezTo>
                  <a:pt x="706" y="11"/>
                  <a:pt x="706" y="11"/>
                  <a:pt x="706" y="11"/>
                </a:cubicBezTo>
                <a:cubicBezTo>
                  <a:pt x="701" y="13"/>
                  <a:pt x="701" y="13"/>
                  <a:pt x="701" y="13"/>
                </a:cubicBezTo>
                <a:cubicBezTo>
                  <a:pt x="687" y="20"/>
                  <a:pt x="674" y="29"/>
                  <a:pt x="666" y="35"/>
                </a:cubicBezTo>
                <a:cubicBezTo>
                  <a:pt x="661" y="39"/>
                  <a:pt x="661" y="39"/>
                  <a:pt x="661" y="39"/>
                </a:cubicBezTo>
                <a:cubicBezTo>
                  <a:pt x="677" y="60"/>
                  <a:pt x="677" y="60"/>
                  <a:pt x="677" y="60"/>
                </a:cubicBezTo>
                <a:cubicBezTo>
                  <a:pt x="682" y="56"/>
                  <a:pt x="682" y="56"/>
                  <a:pt x="682" y="56"/>
                </a:cubicBezTo>
                <a:cubicBezTo>
                  <a:pt x="682" y="56"/>
                  <a:pt x="682" y="56"/>
                  <a:pt x="682" y="56"/>
                </a:cubicBezTo>
                <a:close/>
                <a:moveTo>
                  <a:pt x="38" y="662"/>
                </a:moveTo>
                <a:cubicBezTo>
                  <a:pt x="35" y="658"/>
                  <a:pt x="35" y="658"/>
                  <a:pt x="35" y="658"/>
                </a:cubicBezTo>
                <a:cubicBezTo>
                  <a:pt x="15" y="675"/>
                  <a:pt x="15" y="675"/>
                  <a:pt x="15" y="675"/>
                </a:cubicBezTo>
                <a:cubicBezTo>
                  <a:pt x="19" y="680"/>
                  <a:pt x="19" y="680"/>
                  <a:pt x="19" y="680"/>
                </a:cubicBezTo>
                <a:cubicBezTo>
                  <a:pt x="29" y="690"/>
                  <a:pt x="44" y="699"/>
                  <a:pt x="55" y="705"/>
                </a:cubicBezTo>
                <a:cubicBezTo>
                  <a:pt x="59" y="707"/>
                  <a:pt x="59" y="707"/>
                  <a:pt x="59" y="707"/>
                </a:cubicBezTo>
                <a:cubicBezTo>
                  <a:pt x="72" y="685"/>
                  <a:pt x="72" y="685"/>
                  <a:pt x="72" y="685"/>
                </a:cubicBezTo>
                <a:cubicBezTo>
                  <a:pt x="67" y="682"/>
                  <a:pt x="67" y="682"/>
                  <a:pt x="67" y="682"/>
                </a:cubicBezTo>
                <a:cubicBezTo>
                  <a:pt x="54" y="675"/>
                  <a:pt x="44" y="669"/>
                  <a:pt x="38" y="662"/>
                </a:cubicBezTo>
                <a:close/>
                <a:moveTo>
                  <a:pt x="997" y="161"/>
                </a:moveTo>
                <a:cubicBezTo>
                  <a:pt x="1002" y="163"/>
                  <a:pt x="1002" y="163"/>
                  <a:pt x="1002" y="163"/>
                </a:cubicBezTo>
                <a:cubicBezTo>
                  <a:pt x="1014" y="141"/>
                  <a:pt x="1014" y="141"/>
                  <a:pt x="1014" y="141"/>
                </a:cubicBezTo>
                <a:cubicBezTo>
                  <a:pt x="1010" y="138"/>
                  <a:pt x="1010" y="138"/>
                  <a:pt x="1010" y="138"/>
                </a:cubicBezTo>
                <a:cubicBezTo>
                  <a:pt x="997" y="131"/>
                  <a:pt x="986" y="125"/>
                  <a:pt x="975" y="119"/>
                </a:cubicBezTo>
                <a:cubicBezTo>
                  <a:pt x="970" y="116"/>
                  <a:pt x="970" y="116"/>
                  <a:pt x="970" y="116"/>
                </a:cubicBezTo>
                <a:cubicBezTo>
                  <a:pt x="958" y="139"/>
                  <a:pt x="958" y="139"/>
                  <a:pt x="958" y="139"/>
                </a:cubicBezTo>
                <a:cubicBezTo>
                  <a:pt x="963" y="142"/>
                  <a:pt x="963" y="142"/>
                  <a:pt x="963" y="142"/>
                </a:cubicBezTo>
                <a:cubicBezTo>
                  <a:pt x="973" y="148"/>
                  <a:pt x="985" y="154"/>
                  <a:pt x="997" y="161"/>
                </a:cubicBezTo>
                <a:close/>
                <a:moveTo>
                  <a:pt x="888" y="102"/>
                </a:moveTo>
                <a:cubicBezTo>
                  <a:pt x="891" y="103"/>
                  <a:pt x="892" y="104"/>
                  <a:pt x="892" y="104"/>
                </a:cubicBezTo>
                <a:cubicBezTo>
                  <a:pt x="893" y="105"/>
                  <a:pt x="893" y="105"/>
                  <a:pt x="893" y="105"/>
                </a:cubicBezTo>
                <a:cubicBezTo>
                  <a:pt x="894" y="106"/>
                  <a:pt x="907" y="112"/>
                  <a:pt x="928" y="124"/>
                </a:cubicBezTo>
                <a:cubicBezTo>
                  <a:pt x="932" y="126"/>
                  <a:pt x="932" y="126"/>
                  <a:pt x="932" y="126"/>
                </a:cubicBezTo>
                <a:cubicBezTo>
                  <a:pt x="945" y="103"/>
                  <a:pt x="945" y="103"/>
                  <a:pt x="945" y="103"/>
                </a:cubicBezTo>
                <a:cubicBezTo>
                  <a:pt x="940" y="100"/>
                  <a:pt x="940" y="100"/>
                  <a:pt x="940" y="100"/>
                </a:cubicBezTo>
                <a:cubicBezTo>
                  <a:pt x="917" y="88"/>
                  <a:pt x="909" y="84"/>
                  <a:pt x="906" y="82"/>
                </a:cubicBezTo>
                <a:cubicBezTo>
                  <a:pt x="906" y="82"/>
                  <a:pt x="906" y="82"/>
                  <a:pt x="906" y="82"/>
                </a:cubicBezTo>
                <a:cubicBezTo>
                  <a:pt x="906" y="82"/>
                  <a:pt x="900" y="78"/>
                  <a:pt x="891" y="73"/>
                </a:cubicBezTo>
                <a:cubicBezTo>
                  <a:pt x="887" y="69"/>
                  <a:pt x="887" y="69"/>
                  <a:pt x="887" y="69"/>
                </a:cubicBezTo>
                <a:cubicBezTo>
                  <a:pt x="873" y="91"/>
                  <a:pt x="873" y="91"/>
                  <a:pt x="873" y="91"/>
                </a:cubicBezTo>
                <a:cubicBezTo>
                  <a:pt x="877" y="94"/>
                  <a:pt x="877" y="94"/>
                  <a:pt x="877" y="94"/>
                </a:cubicBezTo>
                <a:cubicBezTo>
                  <a:pt x="882" y="97"/>
                  <a:pt x="886" y="100"/>
                  <a:pt x="888" y="102"/>
                </a:cubicBezTo>
                <a:close/>
                <a:moveTo>
                  <a:pt x="304" y="266"/>
                </a:moveTo>
                <a:cubicBezTo>
                  <a:pt x="291" y="242"/>
                  <a:pt x="291" y="242"/>
                  <a:pt x="291" y="242"/>
                </a:cubicBezTo>
                <a:cubicBezTo>
                  <a:pt x="247" y="268"/>
                  <a:pt x="247" y="268"/>
                  <a:pt x="247" y="268"/>
                </a:cubicBezTo>
                <a:cubicBezTo>
                  <a:pt x="260" y="290"/>
                  <a:pt x="260" y="290"/>
                  <a:pt x="260" y="290"/>
                </a:cubicBezTo>
                <a:cubicBezTo>
                  <a:pt x="304" y="266"/>
                  <a:pt x="304" y="266"/>
                  <a:pt x="304" y="266"/>
                </a:cubicBezTo>
                <a:cubicBezTo>
                  <a:pt x="304" y="266"/>
                  <a:pt x="304" y="266"/>
                  <a:pt x="304" y="266"/>
                </a:cubicBezTo>
                <a:close/>
                <a:moveTo>
                  <a:pt x="1073" y="766"/>
                </a:moveTo>
                <a:cubicBezTo>
                  <a:pt x="1085" y="787"/>
                  <a:pt x="1085" y="787"/>
                  <a:pt x="1085" y="787"/>
                </a:cubicBezTo>
                <a:cubicBezTo>
                  <a:pt x="1129" y="762"/>
                  <a:pt x="1129" y="762"/>
                  <a:pt x="1129" y="762"/>
                </a:cubicBezTo>
                <a:cubicBezTo>
                  <a:pt x="1117" y="740"/>
                  <a:pt x="1117" y="740"/>
                  <a:pt x="1117" y="740"/>
                </a:cubicBezTo>
                <a:cubicBezTo>
                  <a:pt x="1073" y="766"/>
                  <a:pt x="1073" y="766"/>
                  <a:pt x="1073" y="766"/>
                </a:cubicBezTo>
                <a:cubicBezTo>
                  <a:pt x="1073" y="766"/>
                  <a:pt x="1073" y="766"/>
                  <a:pt x="1073" y="766"/>
                </a:cubicBezTo>
                <a:close/>
                <a:moveTo>
                  <a:pt x="974" y="824"/>
                </a:moveTo>
                <a:cubicBezTo>
                  <a:pt x="961" y="831"/>
                  <a:pt x="950" y="838"/>
                  <a:pt x="940" y="844"/>
                </a:cubicBezTo>
                <a:cubicBezTo>
                  <a:pt x="936" y="847"/>
                  <a:pt x="936" y="847"/>
                  <a:pt x="936" y="847"/>
                </a:cubicBezTo>
                <a:cubicBezTo>
                  <a:pt x="949" y="870"/>
                  <a:pt x="949" y="870"/>
                  <a:pt x="949" y="870"/>
                </a:cubicBezTo>
                <a:cubicBezTo>
                  <a:pt x="953" y="867"/>
                  <a:pt x="953" y="867"/>
                  <a:pt x="953" y="867"/>
                </a:cubicBezTo>
                <a:cubicBezTo>
                  <a:pt x="964" y="860"/>
                  <a:pt x="975" y="853"/>
                  <a:pt x="987" y="846"/>
                </a:cubicBezTo>
                <a:cubicBezTo>
                  <a:pt x="992" y="844"/>
                  <a:pt x="992" y="844"/>
                  <a:pt x="992" y="844"/>
                </a:cubicBezTo>
                <a:cubicBezTo>
                  <a:pt x="979" y="821"/>
                  <a:pt x="979" y="821"/>
                  <a:pt x="979" y="821"/>
                </a:cubicBezTo>
                <a:cubicBezTo>
                  <a:pt x="974" y="824"/>
                  <a:pt x="974" y="824"/>
                  <a:pt x="974" y="824"/>
                </a:cubicBezTo>
                <a:cubicBezTo>
                  <a:pt x="974" y="824"/>
                  <a:pt x="974" y="824"/>
                  <a:pt x="974" y="824"/>
                </a:cubicBezTo>
                <a:close/>
                <a:moveTo>
                  <a:pt x="1043" y="783"/>
                </a:moveTo>
                <a:cubicBezTo>
                  <a:pt x="1031" y="789"/>
                  <a:pt x="1019" y="796"/>
                  <a:pt x="1008" y="803"/>
                </a:cubicBezTo>
                <a:cubicBezTo>
                  <a:pt x="1003" y="806"/>
                  <a:pt x="1003" y="806"/>
                  <a:pt x="1003" y="806"/>
                </a:cubicBezTo>
                <a:cubicBezTo>
                  <a:pt x="1016" y="828"/>
                  <a:pt x="1016" y="828"/>
                  <a:pt x="1016" y="828"/>
                </a:cubicBezTo>
                <a:cubicBezTo>
                  <a:pt x="1021" y="825"/>
                  <a:pt x="1021" y="825"/>
                  <a:pt x="1021" y="825"/>
                </a:cubicBezTo>
                <a:cubicBezTo>
                  <a:pt x="1033" y="819"/>
                  <a:pt x="1045" y="813"/>
                  <a:pt x="1056" y="805"/>
                </a:cubicBezTo>
                <a:cubicBezTo>
                  <a:pt x="1062" y="803"/>
                  <a:pt x="1062" y="803"/>
                  <a:pt x="1062" y="803"/>
                </a:cubicBezTo>
                <a:cubicBezTo>
                  <a:pt x="1048" y="780"/>
                  <a:pt x="1048" y="780"/>
                  <a:pt x="1048" y="780"/>
                </a:cubicBezTo>
                <a:cubicBezTo>
                  <a:pt x="1043" y="783"/>
                  <a:pt x="1043" y="783"/>
                  <a:pt x="1043" y="783"/>
                </a:cubicBezTo>
                <a:cubicBezTo>
                  <a:pt x="1043" y="783"/>
                  <a:pt x="1043" y="783"/>
                  <a:pt x="1043" y="783"/>
                </a:cubicBezTo>
                <a:close/>
                <a:moveTo>
                  <a:pt x="838" y="909"/>
                </a:moveTo>
                <a:cubicBezTo>
                  <a:pt x="824" y="920"/>
                  <a:pt x="816" y="927"/>
                  <a:pt x="812" y="934"/>
                </a:cubicBezTo>
                <a:cubicBezTo>
                  <a:pt x="811" y="936"/>
                  <a:pt x="809" y="938"/>
                  <a:pt x="808" y="941"/>
                </a:cubicBezTo>
                <a:cubicBezTo>
                  <a:pt x="805" y="946"/>
                  <a:pt x="805" y="946"/>
                  <a:pt x="805" y="946"/>
                </a:cubicBezTo>
                <a:cubicBezTo>
                  <a:pt x="827" y="959"/>
                  <a:pt x="827" y="959"/>
                  <a:pt x="827" y="959"/>
                </a:cubicBezTo>
                <a:cubicBezTo>
                  <a:pt x="830" y="955"/>
                  <a:pt x="830" y="955"/>
                  <a:pt x="830" y="955"/>
                </a:cubicBezTo>
                <a:cubicBezTo>
                  <a:pt x="832" y="953"/>
                  <a:pt x="832" y="950"/>
                  <a:pt x="834" y="948"/>
                </a:cubicBezTo>
                <a:cubicBezTo>
                  <a:pt x="835" y="947"/>
                  <a:pt x="838" y="942"/>
                  <a:pt x="854" y="930"/>
                </a:cubicBezTo>
                <a:cubicBezTo>
                  <a:pt x="858" y="926"/>
                  <a:pt x="858" y="926"/>
                  <a:pt x="858" y="926"/>
                </a:cubicBezTo>
                <a:cubicBezTo>
                  <a:pt x="843" y="906"/>
                  <a:pt x="843" y="906"/>
                  <a:pt x="843" y="906"/>
                </a:cubicBezTo>
                <a:cubicBezTo>
                  <a:pt x="838" y="909"/>
                  <a:pt x="838" y="909"/>
                  <a:pt x="838" y="909"/>
                </a:cubicBezTo>
                <a:cubicBezTo>
                  <a:pt x="838" y="909"/>
                  <a:pt x="838" y="909"/>
                  <a:pt x="838" y="909"/>
                </a:cubicBezTo>
                <a:close/>
                <a:moveTo>
                  <a:pt x="905" y="864"/>
                </a:moveTo>
                <a:cubicBezTo>
                  <a:pt x="894" y="872"/>
                  <a:pt x="882" y="879"/>
                  <a:pt x="872" y="886"/>
                </a:cubicBezTo>
                <a:cubicBezTo>
                  <a:pt x="868" y="889"/>
                  <a:pt x="868" y="889"/>
                  <a:pt x="868" y="889"/>
                </a:cubicBezTo>
                <a:cubicBezTo>
                  <a:pt x="882" y="910"/>
                  <a:pt x="882" y="910"/>
                  <a:pt x="882" y="910"/>
                </a:cubicBezTo>
                <a:cubicBezTo>
                  <a:pt x="886" y="907"/>
                  <a:pt x="886" y="907"/>
                  <a:pt x="886" y="907"/>
                </a:cubicBezTo>
                <a:cubicBezTo>
                  <a:pt x="897" y="901"/>
                  <a:pt x="908" y="894"/>
                  <a:pt x="919" y="887"/>
                </a:cubicBezTo>
                <a:cubicBezTo>
                  <a:pt x="924" y="884"/>
                  <a:pt x="924" y="884"/>
                  <a:pt x="924" y="884"/>
                </a:cubicBezTo>
                <a:cubicBezTo>
                  <a:pt x="911" y="861"/>
                  <a:pt x="911" y="861"/>
                  <a:pt x="911" y="861"/>
                </a:cubicBezTo>
                <a:cubicBezTo>
                  <a:pt x="905" y="864"/>
                  <a:pt x="905" y="864"/>
                  <a:pt x="905" y="864"/>
                </a:cubicBezTo>
                <a:cubicBezTo>
                  <a:pt x="905" y="864"/>
                  <a:pt x="905" y="864"/>
                  <a:pt x="905" y="864"/>
                </a:cubicBezTo>
                <a:close/>
                <a:moveTo>
                  <a:pt x="1140" y="726"/>
                </a:moveTo>
                <a:cubicBezTo>
                  <a:pt x="1155" y="748"/>
                  <a:pt x="1155" y="748"/>
                  <a:pt x="1155" y="748"/>
                </a:cubicBezTo>
                <a:cubicBezTo>
                  <a:pt x="1199" y="723"/>
                  <a:pt x="1199" y="723"/>
                  <a:pt x="1199" y="723"/>
                </a:cubicBezTo>
                <a:cubicBezTo>
                  <a:pt x="1184" y="701"/>
                  <a:pt x="1184" y="701"/>
                  <a:pt x="1184" y="701"/>
                </a:cubicBezTo>
                <a:cubicBezTo>
                  <a:pt x="1140" y="726"/>
                  <a:pt x="1140" y="726"/>
                  <a:pt x="1140" y="726"/>
                </a:cubicBezTo>
                <a:cubicBezTo>
                  <a:pt x="1140" y="726"/>
                  <a:pt x="1140" y="726"/>
                  <a:pt x="1140" y="726"/>
                </a:cubicBezTo>
                <a:close/>
                <a:moveTo>
                  <a:pt x="48" y="303"/>
                </a:moveTo>
                <a:cubicBezTo>
                  <a:pt x="43" y="306"/>
                  <a:pt x="37" y="310"/>
                  <a:pt x="32" y="317"/>
                </a:cubicBezTo>
                <a:cubicBezTo>
                  <a:pt x="28" y="322"/>
                  <a:pt x="28" y="322"/>
                  <a:pt x="28" y="322"/>
                </a:cubicBezTo>
                <a:cubicBezTo>
                  <a:pt x="48" y="339"/>
                  <a:pt x="48" y="339"/>
                  <a:pt x="48" y="339"/>
                </a:cubicBezTo>
                <a:cubicBezTo>
                  <a:pt x="51" y="334"/>
                  <a:pt x="51" y="334"/>
                  <a:pt x="51" y="334"/>
                </a:cubicBezTo>
                <a:cubicBezTo>
                  <a:pt x="54" y="330"/>
                  <a:pt x="58" y="328"/>
                  <a:pt x="61" y="327"/>
                </a:cubicBezTo>
                <a:cubicBezTo>
                  <a:pt x="61" y="327"/>
                  <a:pt x="63" y="325"/>
                  <a:pt x="74" y="328"/>
                </a:cubicBezTo>
                <a:cubicBezTo>
                  <a:pt x="80" y="330"/>
                  <a:pt x="80" y="330"/>
                  <a:pt x="80" y="330"/>
                </a:cubicBezTo>
                <a:cubicBezTo>
                  <a:pt x="86" y="305"/>
                  <a:pt x="86" y="305"/>
                  <a:pt x="86" y="305"/>
                </a:cubicBezTo>
                <a:cubicBezTo>
                  <a:pt x="81" y="304"/>
                  <a:pt x="81" y="304"/>
                  <a:pt x="81" y="304"/>
                </a:cubicBezTo>
                <a:cubicBezTo>
                  <a:pt x="67" y="299"/>
                  <a:pt x="57" y="299"/>
                  <a:pt x="48" y="303"/>
                </a:cubicBezTo>
                <a:close/>
                <a:moveTo>
                  <a:pt x="1338" y="556"/>
                </a:moveTo>
                <a:cubicBezTo>
                  <a:pt x="1336" y="570"/>
                  <a:pt x="1333" y="583"/>
                  <a:pt x="1330" y="593"/>
                </a:cubicBezTo>
                <a:cubicBezTo>
                  <a:pt x="1328" y="598"/>
                  <a:pt x="1328" y="598"/>
                  <a:pt x="1328" y="598"/>
                </a:cubicBezTo>
                <a:cubicBezTo>
                  <a:pt x="1353" y="606"/>
                  <a:pt x="1353" y="606"/>
                  <a:pt x="1353" y="606"/>
                </a:cubicBezTo>
                <a:cubicBezTo>
                  <a:pt x="1355" y="601"/>
                  <a:pt x="1355" y="601"/>
                  <a:pt x="1355" y="601"/>
                </a:cubicBezTo>
                <a:cubicBezTo>
                  <a:pt x="1358" y="590"/>
                  <a:pt x="1361" y="576"/>
                  <a:pt x="1363" y="561"/>
                </a:cubicBezTo>
                <a:cubicBezTo>
                  <a:pt x="1364" y="555"/>
                  <a:pt x="1364" y="555"/>
                  <a:pt x="1364" y="555"/>
                </a:cubicBezTo>
                <a:cubicBezTo>
                  <a:pt x="1339" y="551"/>
                  <a:pt x="1339" y="551"/>
                  <a:pt x="1339" y="551"/>
                </a:cubicBezTo>
                <a:cubicBezTo>
                  <a:pt x="1338" y="556"/>
                  <a:pt x="1338" y="556"/>
                  <a:pt x="1338" y="556"/>
                </a:cubicBezTo>
                <a:cubicBezTo>
                  <a:pt x="1338" y="556"/>
                  <a:pt x="1338" y="556"/>
                  <a:pt x="1338" y="556"/>
                </a:cubicBezTo>
                <a:close/>
                <a:moveTo>
                  <a:pt x="1344" y="474"/>
                </a:moveTo>
                <a:cubicBezTo>
                  <a:pt x="1344" y="480"/>
                  <a:pt x="1344" y="480"/>
                  <a:pt x="1344" y="480"/>
                </a:cubicBezTo>
                <a:cubicBezTo>
                  <a:pt x="1344" y="493"/>
                  <a:pt x="1344" y="506"/>
                  <a:pt x="1342" y="518"/>
                </a:cubicBezTo>
                <a:cubicBezTo>
                  <a:pt x="1342" y="524"/>
                  <a:pt x="1342" y="524"/>
                  <a:pt x="1342" y="524"/>
                </a:cubicBezTo>
                <a:cubicBezTo>
                  <a:pt x="1367" y="526"/>
                  <a:pt x="1367" y="526"/>
                  <a:pt x="1367" y="526"/>
                </a:cubicBezTo>
                <a:cubicBezTo>
                  <a:pt x="1367" y="520"/>
                  <a:pt x="1367" y="520"/>
                  <a:pt x="1367" y="520"/>
                </a:cubicBezTo>
                <a:cubicBezTo>
                  <a:pt x="1368" y="507"/>
                  <a:pt x="1369" y="493"/>
                  <a:pt x="1369" y="480"/>
                </a:cubicBezTo>
                <a:cubicBezTo>
                  <a:pt x="1369" y="474"/>
                  <a:pt x="1369" y="474"/>
                  <a:pt x="1369" y="474"/>
                </a:cubicBezTo>
                <a:cubicBezTo>
                  <a:pt x="1344" y="474"/>
                  <a:pt x="1344" y="474"/>
                  <a:pt x="1344" y="474"/>
                </a:cubicBezTo>
                <a:cubicBezTo>
                  <a:pt x="1344" y="474"/>
                  <a:pt x="1344" y="474"/>
                  <a:pt x="1344" y="474"/>
                </a:cubicBezTo>
                <a:close/>
                <a:moveTo>
                  <a:pt x="791" y="972"/>
                </a:moveTo>
                <a:cubicBezTo>
                  <a:pt x="789" y="977"/>
                  <a:pt x="789" y="977"/>
                  <a:pt x="789" y="977"/>
                </a:cubicBezTo>
                <a:cubicBezTo>
                  <a:pt x="782" y="989"/>
                  <a:pt x="777" y="1000"/>
                  <a:pt x="771" y="1009"/>
                </a:cubicBezTo>
                <a:cubicBezTo>
                  <a:pt x="767" y="1014"/>
                  <a:pt x="767" y="1014"/>
                  <a:pt x="767" y="1014"/>
                </a:cubicBezTo>
                <a:cubicBezTo>
                  <a:pt x="789" y="1028"/>
                  <a:pt x="789" y="1028"/>
                  <a:pt x="789" y="1028"/>
                </a:cubicBezTo>
                <a:cubicBezTo>
                  <a:pt x="792" y="1024"/>
                  <a:pt x="792" y="1024"/>
                  <a:pt x="792" y="1024"/>
                </a:cubicBezTo>
                <a:cubicBezTo>
                  <a:pt x="799" y="1014"/>
                  <a:pt x="805" y="1002"/>
                  <a:pt x="812" y="988"/>
                </a:cubicBezTo>
                <a:cubicBezTo>
                  <a:pt x="814" y="984"/>
                  <a:pt x="814" y="984"/>
                  <a:pt x="814" y="984"/>
                </a:cubicBezTo>
                <a:cubicBezTo>
                  <a:pt x="804" y="977"/>
                  <a:pt x="804" y="977"/>
                  <a:pt x="804" y="977"/>
                </a:cubicBezTo>
                <a:cubicBezTo>
                  <a:pt x="791" y="972"/>
                  <a:pt x="791" y="972"/>
                  <a:pt x="791" y="972"/>
                </a:cubicBezTo>
                <a:cubicBezTo>
                  <a:pt x="791" y="972"/>
                  <a:pt x="791" y="972"/>
                  <a:pt x="791" y="972"/>
                </a:cubicBezTo>
                <a:close/>
                <a:moveTo>
                  <a:pt x="1249" y="662"/>
                </a:moveTo>
                <a:cubicBezTo>
                  <a:pt x="1238" y="669"/>
                  <a:pt x="1226" y="676"/>
                  <a:pt x="1214" y="683"/>
                </a:cubicBezTo>
                <a:cubicBezTo>
                  <a:pt x="1210" y="686"/>
                  <a:pt x="1210" y="686"/>
                  <a:pt x="1210" y="686"/>
                </a:cubicBezTo>
                <a:cubicBezTo>
                  <a:pt x="1222" y="709"/>
                  <a:pt x="1222" y="709"/>
                  <a:pt x="1222" y="709"/>
                </a:cubicBezTo>
                <a:cubicBezTo>
                  <a:pt x="1228" y="706"/>
                  <a:pt x="1228" y="706"/>
                  <a:pt x="1228" y="706"/>
                </a:cubicBezTo>
                <a:cubicBezTo>
                  <a:pt x="1240" y="698"/>
                  <a:pt x="1252" y="691"/>
                  <a:pt x="1262" y="685"/>
                </a:cubicBezTo>
                <a:cubicBezTo>
                  <a:pt x="1267" y="682"/>
                  <a:pt x="1267" y="682"/>
                  <a:pt x="1267" y="682"/>
                </a:cubicBezTo>
                <a:cubicBezTo>
                  <a:pt x="1253" y="660"/>
                  <a:pt x="1253" y="660"/>
                  <a:pt x="1253" y="660"/>
                </a:cubicBezTo>
                <a:cubicBezTo>
                  <a:pt x="1249" y="662"/>
                  <a:pt x="1249" y="662"/>
                  <a:pt x="1249" y="662"/>
                </a:cubicBezTo>
                <a:cubicBezTo>
                  <a:pt x="1249" y="662"/>
                  <a:pt x="1249" y="662"/>
                  <a:pt x="1249" y="662"/>
                </a:cubicBezTo>
                <a:close/>
                <a:moveTo>
                  <a:pt x="1314" y="619"/>
                </a:moveTo>
                <a:cubicBezTo>
                  <a:pt x="1307" y="625"/>
                  <a:pt x="1297" y="632"/>
                  <a:pt x="1283" y="641"/>
                </a:cubicBezTo>
                <a:cubicBezTo>
                  <a:pt x="1278" y="645"/>
                  <a:pt x="1278" y="645"/>
                  <a:pt x="1278" y="645"/>
                </a:cubicBezTo>
                <a:cubicBezTo>
                  <a:pt x="1292" y="666"/>
                  <a:pt x="1292" y="666"/>
                  <a:pt x="1292" y="666"/>
                </a:cubicBezTo>
                <a:cubicBezTo>
                  <a:pt x="1297" y="663"/>
                  <a:pt x="1297" y="663"/>
                  <a:pt x="1297" y="663"/>
                </a:cubicBezTo>
                <a:cubicBezTo>
                  <a:pt x="1312" y="653"/>
                  <a:pt x="1323" y="646"/>
                  <a:pt x="1330" y="640"/>
                </a:cubicBezTo>
                <a:cubicBezTo>
                  <a:pt x="1334" y="636"/>
                  <a:pt x="1334" y="636"/>
                  <a:pt x="1334" y="636"/>
                </a:cubicBezTo>
                <a:cubicBezTo>
                  <a:pt x="1318" y="616"/>
                  <a:pt x="1318" y="616"/>
                  <a:pt x="1318" y="616"/>
                </a:cubicBezTo>
                <a:cubicBezTo>
                  <a:pt x="1314" y="619"/>
                  <a:pt x="1314" y="619"/>
                  <a:pt x="1314" y="619"/>
                </a:cubicBezTo>
                <a:cubicBezTo>
                  <a:pt x="1314" y="619"/>
                  <a:pt x="1314" y="619"/>
                  <a:pt x="1314" y="619"/>
                </a:cubicBezTo>
                <a:close/>
                <a:moveTo>
                  <a:pt x="318" y="798"/>
                </a:moveTo>
                <a:cubicBezTo>
                  <a:pt x="314" y="795"/>
                  <a:pt x="314" y="795"/>
                  <a:pt x="314" y="795"/>
                </a:cubicBezTo>
                <a:cubicBezTo>
                  <a:pt x="300" y="818"/>
                  <a:pt x="300" y="818"/>
                  <a:pt x="300" y="818"/>
                </a:cubicBezTo>
                <a:cubicBezTo>
                  <a:pt x="306" y="821"/>
                  <a:pt x="306" y="821"/>
                  <a:pt x="306" y="821"/>
                </a:cubicBezTo>
                <a:cubicBezTo>
                  <a:pt x="317" y="828"/>
                  <a:pt x="328" y="834"/>
                  <a:pt x="339" y="841"/>
                </a:cubicBezTo>
                <a:cubicBezTo>
                  <a:pt x="344" y="844"/>
                  <a:pt x="344" y="844"/>
                  <a:pt x="344" y="844"/>
                </a:cubicBezTo>
                <a:cubicBezTo>
                  <a:pt x="357" y="821"/>
                  <a:pt x="357" y="821"/>
                  <a:pt x="357" y="821"/>
                </a:cubicBezTo>
                <a:cubicBezTo>
                  <a:pt x="353" y="818"/>
                  <a:pt x="353" y="818"/>
                  <a:pt x="353" y="818"/>
                </a:cubicBezTo>
                <a:cubicBezTo>
                  <a:pt x="341" y="812"/>
                  <a:pt x="330" y="805"/>
                  <a:pt x="318" y="798"/>
                </a:cubicBezTo>
                <a:close/>
                <a:moveTo>
                  <a:pt x="368" y="858"/>
                </a:moveTo>
                <a:cubicBezTo>
                  <a:pt x="413" y="883"/>
                  <a:pt x="413" y="883"/>
                  <a:pt x="413" y="883"/>
                </a:cubicBezTo>
                <a:cubicBezTo>
                  <a:pt x="425" y="861"/>
                  <a:pt x="425" y="861"/>
                  <a:pt x="425" y="861"/>
                </a:cubicBezTo>
                <a:cubicBezTo>
                  <a:pt x="381" y="834"/>
                  <a:pt x="381" y="834"/>
                  <a:pt x="381" y="834"/>
                </a:cubicBezTo>
                <a:cubicBezTo>
                  <a:pt x="368" y="858"/>
                  <a:pt x="368" y="858"/>
                  <a:pt x="368" y="858"/>
                </a:cubicBezTo>
                <a:cubicBezTo>
                  <a:pt x="368" y="858"/>
                  <a:pt x="368" y="858"/>
                  <a:pt x="368" y="858"/>
                </a:cubicBezTo>
                <a:close/>
                <a:moveTo>
                  <a:pt x="249" y="759"/>
                </a:moveTo>
                <a:cubicBezTo>
                  <a:pt x="244" y="756"/>
                  <a:pt x="244" y="756"/>
                  <a:pt x="244" y="756"/>
                </a:cubicBezTo>
                <a:cubicBezTo>
                  <a:pt x="231" y="779"/>
                  <a:pt x="231" y="779"/>
                  <a:pt x="231" y="779"/>
                </a:cubicBezTo>
                <a:cubicBezTo>
                  <a:pt x="236" y="781"/>
                  <a:pt x="236" y="781"/>
                  <a:pt x="236" y="781"/>
                </a:cubicBezTo>
                <a:cubicBezTo>
                  <a:pt x="247" y="787"/>
                  <a:pt x="259" y="794"/>
                  <a:pt x="271" y="801"/>
                </a:cubicBezTo>
                <a:cubicBezTo>
                  <a:pt x="276" y="803"/>
                  <a:pt x="276" y="803"/>
                  <a:pt x="276" y="803"/>
                </a:cubicBezTo>
                <a:cubicBezTo>
                  <a:pt x="289" y="781"/>
                  <a:pt x="289" y="781"/>
                  <a:pt x="289" y="781"/>
                </a:cubicBezTo>
                <a:cubicBezTo>
                  <a:pt x="284" y="778"/>
                  <a:pt x="284" y="778"/>
                  <a:pt x="284" y="778"/>
                </a:cubicBezTo>
                <a:cubicBezTo>
                  <a:pt x="271" y="771"/>
                  <a:pt x="260" y="765"/>
                  <a:pt x="249" y="759"/>
                </a:cubicBezTo>
                <a:close/>
                <a:moveTo>
                  <a:pt x="179" y="721"/>
                </a:moveTo>
                <a:cubicBezTo>
                  <a:pt x="174" y="718"/>
                  <a:pt x="174" y="718"/>
                  <a:pt x="174" y="718"/>
                </a:cubicBezTo>
                <a:cubicBezTo>
                  <a:pt x="162" y="741"/>
                  <a:pt x="162" y="741"/>
                  <a:pt x="162" y="741"/>
                </a:cubicBezTo>
                <a:cubicBezTo>
                  <a:pt x="167" y="744"/>
                  <a:pt x="167" y="744"/>
                  <a:pt x="167" y="744"/>
                </a:cubicBezTo>
                <a:cubicBezTo>
                  <a:pt x="177" y="749"/>
                  <a:pt x="188" y="756"/>
                  <a:pt x="202" y="762"/>
                </a:cubicBezTo>
                <a:cubicBezTo>
                  <a:pt x="206" y="765"/>
                  <a:pt x="206" y="765"/>
                  <a:pt x="206" y="765"/>
                </a:cubicBezTo>
                <a:cubicBezTo>
                  <a:pt x="219" y="742"/>
                  <a:pt x="219" y="742"/>
                  <a:pt x="219" y="742"/>
                </a:cubicBezTo>
                <a:cubicBezTo>
                  <a:pt x="214" y="740"/>
                  <a:pt x="214" y="740"/>
                  <a:pt x="214" y="740"/>
                </a:cubicBezTo>
                <a:cubicBezTo>
                  <a:pt x="200" y="732"/>
                  <a:pt x="188" y="726"/>
                  <a:pt x="179" y="721"/>
                </a:cubicBezTo>
                <a:close/>
                <a:moveTo>
                  <a:pt x="133" y="704"/>
                </a:moveTo>
                <a:cubicBezTo>
                  <a:pt x="131" y="704"/>
                  <a:pt x="131" y="704"/>
                  <a:pt x="131" y="704"/>
                </a:cubicBezTo>
                <a:cubicBezTo>
                  <a:pt x="124" y="704"/>
                  <a:pt x="114" y="702"/>
                  <a:pt x="101" y="698"/>
                </a:cubicBezTo>
                <a:cubicBezTo>
                  <a:pt x="96" y="696"/>
                  <a:pt x="96" y="696"/>
                  <a:pt x="96" y="696"/>
                </a:cubicBezTo>
                <a:cubicBezTo>
                  <a:pt x="88" y="721"/>
                  <a:pt x="88" y="721"/>
                  <a:pt x="88" y="721"/>
                </a:cubicBezTo>
                <a:cubicBezTo>
                  <a:pt x="93" y="722"/>
                  <a:pt x="93" y="722"/>
                  <a:pt x="93" y="722"/>
                </a:cubicBezTo>
                <a:cubicBezTo>
                  <a:pt x="103" y="726"/>
                  <a:pt x="117" y="729"/>
                  <a:pt x="129" y="729"/>
                </a:cubicBezTo>
                <a:cubicBezTo>
                  <a:pt x="130" y="729"/>
                  <a:pt x="132" y="729"/>
                  <a:pt x="133" y="729"/>
                </a:cubicBezTo>
                <a:cubicBezTo>
                  <a:pt x="133" y="729"/>
                  <a:pt x="133" y="729"/>
                  <a:pt x="133" y="729"/>
                </a:cubicBezTo>
                <a:cubicBezTo>
                  <a:pt x="139" y="731"/>
                  <a:pt x="139" y="731"/>
                  <a:pt x="139" y="731"/>
                </a:cubicBezTo>
                <a:cubicBezTo>
                  <a:pt x="144" y="706"/>
                  <a:pt x="144" y="706"/>
                  <a:pt x="144" y="706"/>
                </a:cubicBezTo>
                <a:cubicBezTo>
                  <a:pt x="139" y="704"/>
                  <a:pt x="139" y="704"/>
                  <a:pt x="139" y="704"/>
                </a:cubicBezTo>
                <a:cubicBezTo>
                  <a:pt x="137" y="704"/>
                  <a:pt x="135" y="704"/>
                  <a:pt x="133" y="704"/>
                </a:cubicBezTo>
                <a:close/>
                <a:moveTo>
                  <a:pt x="748" y="1029"/>
                </a:moveTo>
                <a:cubicBezTo>
                  <a:pt x="747" y="1029"/>
                  <a:pt x="747" y="1029"/>
                  <a:pt x="745" y="1030"/>
                </a:cubicBezTo>
                <a:cubicBezTo>
                  <a:pt x="738" y="1031"/>
                  <a:pt x="726" y="1031"/>
                  <a:pt x="714" y="1030"/>
                </a:cubicBezTo>
                <a:cubicBezTo>
                  <a:pt x="708" y="1029"/>
                  <a:pt x="708" y="1029"/>
                  <a:pt x="708" y="1029"/>
                </a:cubicBezTo>
                <a:cubicBezTo>
                  <a:pt x="706" y="1055"/>
                  <a:pt x="706" y="1055"/>
                  <a:pt x="706" y="1055"/>
                </a:cubicBezTo>
                <a:cubicBezTo>
                  <a:pt x="711" y="1056"/>
                  <a:pt x="711" y="1056"/>
                  <a:pt x="711" y="1056"/>
                </a:cubicBezTo>
                <a:cubicBezTo>
                  <a:pt x="718" y="1057"/>
                  <a:pt x="724" y="1057"/>
                  <a:pt x="729" y="1057"/>
                </a:cubicBezTo>
                <a:cubicBezTo>
                  <a:pt x="738" y="1057"/>
                  <a:pt x="744" y="1057"/>
                  <a:pt x="750" y="1055"/>
                </a:cubicBezTo>
                <a:cubicBezTo>
                  <a:pt x="752" y="1055"/>
                  <a:pt x="754" y="1055"/>
                  <a:pt x="756" y="1054"/>
                </a:cubicBezTo>
                <a:cubicBezTo>
                  <a:pt x="761" y="1052"/>
                  <a:pt x="761" y="1052"/>
                  <a:pt x="761" y="1052"/>
                </a:cubicBezTo>
                <a:cubicBezTo>
                  <a:pt x="753" y="1027"/>
                  <a:pt x="753" y="1027"/>
                  <a:pt x="753" y="1027"/>
                </a:cubicBezTo>
                <a:cubicBezTo>
                  <a:pt x="748" y="1029"/>
                  <a:pt x="748" y="1029"/>
                  <a:pt x="748" y="1029"/>
                </a:cubicBezTo>
                <a:cubicBezTo>
                  <a:pt x="748" y="1029"/>
                  <a:pt x="748" y="1029"/>
                  <a:pt x="748" y="1029"/>
                </a:cubicBezTo>
                <a:close/>
                <a:moveTo>
                  <a:pt x="606" y="985"/>
                </a:moveTo>
                <a:cubicBezTo>
                  <a:pt x="606" y="984"/>
                  <a:pt x="606" y="984"/>
                  <a:pt x="606" y="984"/>
                </a:cubicBezTo>
                <a:cubicBezTo>
                  <a:pt x="602" y="978"/>
                  <a:pt x="598" y="970"/>
                  <a:pt x="594" y="964"/>
                </a:cubicBezTo>
                <a:cubicBezTo>
                  <a:pt x="591" y="959"/>
                  <a:pt x="591" y="959"/>
                  <a:pt x="591" y="959"/>
                </a:cubicBezTo>
                <a:cubicBezTo>
                  <a:pt x="568" y="973"/>
                  <a:pt x="568" y="973"/>
                  <a:pt x="568" y="973"/>
                </a:cubicBezTo>
                <a:cubicBezTo>
                  <a:pt x="571" y="979"/>
                  <a:pt x="571" y="979"/>
                  <a:pt x="571" y="979"/>
                </a:cubicBezTo>
                <a:cubicBezTo>
                  <a:pt x="575" y="985"/>
                  <a:pt x="579" y="991"/>
                  <a:pt x="582" y="997"/>
                </a:cubicBezTo>
                <a:cubicBezTo>
                  <a:pt x="585" y="1002"/>
                  <a:pt x="589" y="1008"/>
                  <a:pt x="592" y="1013"/>
                </a:cubicBezTo>
                <a:cubicBezTo>
                  <a:pt x="595" y="1017"/>
                  <a:pt x="595" y="1017"/>
                  <a:pt x="595" y="1017"/>
                </a:cubicBezTo>
                <a:cubicBezTo>
                  <a:pt x="617" y="1003"/>
                  <a:pt x="617" y="1003"/>
                  <a:pt x="617" y="1003"/>
                </a:cubicBezTo>
                <a:cubicBezTo>
                  <a:pt x="614" y="998"/>
                  <a:pt x="614" y="998"/>
                  <a:pt x="614" y="998"/>
                </a:cubicBezTo>
                <a:cubicBezTo>
                  <a:pt x="612" y="994"/>
                  <a:pt x="609" y="990"/>
                  <a:pt x="606" y="985"/>
                </a:cubicBezTo>
                <a:close/>
                <a:moveTo>
                  <a:pt x="524" y="917"/>
                </a:moveTo>
                <a:cubicBezTo>
                  <a:pt x="519" y="914"/>
                  <a:pt x="519" y="914"/>
                  <a:pt x="519" y="914"/>
                </a:cubicBezTo>
                <a:cubicBezTo>
                  <a:pt x="507" y="937"/>
                  <a:pt x="507" y="937"/>
                  <a:pt x="507" y="937"/>
                </a:cubicBezTo>
                <a:cubicBezTo>
                  <a:pt x="511" y="940"/>
                  <a:pt x="511" y="940"/>
                  <a:pt x="511" y="940"/>
                </a:cubicBezTo>
                <a:cubicBezTo>
                  <a:pt x="538" y="955"/>
                  <a:pt x="545" y="958"/>
                  <a:pt x="549" y="958"/>
                </a:cubicBezTo>
                <a:cubicBezTo>
                  <a:pt x="555" y="961"/>
                  <a:pt x="555" y="961"/>
                  <a:pt x="555" y="961"/>
                </a:cubicBezTo>
                <a:cubicBezTo>
                  <a:pt x="562" y="935"/>
                  <a:pt x="562" y="935"/>
                  <a:pt x="562" y="935"/>
                </a:cubicBezTo>
                <a:cubicBezTo>
                  <a:pt x="555" y="933"/>
                  <a:pt x="555" y="933"/>
                  <a:pt x="555" y="933"/>
                </a:cubicBezTo>
                <a:cubicBezTo>
                  <a:pt x="555" y="933"/>
                  <a:pt x="550" y="931"/>
                  <a:pt x="524" y="917"/>
                </a:cubicBezTo>
                <a:close/>
                <a:moveTo>
                  <a:pt x="639" y="1015"/>
                </a:moveTo>
                <a:cubicBezTo>
                  <a:pt x="634" y="1013"/>
                  <a:pt x="634" y="1013"/>
                  <a:pt x="634" y="1013"/>
                </a:cubicBezTo>
                <a:cubicBezTo>
                  <a:pt x="625" y="1037"/>
                  <a:pt x="625" y="1037"/>
                  <a:pt x="625" y="1037"/>
                </a:cubicBezTo>
                <a:cubicBezTo>
                  <a:pt x="630" y="1039"/>
                  <a:pt x="630" y="1039"/>
                  <a:pt x="630" y="1039"/>
                </a:cubicBezTo>
                <a:cubicBezTo>
                  <a:pt x="642" y="1042"/>
                  <a:pt x="656" y="1046"/>
                  <a:pt x="671" y="1050"/>
                </a:cubicBezTo>
                <a:cubicBezTo>
                  <a:pt x="676" y="1050"/>
                  <a:pt x="676" y="1050"/>
                  <a:pt x="676" y="1050"/>
                </a:cubicBezTo>
                <a:cubicBezTo>
                  <a:pt x="682" y="1026"/>
                  <a:pt x="682" y="1026"/>
                  <a:pt x="682" y="1026"/>
                </a:cubicBezTo>
                <a:cubicBezTo>
                  <a:pt x="676" y="1024"/>
                  <a:pt x="676" y="1024"/>
                  <a:pt x="676" y="1024"/>
                </a:cubicBezTo>
                <a:cubicBezTo>
                  <a:pt x="663" y="1021"/>
                  <a:pt x="650" y="1018"/>
                  <a:pt x="639" y="1015"/>
                </a:cubicBezTo>
                <a:close/>
                <a:moveTo>
                  <a:pt x="455" y="878"/>
                </a:moveTo>
                <a:cubicBezTo>
                  <a:pt x="450" y="876"/>
                  <a:pt x="450" y="876"/>
                  <a:pt x="450" y="876"/>
                </a:cubicBezTo>
                <a:cubicBezTo>
                  <a:pt x="438" y="898"/>
                  <a:pt x="438" y="898"/>
                  <a:pt x="438" y="898"/>
                </a:cubicBezTo>
                <a:cubicBezTo>
                  <a:pt x="442" y="901"/>
                  <a:pt x="442" y="901"/>
                  <a:pt x="442" y="901"/>
                </a:cubicBezTo>
                <a:cubicBezTo>
                  <a:pt x="455" y="907"/>
                  <a:pt x="466" y="914"/>
                  <a:pt x="477" y="921"/>
                </a:cubicBezTo>
                <a:cubicBezTo>
                  <a:pt x="481" y="923"/>
                  <a:pt x="481" y="923"/>
                  <a:pt x="481" y="923"/>
                </a:cubicBezTo>
                <a:cubicBezTo>
                  <a:pt x="494" y="901"/>
                  <a:pt x="494" y="901"/>
                  <a:pt x="494" y="901"/>
                </a:cubicBezTo>
                <a:cubicBezTo>
                  <a:pt x="489" y="898"/>
                  <a:pt x="489" y="898"/>
                  <a:pt x="489" y="898"/>
                </a:cubicBezTo>
                <a:cubicBezTo>
                  <a:pt x="479" y="892"/>
                  <a:pt x="468" y="885"/>
                  <a:pt x="455" y="878"/>
                </a:cubicBezTo>
                <a:close/>
                <a:moveTo>
                  <a:pt x="737" y="694"/>
                </a:moveTo>
                <a:cubicBezTo>
                  <a:pt x="737" y="694"/>
                  <a:pt x="737" y="694"/>
                  <a:pt x="737" y="694"/>
                </a:cubicBezTo>
                <a:cubicBezTo>
                  <a:pt x="194" y="387"/>
                  <a:pt x="194" y="387"/>
                  <a:pt x="194" y="387"/>
                </a:cubicBezTo>
                <a:cubicBezTo>
                  <a:pt x="194" y="387"/>
                  <a:pt x="194" y="387"/>
                  <a:pt x="722" y="78"/>
                </a:cubicBezTo>
                <a:cubicBezTo>
                  <a:pt x="727" y="75"/>
                  <a:pt x="734" y="74"/>
                  <a:pt x="741" y="74"/>
                </a:cubicBezTo>
                <a:cubicBezTo>
                  <a:pt x="748" y="74"/>
                  <a:pt x="754" y="75"/>
                  <a:pt x="759" y="78"/>
                </a:cubicBezTo>
                <a:cubicBezTo>
                  <a:pt x="759" y="78"/>
                  <a:pt x="759" y="78"/>
                  <a:pt x="1268" y="374"/>
                </a:cubicBezTo>
                <a:cubicBezTo>
                  <a:pt x="1271" y="376"/>
                  <a:pt x="1272" y="376"/>
                  <a:pt x="1274" y="378"/>
                </a:cubicBezTo>
                <a:cubicBezTo>
                  <a:pt x="1274" y="378"/>
                  <a:pt x="1274" y="378"/>
                  <a:pt x="737" y="694"/>
                </a:cubicBezTo>
                <a:close/>
                <a:moveTo>
                  <a:pt x="246" y="640"/>
                </a:moveTo>
                <a:cubicBezTo>
                  <a:pt x="244" y="644"/>
                  <a:pt x="240" y="647"/>
                  <a:pt x="237" y="648"/>
                </a:cubicBezTo>
                <a:cubicBezTo>
                  <a:pt x="237" y="648"/>
                  <a:pt x="237" y="648"/>
                  <a:pt x="207" y="666"/>
                </a:cubicBezTo>
                <a:cubicBezTo>
                  <a:pt x="207" y="666"/>
                  <a:pt x="207" y="666"/>
                  <a:pt x="540" y="855"/>
                </a:cubicBezTo>
                <a:cubicBezTo>
                  <a:pt x="540" y="855"/>
                  <a:pt x="540" y="855"/>
                  <a:pt x="540" y="808"/>
                </a:cubicBezTo>
                <a:cubicBezTo>
                  <a:pt x="540" y="808"/>
                  <a:pt x="540" y="808"/>
                  <a:pt x="246" y="640"/>
                </a:cubicBezTo>
                <a:close/>
                <a:moveTo>
                  <a:pt x="756" y="741"/>
                </a:moveTo>
                <a:cubicBezTo>
                  <a:pt x="756" y="737"/>
                  <a:pt x="752" y="730"/>
                  <a:pt x="749" y="729"/>
                </a:cubicBezTo>
                <a:cubicBezTo>
                  <a:pt x="749" y="729"/>
                  <a:pt x="749" y="729"/>
                  <a:pt x="170" y="402"/>
                </a:cubicBezTo>
                <a:cubicBezTo>
                  <a:pt x="170" y="402"/>
                  <a:pt x="170" y="402"/>
                  <a:pt x="169" y="402"/>
                </a:cubicBezTo>
                <a:cubicBezTo>
                  <a:pt x="169" y="402"/>
                  <a:pt x="169" y="402"/>
                  <a:pt x="137" y="384"/>
                </a:cubicBezTo>
                <a:cubicBezTo>
                  <a:pt x="128" y="379"/>
                  <a:pt x="118" y="379"/>
                  <a:pt x="110" y="383"/>
                </a:cubicBezTo>
                <a:cubicBezTo>
                  <a:pt x="102" y="388"/>
                  <a:pt x="97" y="396"/>
                  <a:pt x="97" y="407"/>
                </a:cubicBezTo>
                <a:cubicBezTo>
                  <a:pt x="97" y="407"/>
                  <a:pt x="97" y="407"/>
                  <a:pt x="97" y="588"/>
                </a:cubicBezTo>
                <a:cubicBezTo>
                  <a:pt x="97" y="588"/>
                  <a:pt x="97" y="588"/>
                  <a:pt x="100" y="602"/>
                </a:cubicBezTo>
                <a:cubicBezTo>
                  <a:pt x="100" y="602"/>
                  <a:pt x="100" y="602"/>
                  <a:pt x="118" y="615"/>
                </a:cubicBezTo>
                <a:cubicBezTo>
                  <a:pt x="118" y="615"/>
                  <a:pt x="118" y="615"/>
                  <a:pt x="146" y="631"/>
                </a:cubicBezTo>
                <a:cubicBezTo>
                  <a:pt x="146" y="631"/>
                  <a:pt x="146" y="631"/>
                  <a:pt x="146" y="585"/>
                </a:cubicBezTo>
                <a:cubicBezTo>
                  <a:pt x="146" y="585"/>
                  <a:pt x="146" y="585"/>
                  <a:pt x="140" y="580"/>
                </a:cubicBezTo>
                <a:cubicBezTo>
                  <a:pt x="140" y="580"/>
                  <a:pt x="140" y="580"/>
                  <a:pt x="139" y="579"/>
                </a:cubicBezTo>
                <a:cubicBezTo>
                  <a:pt x="139" y="579"/>
                  <a:pt x="139" y="579"/>
                  <a:pt x="139" y="433"/>
                </a:cubicBezTo>
                <a:cubicBezTo>
                  <a:pt x="139" y="433"/>
                  <a:pt x="139" y="433"/>
                  <a:pt x="715" y="762"/>
                </a:cubicBezTo>
                <a:cubicBezTo>
                  <a:pt x="715" y="762"/>
                  <a:pt x="715" y="762"/>
                  <a:pt x="715" y="907"/>
                </a:cubicBezTo>
                <a:cubicBezTo>
                  <a:pt x="715" y="907"/>
                  <a:pt x="715" y="907"/>
                  <a:pt x="640" y="863"/>
                </a:cubicBezTo>
                <a:cubicBezTo>
                  <a:pt x="638" y="867"/>
                  <a:pt x="635" y="870"/>
                  <a:pt x="631" y="872"/>
                </a:cubicBezTo>
                <a:cubicBezTo>
                  <a:pt x="631" y="872"/>
                  <a:pt x="631" y="872"/>
                  <a:pt x="600" y="889"/>
                </a:cubicBezTo>
                <a:cubicBezTo>
                  <a:pt x="600" y="889"/>
                  <a:pt x="600" y="889"/>
                  <a:pt x="717" y="956"/>
                </a:cubicBezTo>
                <a:cubicBezTo>
                  <a:pt x="722" y="959"/>
                  <a:pt x="727" y="959"/>
                  <a:pt x="731" y="959"/>
                </a:cubicBezTo>
                <a:cubicBezTo>
                  <a:pt x="736" y="959"/>
                  <a:pt x="740" y="959"/>
                  <a:pt x="744" y="956"/>
                </a:cubicBezTo>
                <a:cubicBezTo>
                  <a:pt x="750" y="953"/>
                  <a:pt x="754" y="946"/>
                  <a:pt x="756" y="938"/>
                </a:cubicBezTo>
                <a:cubicBezTo>
                  <a:pt x="756" y="938"/>
                  <a:pt x="756" y="938"/>
                  <a:pt x="756" y="741"/>
                </a:cubicBezTo>
                <a:close/>
                <a:moveTo>
                  <a:pt x="1286" y="399"/>
                </a:moveTo>
                <a:cubicBezTo>
                  <a:pt x="1286" y="399"/>
                  <a:pt x="1286" y="399"/>
                  <a:pt x="1286" y="399"/>
                </a:cubicBezTo>
                <a:cubicBezTo>
                  <a:pt x="762" y="708"/>
                  <a:pt x="762" y="708"/>
                  <a:pt x="762" y="708"/>
                </a:cubicBezTo>
                <a:cubicBezTo>
                  <a:pt x="773" y="715"/>
                  <a:pt x="780" y="728"/>
                  <a:pt x="780" y="741"/>
                </a:cubicBezTo>
                <a:cubicBezTo>
                  <a:pt x="780" y="741"/>
                  <a:pt x="780" y="741"/>
                  <a:pt x="780" y="882"/>
                </a:cubicBezTo>
                <a:cubicBezTo>
                  <a:pt x="780" y="882"/>
                  <a:pt x="780" y="882"/>
                  <a:pt x="1268" y="603"/>
                </a:cubicBezTo>
                <a:cubicBezTo>
                  <a:pt x="1279" y="597"/>
                  <a:pt x="1287" y="584"/>
                  <a:pt x="1287" y="571"/>
                </a:cubicBezTo>
                <a:cubicBezTo>
                  <a:pt x="1287" y="571"/>
                  <a:pt x="1287" y="571"/>
                  <a:pt x="1287" y="407"/>
                </a:cubicBezTo>
                <a:cubicBezTo>
                  <a:pt x="1287" y="404"/>
                  <a:pt x="1287" y="402"/>
                  <a:pt x="1286" y="399"/>
                </a:cubicBezTo>
                <a:close/>
                <a:moveTo>
                  <a:pt x="487" y="733"/>
                </a:moveTo>
                <a:cubicBezTo>
                  <a:pt x="493" y="733"/>
                  <a:pt x="498" y="728"/>
                  <a:pt x="498" y="721"/>
                </a:cubicBezTo>
                <a:cubicBezTo>
                  <a:pt x="498" y="721"/>
                  <a:pt x="498" y="721"/>
                  <a:pt x="498" y="705"/>
                </a:cubicBezTo>
                <a:cubicBezTo>
                  <a:pt x="498" y="698"/>
                  <a:pt x="493" y="689"/>
                  <a:pt x="486" y="685"/>
                </a:cubicBezTo>
                <a:cubicBezTo>
                  <a:pt x="486" y="685"/>
                  <a:pt x="486" y="685"/>
                  <a:pt x="337" y="600"/>
                </a:cubicBezTo>
                <a:cubicBezTo>
                  <a:pt x="328" y="595"/>
                  <a:pt x="320" y="600"/>
                  <a:pt x="320" y="610"/>
                </a:cubicBezTo>
                <a:cubicBezTo>
                  <a:pt x="320" y="610"/>
                  <a:pt x="320" y="610"/>
                  <a:pt x="320" y="625"/>
                </a:cubicBezTo>
                <a:cubicBezTo>
                  <a:pt x="320" y="634"/>
                  <a:pt x="326" y="643"/>
                  <a:pt x="332" y="646"/>
                </a:cubicBezTo>
                <a:cubicBezTo>
                  <a:pt x="332" y="646"/>
                  <a:pt x="332" y="646"/>
                  <a:pt x="481" y="731"/>
                </a:cubicBezTo>
                <a:cubicBezTo>
                  <a:pt x="483" y="732"/>
                  <a:pt x="485" y="733"/>
                  <a:pt x="487" y="733"/>
                </a:cubicBezTo>
                <a:close/>
                <a:moveTo>
                  <a:pt x="626" y="842"/>
                </a:moveTo>
                <a:cubicBezTo>
                  <a:pt x="622" y="836"/>
                  <a:pt x="612" y="835"/>
                  <a:pt x="606" y="839"/>
                </a:cubicBezTo>
                <a:cubicBezTo>
                  <a:pt x="606" y="839"/>
                  <a:pt x="606" y="839"/>
                  <a:pt x="587" y="850"/>
                </a:cubicBezTo>
                <a:cubicBezTo>
                  <a:pt x="587" y="850"/>
                  <a:pt x="587" y="850"/>
                  <a:pt x="587" y="770"/>
                </a:cubicBezTo>
                <a:cubicBezTo>
                  <a:pt x="587" y="770"/>
                  <a:pt x="587" y="770"/>
                  <a:pt x="623" y="750"/>
                </a:cubicBezTo>
                <a:cubicBezTo>
                  <a:pt x="629" y="746"/>
                  <a:pt x="630" y="738"/>
                  <a:pt x="626" y="732"/>
                </a:cubicBezTo>
                <a:cubicBezTo>
                  <a:pt x="626" y="732"/>
                  <a:pt x="626" y="732"/>
                  <a:pt x="626" y="732"/>
                </a:cubicBezTo>
                <a:cubicBezTo>
                  <a:pt x="622" y="727"/>
                  <a:pt x="612" y="724"/>
                  <a:pt x="606" y="728"/>
                </a:cubicBezTo>
                <a:cubicBezTo>
                  <a:pt x="606" y="728"/>
                  <a:pt x="606" y="728"/>
                  <a:pt x="562" y="753"/>
                </a:cubicBezTo>
                <a:cubicBezTo>
                  <a:pt x="557" y="756"/>
                  <a:pt x="556" y="767"/>
                  <a:pt x="556" y="767"/>
                </a:cubicBezTo>
                <a:cubicBezTo>
                  <a:pt x="556" y="767"/>
                  <a:pt x="556" y="767"/>
                  <a:pt x="556" y="869"/>
                </a:cubicBezTo>
                <a:cubicBezTo>
                  <a:pt x="556" y="869"/>
                  <a:pt x="557" y="878"/>
                  <a:pt x="560" y="881"/>
                </a:cubicBezTo>
                <a:cubicBezTo>
                  <a:pt x="563" y="884"/>
                  <a:pt x="573" y="889"/>
                  <a:pt x="579" y="885"/>
                </a:cubicBezTo>
                <a:cubicBezTo>
                  <a:pt x="579" y="885"/>
                  <a:pt x="579" y="885"/>
                  <a:pt x="623" y="859"/>
                </a:cubicBezTo>
                <a:cubicBezTo>
                  <a:pt x="629" y="855"/>
                  <a:pt x="631" y="847"/>
                  <a:pt x="626" y="842"/>
                </a:cubicBezTo>
                <a:close/>
                <a:moveTo>
                  <a:pt x="233" y="619"/>
                </a:moveTo>
                <a:cubicBezTo>
                  <a:pt x="228" y="613"/>
                  <a:pt x="219" y="612"/>
                  <a:pt x="212" y="616"/>
                </a:cubicBezTo>
                <a:cubicBezTo>
                  <a:pt x="212" y="616"/>
                  <a:pt x="212" y="616"/>
                  <a:pt x="193" y="627"/>
                </a:cubicBezTo>
                <a:cubicBezTo>
                  <a:pt x="193" y="627"/>
                  <a:pt x="193" y="627"/>
                  <a:pt x="193" y="547"/>
                </a:cubicBezTo>
                <a:cubicBezTo>
                  <a:pt x="193" y="547"/>
                  <a:pt x="193" y="547"/>
                  <a:pt x="229" y="527"/>
                </a:cubicBezTo>
                <a:cubicBezTo>
                  <a:pt x="236" y="523"/>
                  <a:pt x="236" y="515"/>
                  <a:pt x="232" y="509"/>
                </a:cubicBezTo>
                <a:cubicBezTo>
                  <a:pt x="232" y="509"/>
                  <a:pt x="232" y="509"/>
                  <a:pt x="232" y="509"/>
                </a:cubicBezTo>
                <a:cubicBezTo>
                  <a:pt x="228" y="503"/>
                  <a:pt x="219" y="501"/>
                  <a:pt x="212" y="505"/>
                </a:cubicBezTo>
                <a:cubicBezTo>
                  <a:pt x="212" y="505"/>
                  <a:pt x="212" y="505"/>
                  <a:pt x="168" y="530"/>
                </a:cubicBezTo>
                <a:cubicBezTo>
                  <a:pt x="163" y="533"/>
                  <a:pt x="161" y="544"/>
                  <a:pt x="161" y="544"/>
                </a:cubicBezTo>
                <a:cubicBezTo>
                  <a:pt x="161" y="544"/>
                  <a:pt x="161" y="544"/>
                  <a:pt x="161" y="646"/>
                </a:cubicBezTo>
                <a:cubicBezTo>
                  <a:pt x="161" y="646"/>
                  <a:pt x="163" y="655"/>
                  <a:pt x="166" y="658"/>
                </a:cubicBezTo>
                <a:cubicBezTo>
                  <a:pt x="169" y="661"/>
                  <a:pt x="178" y="666"/>
                  <a:pt x="185" y="662"/>
                </a:cubicBezTo>
                <a:cubicBezTo>
                  <a:pt x="185" y="662"/>
                  <a:pt x="185" y="662"/>
                  <a:pt x="229" y="636"/>
                </a:cubicBezTo>
                <a:cubicBezTo>
                  <a:pt x="236" y="632"/>
                  <a:pt x="237" y="624"/>
                  <a:pt x="233" y="6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8" tIns="60944" rIns="121888" bIns="60944" numCol="1" anchor="t" anchorCtr="0" compatLnSpc="1">
            <a:prstTxWarp prst="textNoShape">
              <a:avLst/>
            </a:prstTxWarp>
          </a:bodyPr>
          <a:lstStyle/>
          <a:p>
            <a:pPr defTabSz="1218987"/>
            <a:endParaRPr lang="en-US" sz="3199">
              <a:solidFill>
                <a:srgbClr val="505050"/>
              </a:solidFill>
            </a:endParaRPr>
          </a:p>
        </p:txBody>
      </p:sp>
      <p:sp>
        <p:nvSpPr>
          <p:cNvPr id="18" name="Rectangle 17"/>
          <p:cNvSpPr/>
          <p:nvPr/>
        </p:nvSpPr>
        <p:spPr bwMode="auto">
          <a:xfrm>
            <a:off x="4438514" y="2232013"/>
            <a:ext cx="4685387" cy="4157169"/>
          </a:xfrm>
          <a:prstGeom prst="rect">
            <a:avLst/>
          </a:prstGeom>
          <a:noFill/>
          <a:ln w="38100">
            <a:solidFill>
              <a:schemeClr val="tx2"/>
            </a:solidFill>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363" tIns="45681" rIns="91363" bIns="45681" numCol="1" rtlCol="0" anchor="ctr" anchorCtr="0" compatLnSpc="1">
            <a:prstTxWarp prst="textNoShape">
              <a:avLst/>
            </a:prstTxWarp>
          </a:bodyPr>
          <a:lstStyle>
            <a:defPPr>
              <a:defRPr lang="en-US"/>
            </a:defPPr>
            <a:lvl1pPr marL="0" algn="l" defTabSz="914363" rtl="0" eaLnBrk="1" latinLnBrk="0" hangingPunct="1">
              <a:defRPr sz="1800" kern="1200">
                <a:solidFill>
                  <a:schemeClr val="dk1"/>
                </a:solidFill>
                <a:latin typeface="+mn-lt"/>
                <a:ea typeface="+mn-ea"/>
                <a:cs typeface="+mn-cs"/>
              </a:defRPr>
            </a:lvl1pPr>
            <a:lvl2pPr marL="457182" algn="l" defTabSz="914363" rtl="0" eaLnBrk="1" latinLnBrk="0" hangingPunct="1">
              <a:defRPr sz="1800" kern="1200">
                <a:solidFill>
                  <a:schemeClr val="dk1"/>
                </a:solidFill>
                <a:latin typeface="+mn-lt"/>
                <a:ea typeface="+mn-ea"/>
                <a:cs typeface="+mn-cs"/>
              </a:defRPr>
            </a:lvl2pPr>
            <a:lvl3pPr marL="914363" algn="l" defTabSz="914363" rtl="0" eaLnBrk="1" latinLnBrk="0" hangingPunct="1">
              <a:defRPr sz="1800" kern="1200">
                <a:solidFill>
                  <a:schemeClr val="dk1"/>
                </a:solidFill>
                <a:latin typeface="+mn-lt"/>
                <a:ea typeface="+mn-ea"/>
                <a:cs typeface="+mn-cs"/>
              </a:defRPr>
            </a:lvl3pPr>
            <a:lvl4pPr marL="1371545" algn="l" defTabSz="914363" rtl="0" eaLnBrk="1" latinLnBrk="0" hangingPunct="1">
              <a:defRPr sz="1800" kern="1200">
                <a:solidFill>
                  <a:schemeClr val="dk1"/>
                </a:solidFill>
                <a:latin typeface="+mn-lt"/>
                <a:ea typeface="+mn-ea"/>
                <a:cs typeface="+mn-cs"/>
              </a:defRPr>
            </a:lvl4pPr>
            <a:lvl5pPr marL="1828727" algn="l" defTabSz="914363" rtl="0" eaLnBrk="1" latinLnBrk="0" hangingPunct="1">
              <a:defRPr sz="1800" kern="1200">
                <a:solidFill>
                  <a:schemeClr val="dk1"/>
                </a:solidFill>
                <a:latin typeface="+mn-lt"/>
                <a:ea typeface="+mn-ea"/>
                <a:cs typeface="+mn-cs"/>
              </a:defRPr>
            </a:lvl5pPr>
            <a:lvl6pPr marL="2285909" algn="l" defTabSz="914363" rtl="0" eaLnBrk="1" latinLnBrk="0" hangingPunct="1">
              <a:defRPr sz="1800" kern="1200">
                <a:solidFill>
                  <a:schemeClr val="dk1"/>
                </a:solidFill>
                <a:latin typeface="+mn-lt"/>
                <a:ea typeface="+mn-ea"/>
                <a:cs typeface="+mn-cs"/>
              </a:defRPr>
            </a:lvl6pPr>
            <a:lvl7pPr marL="2743090" algn="l" defTabSz="914363" rtl="0" eaLnBrk="1" latinLnBrk="0" hangingPunct="1">
              <a:defRPr sz="1800" kern="1200">
                <a:solidFill>
                  <a:schemeClr val="dk1"/>
                </a:solidFill>
                <a:latin typeface="+mn-lt"/>
                <a:ea typeface="+mn-ea"/>
                <a:cs typeface="+mn-cs"/>
              </a:defRPr>
            </a:lvl7pPr>
            <a:lvl8pPr marL="3200272" algn="l" defTabSz="914363" rtl="0" eaLnBrk="1" latinLnBrk="0" hangingPunct="1">
              <a:defRPr sz="1800" kern="1200">
                <a:solidFill>
                  <a:schemeClr val="dk1"/>
                </a:solidFill>
                <a:latin typeface="+mn-lt"/>
                <a:ea typeface="+mn-ea"/>
                <a:cs typeface="+mn-cs"/>
              </a:defRPr>
            </a:lvl8pPr>
            <a:lvl9pPr marL="3657454" algn="l" defTabSz="914363" rtl="0" eaLnBrk="1" latinLnBrk="0" hangingPunct="1">
              <a:defRPr sz="1800" kern="1200">
                <a:solidFill>
                  <a:schemeClr val="dk1"/>
                </a:solidFill>
                <a:latin typeface="+mn-lt"/>
                <a:ea typeface="+mn-ea"/>
                <a:cs typeface="+mn-cs"/>
              </a:defRPr>
            </a:lvl9pPr>
          </a:lstStyle>
          <a:p>
            <a:pPr algn="ctr" defTabSz="913375" fontAlgn="base">
              <a:spcBef>
                <a:spcPct val="0"/>
              </a:spcBef>
              <a:spcAft>
                <a:spcPct val="0"/>
              </a:spcAft>
            </a:pPr>
            <a:endParaRPr lang="en-US" sz="1959" dirty="0">
              <a:solidFill>
                <a:srgbClr val="505050"/>
              </a:solidFill>
            </a:endParaRPr>
          </a:p>
        </p:txBody>
      </p:sp>
      <p:sp>
        <p:nvSpPr>
          <p:cNvPr id="21" name="TextBox 66"/>
          <p:cNvSpPr txBox="1"/>
          <p:nvPr/>
        </p:nvSpPr>
        <p:spPr>
          <a:xfrm>
            <a:off x="4438514" y="1881936"/>
            <a:ext cx="4685387" cy="276999"/>
          </a:xfrm>
          <a:prstGeom prst="rect">
            <a:avLst/>
          </a:prstGeom>
          <a:noFill/>
        </p:spPr>
        <p:txBody>
          <a:bodyPr wrap="squar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lnSpc>
                <a:spcPct val="90000"/>
              </a:lnSpc>
              <a:spcBef>
                <a:spcPct val="20000"/>
              </a:spcBef>
              <a:buSzPct val="80000"/>
            </a:pPr>
            <a:r>
              <a:rPr lang="en-US" sz="2000" dirty="0">
                <a:solidFill>
                  <a:srgbClr val="505050"/>
                </a:solidFill>
              </a:rPr>
              <a:t>Cloud </a:t>
            </a:r>
            <a:r>
              <a:rPr lang="en-US" sz="2000" dirty="0" smtClean="0">
                <a:solidFill>
                  <a:srgbClr val="505050"/>
                </a:solidFill>
              </a:rPr>
              <a:t>Service</a:t>
            </a:r>
            <a:endParaRPr lang="en-US" sz="2000" dirty="0">
              <a:solidFill>
                <a:srgbClr val="505050"/>
              </a:solidFill>
            </a:endParaRPr>
          </a:p>
        </p:txBody>
      </p:sp>
      <p:pic>
        <p:nvPicPr>
          <p:cNvPr id="22" name="Virtual machines"/>
          <p:cNvPicPr>
            <a:picLocks noChangeAspect="1"/>
          </p:cNvPicPr>
          <p:nvPr/>
        </p:nvPicPr>
        <p:blipFill>
          <a:blip r:embed="rId12" cstate="print">
            <a:duotone>
              <a:prstClr val="black"/>
              <a:schemeClr val="tx1">
                <a:lumMod val="50000"/>
                <a:tint val="45000"/>
                <a:satMod val="400000"/>
              </a:schemeClr>
            </a:duotone>
            <a:extLst>
              <a:ext uri="{BEBA8EAE-BF5A-486C-A8C5-ECC9F3942E4B}">
                <a14:imgProps xmlns:a14="http://schemas.microsoft.com/office/drawing/2010/main">
                  <a14:imgLayer r:embed="rId1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993497" y="2895143"/>
            <a:ext cx="1256575" cy="1256575"/>
          </a:xfrm>
          <a:prstGeom prst="rect">
            <a:avLst/>
          </a:prstGeom>
        </p:spPr>
      </p:pic>
      <p:sp>
        <p:nvSpPr>
          <p:cNvPr id="13" name="Rectangle 12"/>
          <p:cNvSpPr/>
          <p:nvPr>
            <p:custDataLst>
              <p:tags r:id="rId4"/>
            </p:custDataLst>
          </p:nvPr>
        </p:nvSpPr>
        <p:spPr bwMode="auto">
          <a:xfrm>
            <a:off x="4608244" y="2385541"/>
            <a:ext cx="2073907" cy="1774478"/>
          </a:xfrm>
          <a:prstGeom prst="rect">
            <a:avLst/>
          </a:prstGeom>
          <a:noFill/>
          <a:ln w="571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t" anchorCtr="0" compatLnSpc="1">
            <a:prstTxWarp prst="textNoShape">
              <a:avLst/>
            </a:prstTxWarp>
          </a:bodyPr>
          <a:lstStyle/>
          <a:p>
            <a:pPr algn="ctr" defTabSz="913954" fontAlgn="base">
              <a:spcBef>
                <a:spcPct val="0"/>
              </a:spcBef>
              <a:spcAft>
                <a:spcPct val="0"/>
              </a:spcAft>
            </a:pPr>
            <a:r>
              <a:rPr lang="en-US" sz="3199" cap="all" dirty="0" smtClean="0">
                <a:ln>
                  <a:solidFill>
                    <a:srgbClr val="FFFFFF">
                      <a:alpha val="0"/>
                    </a:srgbClr>
                  </a:solidFill>
                </a:ln>
                <a:solidFill>
                  <a:srgbClr val="00188F"/>
                </a:solidFill>
              </a:rPr>
              <a:t>VM 1</a:t>
            </a:r>
            <a:endParaRPr lang="en-US" sz="3199" cap="all" dirty="0">
              <a:ln>
                <a:solidFill>
                  <a:srgbClr val="FFFFFF">
                    <a:alpha val="0"/>
                  </a:srgbClr>
                </a:solidFill>
              </a:ln>
              <a:solidFill>
                <a:srgbClr val="00188F"/>
              </a:solidFill>
            </a:endParaRPr>
          </a:p>
        </p:txBody>
      </p:sp>
      <p:pic>
        <p:nvPicPr>
          <p:cNvPr id="19" name="Virtual machines"/>
          <p:cNvPicPr>
            <a:picLocks noChangeAspect="1"/>
          </p:cNvPicPr>
          <p:nvPr/>
        </p:nvPicPr>
        <p:blipFill>
          <a:blip r:embed="rId12" cstate="print">
            <a:duotone>
              <a:prstClr val="black"/>
              <a:schemeClr val="tx1">
                <a:lumMod val="50000"/>
                <a:tint val="45000"/>
                <a:satMod val="400000"/>
              </a:schemeClr>
            </a:duotone>
            <a:extLst>
              <a:ext uri="{BEBA8EAE-BF5A-486C-A8C5-ECC9F3942E4B}">
                <a14:imgProps xmlns:a14="http://schemas.microsoft.com/office/drawing/2010/main">
                  <a14:imgLayer r:embed="rId1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7237134" y="2886842"/>
            <a:ext cx="1256575" cy="1256575"/>
          </a:xfrm>
          <a:prstGeom prst="rect">
            <a:avLst/>
          </a:prstGeom>
        </p:spPr>
      </p:pic>
      <p:sp>
        <p:nvSpPr>
          <p:cNvPr id="20" name="Rectangle 19"/>
          <p:cNvSpPr/>
          <p:nvPr>
            <p:custDataLst>
              <p:tags r:id="rId5"/>
            </p:custDataLst>
          </p:nvPr>
        </p:nvSpPr>
        <p:spPr bwMode="auto">
          <a:xfrm>
            <a:off x="6851881" y="2377240"/>
            <a:ext cx="2073907" cy="1774478"/>
          </a:xfrm>
          <a:prstGeom prst="rect">
            <a:avLst/>
          </a:prstGeom>
          <a:noFill/>
          <a:ln w="571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t" anchorCtr="0" compatLnSpc="1">
            <a:prstTxWarp prst="textNoShape">
              <a:avLst/>
            </a:prstTxWarp>
          </a:bodyPr>
          <a:lstStyle/>
          <a:p>
            <a:pPr algn="ctr" defTabSz="913954" fontAlgn="base">
              <a:spcBef>
                <a:spcPct val="0"/>
              </a:spcBef>
              <a:spcAft>
                <a:spcPct val="0"/>
              </a:spcAft>
            </a:pPr>
            <a:r>
              <a:rPr lang="en-US" sz="3199" cap="all" dirty="0" smtClean="0">
                <a:ln>
                  <a:solidFill>
                    <a:srgbClr val="FFFFFF">
                      <a:alpha val="0"/>
                    </a:srgbClr>
                  </a:solidFill>
                </a:ln>
                <a:solidFill>
                  <a:srgbClr val="00188F"/>
                </a:solidFill>
              </a:rPr>
              <a:t>VM 2</a:t>
            </a:r>
            <a:endParaRPr lang="en-US" sz="3199" cap="all" dirty="0">
              <a:ln>
                <a:solidFill>
                  <a:srgbClr val="FFFFFF">
                    <a:alpha val="0"/>
                  </a:srgbClr>
                </a:solidFill>
              </a:ln>
              <a:solidFill>
                <a:srgbClr val="00188F"/>
              </a:solidFill>
            </a:endParaRPr>
          </a:p>
        </p:txBody>
      </p:sp>
      <p:pic>
        <p:nvPicPr>
          <p:cNvPr id="29" name="Virtual machines"/>
          <p:cNvPicPr>
            <a:picLocks noChangeAspect="1"/>
          </p:cNvPicPr>
          <p:nvPr/>
        </p:nvPicPr>
        <p:blipFill>
          <a:blip r:embed="rId12" cstate="print">
            <a:duotone>
              <a:prstClr val="black"/>
              <a:schemeClr val="tx1">
                <a:lumMod val="50000"/>
                <a:tint val="45000"/>
                <a:satMod val="400000"/>
              </a:schemeClr>
            </a:duotone>
            <a:extLst>
              <a:ext uri="{BEBA8EAE-BF5A-486C-A8C5-ECC9F3942E4B}">
                <a14:imgProps xmlns:a14="http://schemas.microsoft.com/office/drawing/2010/main">
                  <a14:imgLayer r:embed="rId1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999695" y="4896963"/>
            <a:ext cx="1256575" cy="1256575"/>
          </a:xfrm>
          <a:prstGeom prst="rect">
            <a:avLst/>
          </a:prstGeom>
        </p:spPr>
      </p:pic>
      <p:sp>
        <p:nvSpPr>
          <p:cNvPr id="30" name="Rectangle 29"/>
          <p:cNvSpPr/>
          <p:nvPr>
            <p:custDataLst>
              <p:tags r:id="rId6"/>
            </p:custDataLst>
          </p:nvPr>
        </p:nvSpPr>
        <p:spPr bwMode="auto">
          <a:xfrm>
            <a:off x="4614442" y="4387361"/>
            <a:ext cx="2073907" cy="1774478"/>
          </a:xfrm>
          <a:prstGeom prst="rect">
            <a:avLst/>
          </a:prstGeom>
          <a:noFill/>
          <a:ln w="571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t" anchorCtr="0" compatLnSpc="1">
            <a:prstTxWarp prst="textNoShape">
              <a:avLst/>
            </a:prstTxWarp>
          </a:bodyPr>
          <a:lstStyle/>
          <a:p>
            <a:pPr algn="ctr" defTabSz="913954" fontAlgn="base">
              <a:spcBef>
                <a:spcPct val="0"/>
              </a:spcBef>
              <a:spcAft>
                <a:spcPct val="0"/>
              </a:spcAft>
            </a:pPr>
            <a:r>
              <a:rPr lang="en-US" sz="3199" cap="all" dirty="0" smtClean="0">
                <a:ln>
                  <a:solidFill>
                    <a:srgbClr val="FFFFFF">
                      <a:alpha val="0"/>
                    </a:srgbClr>
                  </a:solidFill>
                </a:ln>
                <a:solidFill>
                  <a:srgbClr val="00188F"/>
                </a:solidFill>
              </a:rPr>
              <a:t>VM 3</a:t>
            </a:r>
            <a:endParaRPr lang="en-US" sz="3199" cap="all" dirty="0">
              <a:ln>
                <a:solidFill>
                  <a:srgbClr val="FFFFFF">
                    <a:alpha val="0"/>
                  </a:srgbClr>
                </a:solidFill>
              </a:ln>
              <a:solidFill>
                <a:srgbClr val="00188F"/>
              </a:solidFill>
            </a:endParaRPr>
          </a:p>
        </p:txBody>
      </p:sp>
      <p:pic>
        <p:nvPicPr>
          <p:cNvPr id="31" name="Virtual machines"/>
          <p:cNvPicPr>
            <a:picLocks noChangeAspect="1"/>
          </p:cNvPicPr>
          <p:nvPr/>
        </p:nvPicPr>
        <p:blipFill>
          <a:blip r:embed="rId12" cstate="print">
            <a:duotone>
              <a:prstClr val="black"/>
              <a:schemeClr val="tx1">
                <a:lumMod val="50000"/>
                <a:tint val="45000"/>
                <a:satMod val="400000"/>
              </a:schemeClr>
            </a:duotone>
            <a:extLst>
              <a:ext uri="{BEBA8EAE-BF5A-486C-A8C5-ECC9F3942E4B}">
                <a14:imgProps xmlns:a14="http://schemas.microsoft.com/office/drawing/2010/main">
                  <a14:imgLayer r:embed="rId1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7249530" y="4896963"/>
            <a:ext cx="1256575" cy="1256575"/>
          </a:xfrm>
          <a:prstGeom prst="rect">
            <a:avLst/>
          </a:prstGeom>
        </p:spPr>
      </p:pic>
      <p:sp>
        <p:nvSpPr>
          <p:cNvPr id="32" name="Rectangle 31"/>
          <p:cNvSpPr/>
          <p:nvPr>
            <p:custDataLst>
              <p:tags r:id="rId7"/>
            </p:custDataLst>
          </p:nvPr>
        </p:nvSpPr>
        <p:spPr bwMode="auto">
          <a:xfrm>
            <a:off x="6864277" y="4387361"/>
            <a:ext cx="2073907" cy="1774478"/>
          </a:xfrm>
          <a:prstGeom prst="rect">
            <a:avLst/>
          </a:prstGeom>
          <a:noFill/>
          <a:ln w="571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t" anchorCtr="0" compatLnSpc="1">
            <a:prstTxWarp prst="textNoShape">
              <a:avLst/>
            </a:prstTxWarp>
          </a:bodyPr>
          <a:lstStyle/>
          <a:p>
            <a:pPr algn="ctr" defTabSz="913954" fontAlgn="base">
              <a:spcBef>
                <a:spcPct val="0"/>
              </a:spcBef>
              <a:spcAft>
                <a:spcPct val="0"/>
              </a:spcAft>
            </a:pPr>
            <a:r>
              <a:rPr lang="en-US" sz="3199" cap="all" dirty="0" smtClean="0">
                <a:ln>
                  <a:solidFill>
                    <a:srgbClr val="FFFFFF">
                      <a:alpha val="0"/>
                    </a:srgbClr>
                  </a:solidFill>
                </a:ln>
                <a:solidFill>
                  <a:srgbClr val="00188F"/>
                </a:solidFill>
              </a:rPr>
              <a:t>VM 4</a:t>
            </a:r>
            <a:endParaRPr lang="en-US" sz="3199" cap="all" dirty="0">
              <a:ln>
                <a:solidFill>
                  <a:srgbClr val="FFFFFF">
                    <a:alpha val="0"/>
                  </a:srgbClr>
                </a:solidFill>
              </a:ln>
              <a:solidFill>
                <a:srgbClr val="00188F"/>
              </a:solidFill>
            </a:endParaRPr>
          </a:p>
        </p:txBody>
      </p:sp>
    </p:spTree>
    <p:extLst>
      <p:ext uri="{BB962C8B-B14F-4D97-AF65-F5344CB8AC3E}">
        <p14:creationId xmlns:p14="http://schemas.microsoft.com/office/powerpoint/2010/main" val="300362505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250"/>
                                        <p:tgtEl>
                                          <p:spTgt spid="22"/>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250"/>
                                        <p:tgtEl>
                                          <p:spTgt spid="19"/>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250"/>
                                        <p:tgtEl>
                                          <p:spTgt spid="29"/>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25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3513"/>
            <a:ext cx="10969625" cy="1143000"/>
          </a:xfrm>
        </p:spPr>
        <p:txBody>
          <a:bodyPr>
            <a:normAutofit fontScale="90000"/>
          </a:bodyPr>
          <a:lstStyle/>
          <a:p>
            <a:r>
              <a:rPr lang="en-US" sz="5400" dirty="0" smtClean="0">
                <a:solidFill>
                  <a:schemeClr val="accent5"/>
                </a:solidFill>
              </a:rPr>
              <a:t>Multiple Cloud Services Configuration</a:t>
            </a:r>
            <a:endParaRPr lang="en-US" sz="5400" dirty="0">
              <a:solidFill>
                <a:schemeClr val="accent5"/>
              </a:solidFill>
            </a:endParaRPr>
          </a:p>
        </p:txBody>
      </p:sp>
      <p:pic>
        <p:nvPicPr>
          <p:cNvPr id="8" name="Picture 7" descr="\\MAGNUM\Projects\Microsoft\Cloud Power FY12\Design\ICONS_PNG\Agility.png"/>
          <p:cNvPicPr>
            <a:picLocks noChangeAspect="1" noChangeArrowheads="1"/>
          </p:cNvPicPr>
          <p:nvPr/>
        </p:nvPicPr>
        <p:blipFill>
          <a:blip r:embed="rId3" cstate="email">
            <a:grayscl/>
            <a:extLst>
              <a:ext uri="{28A0092B-C50C-407E-A947-70E740481C1C}">
                <a14:useLocalDpi xmlns:a14="http://schemas.microsoft.com/office/drawing/2010/main"/>
              </a:ext>
            </a:extLst>
          </a:blip>
          <a:srcRect/>
          <a:stretch>
            <a:fillRect/>
          </a:stretch>
        </p:blipFill>
        <p:spPr bwMode="auto">
          <a:xfrm>
            <a:off x="1234638" y="3152468"/>
            <a:ext cx="913664" cy="913664"/>
          </a:xfrm>
          <a:prstGeom prst="rect">
            <a:avLst/>
          </a:prstGeom>
          <a:noFill/>
        </p:spPr>
      </p:pic>
      <p:cxnSp>
        <p:nvCxnSpPr>
          <p:cNvPr id="9" name="Elbow Connector 8"/>
          <p:cNvCxnSpPr>
            <a:stCxn id="8" idx="3"/>
          </p:cNvCxnSpPr>
          <p:nvPr/>
        </p:nvCxnSpPr>
        <p:spPr>
          <a:xfrm>
            <a:off x="2148304" y="3609300"/>
            <a:ext cx="920945" cy="1608018"/>
          </a:xfrm>
          <a:prstGeom prst="bentConnector3">
            <a:avLst>
              <a:gd name="adj1" fmla="val 50000"/>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p:cNvCxnSpPr/>
          <p:nvPr/>
        </p:nvCxnSpPr>
        <p:spPr>
          <a:xfrm>
            <a:off x="1670942" y="1801703"/>
            <a:ext cx="2348" cy="1535602"/>
          </a:xfrm>
          <a:prstGeom prst="line">
            <a:avLst/>
          </a:prstGeom>
          <a:ln w="28575">
            <a:solidFill>
              <a:schemeClr val="accent3"/>
            </a:solidFill>
            <a:prstDash val="lg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1647663" y="4111369"/>
            <a:ext cx="12730" cy="1325658"/>
          </a:xfrm>
          <a:prstGeom prst="line">
            <a:avLst/>
          </a:prstGeom>
          <a:ln w="28575">
            <a:solidFill>
              <a:schemeClr val="accent3"/>
            </a:solidFill>
            <a:prstDash val="lgDash"/>
          </a:ln>
        </p:spPr>
        <p:style>
          <a:lnRef idx="1">
            <a:schemeClr val="accent1"/>
          </a:lnRef>
          <a:fillRef idx="0">
            <a:schemeClr val="accent1"/>
          </a:fillRef>
          <a:effectRef idx="0">
            <a:schemeClr val="accent1"/>
          </a:effectRef>
          <a:fontRef idx="minor">
            <a:schemeClr val="tx1"/>
          </a:fontRef>
        </p:style>
      </p:cxnSp>
      <p:sp>
        <p:nvSpPr>
          <p:cNvPr id="17" name="TextBox 20"/>
          <p:cNvSpPr txBox="1"/>
          <p:nvPr/>
        </p:nvSpPr>
        <p:spPr>
          <a:xfrm>
            <a:off x="10258551" y="6188103"/>
            <a:ext cx="850105" cy="271356"/>
          </a:xfrm>
          <a:prstGeom prst="rect">
            <a:avLst/>
          </a:prstGeom>
          <a:noFill/>
        </p:spPr>
        <p:txBody>
          <a:bodyPr wrap="non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nSpc>
                <a:spcPct val="90000"/>
              </a:lnSpc>
              <a:spcBef>
                <a:spcPct val="20000"/>
              </a:spcBef>
              <a:buSzPct val="80000"/>
            </a:pPr>
            <a:r>
              <a:rPr lang="en-US" sz="1959" spc="-70" dirty="0" err="1">
                <a:gradFill>
                  <a:gsLst>
                    <a:gs pos="100000">
                      <a:schemeClr val="tx2"/>
                    </a:gs>
                    <a:gs pos="0">
                      <a:schemeClr val="tx2"/>
                    </a:gs>
                  </a:gsLst>
                  <a:lin ang="5400000" scaled="0"/>
                </a:gradFill>
              </a:rPr>
              <a:t>OnPrem</a:t>
            </a:r>
            <a:endParaRPr lang="en-US" sz="1959" spc="-70" dirty="0">
              <a:gradFill>
                <a:gsLst>
                  <a:gs pos="100000">
                    <a:schemeClr val="tx2"/>
                  </a:gs>
                  <a:gs pos="0">
                    <a:schemeClr val="tx2"/>
                  </a:gs>
                </a:gsLst>
                <a:lin ang="5400000" scaled="0"/>
              </a:gradFill>
            </a:endParaRPr>
          </a:p>
        </p:txBody>
      </p:sp>
      <p:sp>
        <p:nvSpPr>
          <p:cNvPr id="18" name="TextBox 21"/>
          <p:cNvSpPr txBox="1"/>
          <p:nvPr/>
        </p:nvSpPr>
        <p:spPr>
          <a:xfrm>
            <a:off x="1580679" y="1387682"/>
            <a:ext cx="262892" cy="271356"/>
          </a:xfrm>
          <a:prstGeom prst="rect">
            <a:avLst/>
          </a:prstGeom>
          <a:noFill/>
        </p:spPr>
        <p:txBody>
          <a:bodyPr wrap="non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nSpc>
                <a:spcPct val="90000"/>
              </a:lnSpc>
              <a:spcBef>
                <a:spcPct val="20000"/>
              </a:spcBef>
              <a:buSzPct val="80000"/>
            </a:pPr>
            <a:r>
              <a:rPr lang="en-US" sz="1959" dirty="0"/>
              <a:t>LB</a:t>
            </a:r>
          </a:p>
        </p:txBody>
      </p:sp>
      <p:cxnSp>
        <p:nvCxnSpPr>
          <p:cNvPr id="22" name="Elbow Connector 21"/>
          <p:cNvCxnSpPr>
            <a:stCxn id="43" idx="3"/>
            <a:endCxn id="8" idx="1"/>
          </p:cNvCxnSpPr>
          <p:nvPr/>
        </p:nvCxnSpPr>
        <p:spPr>
          <a:xfrm>
            <a:off x="1008722" y="3288825"/>
            <a:ext cx="225916" cy="320475"/>
          </a:xfrm>
          <a:prstGeom prst="bentConnector3">
            <a:avLst>
              <a:gd name="adj1" fmla="val 50000"/>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24" name="Straight Connector 23"/>
          <p:cNvCxnSpPr/>
          <p:nvPr/>
        </p:nvCxnSpPr>
        <p:spPr>
          <a:xfrm flipH="1">
            <a:off x="9970483" y="1741573"/>
            <a:ext cx="9325" cy="2987208"/>
          </a:xfrm>
          <a:prstGeom prst="line">
            <a:avLst/>
          </a:prstGeom>
          <a:ln w="28575">
            <a:solidFill>
              <a:schemeClr val="accent3"/>
            </a:solidFill>
            <a:prstDash val="lgDash"/>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8" idx="3"/>
          </p:cNvCxnSpPr>
          <p:nvPr/>
        </p:nvCxnSpPr>
        <p:spPr>
          <a:xfrm flipV="1">
            <a:off x="2148304" y="2211549"/>
            <a:ext cx="920945" cy="1397752"/>
          </a:xfrm>
          <a:prstGeom prst="bentConnector3">
            <a:avLst>
              <a:gd name="adj1" fmla="val 50000"/>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34" name="TextBox 39"/>
          <p:cNvSpPr txBox="1"/>
          <p:nvPr/>
        </p:nvSpPr>
        <p:spPr>
          <a:xfrm>
            <a:off x="1315869" y="3851901"/>
            <a:ext cx="771045" cy="271356"/>
          </a:xfrm>
          <a:prstGeom prst="rect">
            <a:avLst/>
          </a:prstGeom>
          <a:noFill/>
        </p:spPr>
        <p:txBody>
          <a:bodyPr wrap="non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nSpc>
                <a:spcPct val="90000"/>
              </a:lnSpc>
              <a:spcBef>
                <a:spcPct val="20000"/>
              </a:spcBef>
              <a:buSzPct val="80000"/>
            </a:pPr>
            <a:r>
              <a:rPr lang="en-US" sz="1959" dirty="0"/>
              <a:t>80/443</a:t>
            </a:r>
          </a:p>
        </p:txBody>
      </p:sp>
      <p:pic>
        <p:nvPicPr>
          <p:cNvPr id="42" name="Picture 41" descr="\\MAGNUM\Projects\Microsoft\Cloud Power FY12\Design\Icons\PNGs\IT_guy.png"/>
          <p:cNvPicPr>
            <a:picLocks noChangeAspect="1" noChangeArrowheads="1"/>
          </p:cNvPicPr>
          <p:nvPr/>
        </p:nvPicPr>
        <p:blipFill>
          <a:blip r:embed="rId4" cstate="email">
            <a:grayscl/>
            <a:extLst>
              <a:ext uri="{28A0092B-C50C-407E-A947-70E740481C1C}">
                <a14:useLocalDpi xmlns:a14="http://schemas.microsoft.com/office/drawing/2010/main"/>
              </a:ext>
            </a:extLst>
          </a:blip>
          <a:srcRect/>
          <a:stretch>
            <a:fillRect/>
          </a:stretch>
        </p:blipFill>
        <p:spPr bwMode="auto">
          <a:xfrm>
            <a:off x="133679" y="2721596"/>
            <a:ext cx="985295" cy="985295"/>
          </a:xfrm>
          <a:prstGeom prst="rect">
            <a:avLst/>
          </a:prstGeom>
          <a:noFill/>
        </p:spPr>
      </p:pic>
      <p:pic>
        <p:nvPicPr>
          <p:cNvPr id="43" name="Picture 42" descr="\\MAGNUM\Projects\Microsoft\Cloud Power FY12\Design\Icons\PNGs\IT_guy.png"/>
          <p:cNvPicPr>
            <a:picLocks noChangeAspect="1" noChangeArrowheads="1"/>
          </p:cNvPicPr>
          <p:nvPr/>
        </p:nvPicPr>
        <p:blipFill>
          <a:blip r:embed="rId4" cstate="email">
            <a:grayscl/>
            <a:extLst>
              <a:ext uri="{28A0092B-C50C-407E-A947-70E740481C1C}">
                <a14:useLocalDpi xmlns:a14="http://schemas.microsoft.com/office/drawing/2010/main"/>
              </a:ext>
            </a:extLst>
          </a:blip>
          <a:srcRect/>
          <a:stretch>
            <a:fillRect/>
          </a:stretch>
        </p:blipFill>
        <p:spPr bwMode="auto">
          <a:xfrm>
            <a:off x="23426" y="2796177"/>
            <a:ext cx="985295" cy="985295"/>
          </a:xfrm>
          <a:prstGeom prst="rect">
            <a:avLst/>
          </a:prstGeom>
          <a:noFill/>
          <a:ln>
            <a:noFill/>
          </a:ln>
        </p:spPr>
      </p:pic>
      <p:cxnSp>
        <p:nvCxnSpPr>
          <p:cNvPr id="46" name="Elbow Connector 45"/>
          <p:cNvCxnSpPr/>
          <p:nvPr/>
        </p:nvCxnSpPr>
        <p:spPr>
          <a:xfrm flipH="1">
            <a:off x="4890551" y="3629762"/>
            <a:ext cx="1040149" cy="15671"/>
          </a:xfrm>
          <a:prstGeom prst="straightConnector1">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52" name="Rectangle 51"/>
          <p:cNvSpPr/>
          <p:nvPr/>
        </p:nvSpPr>
        <p:spPr bwMode="auto">
          <a:xfrm>
            <a:off x="2355032" y="1802985"/>
            <a:ext cx="5071314" cy="4186335"/>
          </a:xfrm>
          <a:prstGeom prst="rect">
            <a:avLst/>
          </a:prstGeom>
          <a:noFill/>
          <a:ln w="38100">
            <a:solidFill>
              <a:schemeClr val="tx2"/>
            </a:solidFill>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363" tIns="45681" rIns="91363" bIns="45681" numCol="1" rtlCol="0" anchor="ctr" anchorCtr="0" compatLnSpc="1">
            <a:prstTxWarp prst="textNoShape">
              <a:avLst/>
            </a:prstTxWarp>
          </a:bodyPr>
          <a:lstStyle>
            <a:defPPr>
              <a:defRPr lang="en-US"/>
            </a:defPPr>
            <a:lvl1pPr marL="0" algn="l" defTabSz="914363" rtl="0" eaLnBrk="1" latinLnBrk="0" hangingPunct="1">
              <a:defRPr sz="1800" kern="1200">
                <a:solidFill>
                  <a:schemeClr val="dk1"/>
                </a:solidFill>
                <a:latin typeface="+mn-lt"/>
                <a:ea typeface="+mn-ea"/>
                <a:cs typeface="+mn-cs"/>
              </a:defRPr>
            </a:lvl1pPr>
            <a:lvl2pPr marL="457182" algn="l" defTabSz="914363" rtl="0" eaLnBrk="1" latinLnBrk="0" hangingPunct="1">
              <a:defRPr sz="1800" kern="1200">
                <a:solidFill>
                  <a:schemeClr val="dk1"/>
                </a:solidFill>
                <a:latin typeface="+mn-lt"/>
                <a:ea typeface="+mn-ea"/>
                <a:cs typeface="+mn-cs"/>
              </a:defRPr>
            </a:lvl2pPr>
            <a:lvl3pPr marL="914363" algn="l" defTabSz="914363" rtl="0" eaLnBrk="1" latinLnBrk="0" hangingPunct="1">
              <a:defRPr sz="1800" kern="1200">
                <a:solidFill>
                  <a:schemeClr val="dk1"/>
                </a:solidFill>
                <a:latin typeface="+mn-lt"/>
                <a:ea typeface="+mn-ea"/>
                <a:cs typeface="+mn-cs"/>
              </a:defRPr>
            </a:lvl3pPr>
            <a:lvl4pPr marL="1371545" algn="l" defTabSz="914363" rtl="0" eaLnBrk="1" latinLnBrk="0" hangingPunct="1">
              <a:defRPr sz="1800" kern="1200">
                <a:solidFill>
                  <a:schemeClr val="dk1"/>
                </a:solidFill>
                <a:latin typeface="+mn-lt"/>
                <a:ea typeface="+mn-ea"/>
                <a:cs typeface="+mn-cs"/>
              </a:defRPr>
            </a:lvl4pPr>
            <a:lvl5pPr marL="1828727" algn="l" defTabSz="914363" rtl="0" eaLnBrk="1" latinLnBrk="0" hangingPunct="1">
              <a:defRPr sz="1800" kern="1200">
                <a:solidFill>
                  <a:schemeClr val="dk1"/>
                </a:solidFill>
                <a:latin typeface="+mn-lt"/>
                <a:ea typeface="+mn-ea"/>
                <a:cs typeface="+mn-cs"/>
              </a:defRPr>
            </a:lvl5pPr>
            <a:lvl6pPr marL="2285909" algn="l" defTabSz="914363" rtl="0" eaLnBrk="1" latinLnBrk="0" hangingPunct="1">
              <a:defRPr sz="1800" kern="1200">
                <a:solidFill>
                  <a:schemeClr val="dk1"/>
                </a:solidFill>
                <a:latin typeface="+mn-lt"/>
                <a:ea typeface="+mn-ea"/>
                <a:cs typeface="+mn-cs"/>
              </a:defRPr>
            </a:lvl6pPr>
            <a:lvl7pPr marL="2743090" algn="l" defTabSz="914363" rtl="0" eaLnBrk="1" latinLnBrk="0" hangingPunct="1">
              <a:defRPr sz="1800" kern="1200">
                <a:solidFill>
                  <a:schemeClr val="dk1"/>
                </a:solidFill>
                <a:latin typeface="+mn-lt"/>
                <a:ea typeface="+mn-ea"/>
                <a:cs typeface="+mn-cs"/>
              </a:defRPr>
            </a:lvl7pPr>
            <a:lvl8pPr marL="3200272" algn="l" defTabSz="914363" rtl="0" eaLnBrk="1" latinLnBrk="0" hangingPunct="1">
              <a:defRPr sz="1800" kern="1200">
                <a:solidFill>
                  <a:schemeClr val="dk1"/>
                </a:solidFill>
                <a:latin typeface="+mn-lt"/>
                <a:ea typeface="+mn-ea"/>
                <a:cs typeface="+mn-cs"/>
              </a:defRPr>
            </a:lvl8pPr>
            <a:lvl9pPr marL="3657454" algn="l" defTabSz="914363" rtl="0" eaLnBrk="1" latinLnBrk="0" hangingPunct="1">
              <a:defRPr sz="1800" kern="1200">
                <a:solidFill>
                  <a:schemeClr val="dk1"/>
                </a:solidFill>
                <a:latin typeface="+mn-lt"/>
                <a:ea typeface="+mn-ea"/>
                <a:cs typeface="+mn-cs"/>
              </a:defRPr>
            </a:lvl9pPr>
          </a:lstStyle>
          <a:p>
            <a:pPr algn="ctr" defTabSz="913375" fontAlgn="base">
              <a:spcBef>
                <a:spcPct val="0"/>
              </a:spcBef>
              <a:spcAft>
                <a:spcPct val="0"/>
              </a:spcAft>
            </a:pPr>
            <a:endParaRPr lang="en-US" sz="1959" dirty="0">
              <a:solidFill>
                <a:schemeClr val="tx1"/>
              </a:solidFill>
            </a:endParaRPr>
          </a:p>
        </p:txBody>
      </p:sp>
      <p:sp>
        <p:nvSpPr>
          <p:cNvPr id="53" name="Rectangle 52"/>
          <p:cNvSpPr/>
          <p:nvPr/>
        </p:nvSpPr>
        <p:spPr bwMode="auto">
          <a:xfrm>
            <a:off x="7586155" y="1802985"/>
            <a:ext cx="2053761" cy="2084123"/>
          </a:xfrm>
          <a:prstGeom prst="rect">
            <a:avLst/>
          </a:prstGeom>
          <a:noFill/>
          <a:ln w="38100">
            <a:solidFill>
              <a:schemeClr val="tx2"/>
            </a:solidFill>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363" tIns="45681" rIns="91363" bIns="45681" numCol="1" rtlCol="0" anchor="ctr" anchorCtr="0" compatLnSpc="1">
            <a:prstTxWarp prst="textNoShape">
              <a:avLst/>
            </a:prstTxWarp>
          </a:bodyPr>
          <a:lstStyle>
            <a:defPPr>
              <a:defRPr lang="en-US"/>
            </a:defPPr>
            <a:lvl1pPr marL="0" algn="l" defTabSz="914363" rtl="0" eaLnBrk="1" latinLnBrk="0" hangingPunct="1">
              <a:defRPr sz="1800" kern="1200">
                <a:solidFill>
                  <a:schemeClr val="dk1"/>
                </a:solidFill>
                <a:latin typeface="+mn-lt"/>
                <a:ea typeface="+mn-ea"/>
                <a:cs typeface="+mn-cs"/>
              </a:defRPr>
            </a:lvl1pPr>
            <a:lvl2pPr marL="457182" algn="l" defTabSz="914363" rtl="0" eaLnBrk="1" latinLnBrk="0" hangingPunct="1">
              <a:defRPr sz="1800" kern="1200">
                <a:solidFill>
                  <a:schemeClr val="dk1"/>
                </a:solidFill>
                <a:latin typeface="+mn-lt"/>
                <a:ea typeface="+mn-ea"/>
                <a:cs typeface="+mn-cs"/>
              </a:defRPr>
            </a:lvl2pPr>
            <a:lvl3pPr marL="914363" algn="l" defTabSz="914363" rtl="0" eaLnBrk="1" latinLnBrk="0" hangingPunct="1">
              <a:defRPr sz="1800" kern="1200">
                <a:solidFill>
                  <a:schemeClr val="dk1"/>
                </a:solidFill>
                <a:latin typeface="+mn-lt"/>
                <a:ea typeface="+mn-ea"/>
                <a:cs typeface="+mn-cs"/>
              </a:defRPr>
            </a:lvl3pPr>
            <a:lvl4pPr marL="1371545" algn="l" defTabSz="914363" rtl="0" eaLnBrk="1" latinLnBrk="0" hangingPunct="1">
              <a:defRPr sz="1800" kern="1200">
                <a:solidFill>
                  <a:schemeClr val="dk1"/>
                </a:solidFill>
                <a:latin typeface="+mn-lt"/>
                <a:ea typeface="+mn-ea"/>
                <a:cs typeface="+mn-cs"/>
              </a:defRPr>
            </a:lvl4pPr>
            <a:lvl5pPr marL="1828727" algn="l" defTabSz="914363" rtl="0" eaLnBrk="1" latinLnBrk="0" hangingPunct="1">
              <a:defRPr sz="1800" kern="1200">
                <a:solidFill>
                  <a:schemeClr val="dk1"/>
                </a:solidFill>
                <a:latin typeface="+mn-lt"/>
                <a:ea typeface="+mn-ea"/>
                <a:cs typeface="+mn-cs"/>
              </a:defRPr>
            </a:lvl5pPr>
            <a:lvl6pPr marL="2285909" algn="l" defTabSz="914363" rtl="0" eaLnBrk="1" latinLnBrk="0" hangingPunct="1">
              <a:defRPr sz="1800" kern="1200">
                <a:solidFill>
                  <a:schemeClr val="dk1"/>
                </a:solidFill>
                <a:latin typeface="+mn-lt"/>
                <a:ea typeface="+mn-ea"/>
                <a:cs typeface="+mn-cs"/>
              </a:defRPr>
            </a:lvl6pPr>
            <a:lvl7pPr marL="2743090" algn="l" defTabSz="914363" rtl="0" eaLnBrk="1" latinLnBrk="0" hangingPunct="1">
              <a:defRPr sz="1800" kern="1200">
                <a:solidFill>
                  <a:schemeClr val="dk1"/>
                </a:solidFill>
                <a:latin typeface="+mn-lt"/>
                <a:ea typeface="+mn-ea"/>
                <a:cs typeface="+mn-cs"/>
              </a:defRPr>
            </a:lvl7pPr>
            <a:lvl8pPr marL="3200272" algn="l" defTabSz="914363" rtl="0" eaLnBrk="1" latinLnBrk="0" hangingPunct="1">
              <a:defRPr sz="1800" kern="1200">
                <a:solidFill>
                  <a:schemeClr val="dk1"/>
                </a:solidFill>
                <a:latin typeface="+mn-lt"/>
                <a:ea typeface="+mn-ea"/>
                <a:cs typeface="+mn-cs"/>
              </a:defRPr>
            </a:lvl8pPr>
            <a:lvl9pPr marL="3657454" algn="l" defTabSz="914363" rtl="0" eaLnBrk="1" latinLnBrk="0" hangingPunct="1">
              <a:defRPr sz="1800" kern="1200">
                <a:solidFill>
                  <a:schemeClr val="dk1"/>
                </a:solidFill>
                <a:latin typeface="+mn-lt"/>
                <a:ea typeface="+mn-ea"/>
                <a:cs typeface="+mn-cs"/>
              </a:defRPr>
            </a:lvl9pPr>
          </a:lstStyle>
          <a:p>
            <a:pPr algn="ctr" defTabSz="913375" fontAlgn="base">
              <a:spcBef>
                <a:spcPct val="0"/>
              </a:spcBef>
              <a:spcAft>
                <a:spcPct val="0"/>
              </a:spcAft>
            </a:pPr>
            <a:endParaRPr lang="en-US" sz="1959" dirty="0">
              <a:solidFill>
                <a:schemeClr val="tx1"/>
              </a:solidFill>
            </a:endParaRPr>
          </a:p>
        </p:txBody>
      </p:sp>
      <p:sp>
        <p:nvSpPr>
          <p:cNvPr id="54" name="Rectangle 53"/>
          <p:cNvSpPr/>
          <p:nvPr/>
        </p:nvSpPr>
        <p:spPr bwMode="auto">
          <a:xfrm>
            <a:off x="2278893" y="1725271"/>
            <a:ext cx="7477214" cy="4401772"/>
          </a:xfrm>
          <a:prstGeom prst="rect">
            <a:avLst/>
          </a:prstGeom>
          <a:noFill/>
          <a:ln w="38100">
            <a:solidFill>
              <a:schemeClr val="tx2">
                <a:lumMod val="50000"/>
                <a:lumOff val="50000"/>
              </a:schemeClr>
            </a:solidFill>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363" tIns="45681" rIns="91363" bIns="45681" numCol="1" rtlCol="0" anchor="ctr" anchorCtr="0" compatLnSpc="1">
            <a:prstTxWarp prst="textNoShape">
              <a:avLst/>
            </a:prstTxWarp>
          </a:bodyPr>
          <a:lstStyle>
            <a:defPPr>
              <a:defRPr lang="en-US"/>
            </a:defPPr>
            <a:lvl1pPr marL="0" algn="l" defTabSz="914363" rtl="0" eaLnBrk="1" latinLnBrk="0" hangingPunct="1">
              <a:defRPr sz="1800" kern="1200">
                <a:solidFill>
                  <a:schemeClr val="dk1"/>
                </a:solidFill>
                <a:latin typeface="+mn-lt"/>
                <a:ea typeface="+mn-ea"/>
                <a:cs typeface="+mn-cs"/>
              </a:defRPr>
            </a:lvl1pPr>
            <a:lvl2pPr marL="457182" algn="l" defTabSz="914363" rtl="0" eaLnBrk="1" latinLnBrk="0" hangingPunct="1">
              <a:defRPr sz="1800" kern="1200">
                <a:solidFill>
                  <a:schemeClr val="dk1"/>
                </a:solidFill>
                <a:latin typeface="+mn-lt"/>
                <a:ea typeface="+mn-ea"/>
                <a:cs typeface="+mn-cs"/>
              </a:defRPr>
            </a:lvl2pPr>
            <a:lvl3pPr marL="914363" algn="l" defTabSz="914363" rtl="0" eaLnBrk="1" latinLnBrk="0" hangingPunct="1">
              <a:defRPr sz="1800" kern="1200">
                <a:solidFill>
                  <a:schemeClr val="dk1"/>
                </a:solidFill>
                <a:latin typeface="+mn-lt"/>
                <a:ea typeface="+mn-ea"/>
                <a:cs typeface="+mn-cs"/>
              </a:defRPr>
            </a:lvl3pPr>
            <a:lvl4pPr marL="1371545" algn="l" defTabSz="914363" rtl="0" eaLnBrk="1" latinLnBrk="0" hangingPunct="1">
              <a:defRPr sz="1800" kern="1200">
                <a:solidFill>
                  <a:schemeClr val="dk1"/>
                </a:solidFill>
                <a:latin typeface="+mn-lt"/>
                <a:ea typeface="+mn-ea"/>
                <a:cs typeface="+mn-cs"/>
              </a:defRPr>
            </a:lvl4pPr>
            <a:lvl5pPr marL="1828727" algn="l" defTabSz="914363" rtl="0" eaLnBrk="1" latinLnBrk="0" hangingPunct="1">
              <a:defRPr sz="1800" kern="1200">
                <a:solidFill>
                  <a:schemeClr val="dk1"/>
                </a:solidFill>
                <a:latin typeface="+mn-lt"/>
                <a:ea typeface="+mn-ea"/>
                <a:cs typeface="+mn-cs"/>
              </a:defRPr>
            </a:lvl5pPr>
            <a:lvl6pPr marL="2285909" algn="l" defTabSz="914363" rtl="0" eaLnBrk="1" latinLnBrk="0" hangingPunct="1">
              <a:defRPr sz="1800" kern="1200">
                <a:solidFill>
                  <a:schemeClr val="dk1"/>
                </a:solidFill>
                <a:latin typeface="+mn-lt"/>
                <a:ea typeface="+mn-ea"/>
                <a:cs typeface="+mn-cs"/>
              </a:defRPr>
            </a:lvl6pPr>
            <a:lvl7pPr marL="2743090" algn="l" defTabSz="914363" rtl="0" eaLnBrk="1" latinLnBrk="0" hangingPunct="1">
              <a:defRPr sz="1800" kern="1200">
                <a:solidFill>
                  <a:schemeClr val="dk1"/>
                </a:solidFill>
                <a:latin typeface="+mn-lt"/>
                <a:ea typeface="+mn-ea"/>
                <a:cs typeface="+mn-cs"/>
              </a:defRPr>
            </a:lvl7pPr>
            <a:lvl8pPr marL="3200272" algn="l" defTabSz="914363" rtl="0" eaLnBrk="1" latinLnBrk="0" hangingPunct="1">
              <a:defRPr sz="1800" kern="1200">
                <a:solidFill>
                  <a:schemeClr val="dk1"/>
                </a:solidFill>
                <a:latin typeface="+mn-lt"/>
                <a:ea typeface="+mn-ea"/>
                <a:cs typeface="+mn-cs"/>
              </a:defRPr>
            </a:lvl8pPr>
            <a:lvl9pPr marL="3657454" algn="l" defTabSz="914363" rtl="0" eaLnBrk="1" latinLnBrk="0" hangingPunct="1">
              <a:defRPr sz="1800" kern="1200">
                <a:solidFill>
                  <a:schemeClr val="dk1"/>
                </a:solidFill>
                <a:latin typeface="+mn-lt"/>
                <a:ea typeface="+mn-ea"/>
                <a:cs typeface="+mn-cs"/>
              </a:defRPr>
            </a:lvl9pPr>
          </a:lstStyle>
          <a:p>
            <a:pPr algn="ctr" defTabSz="913375" fontAlgn="base">
              <a:spcBef>
                <a:spcPct val="0"/>
              </a:spcBef>
              <a:spcAft>
                <a:spcPct val="0"/>
              </a:spcAft>
            </a:pPr>
            <a:endParaRPr lang="en-US" sz="1959" dirty="0">
              <a:solidFill>
                <a:schemeClr val="tx1"/>
              </a:solidFill>
            </a:endParaRPr>
          </a:p>
        </p:txBody>
      </p:sp>
      <p:sp>
        <p:nvSpPr>
          <p:cNvPr id="55" name="Rectangle 54"/>
          <p:cNvSpPr/>
          <p:nvPr/>
        </p:nvSpPr>
        <p:spPr bwMode="auto">
          <a:xfrm>
            <a:off x="8788878" y="4488427"/>
            <a:ext cx="1785139" cy="81672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63" tIns="45681" rIns="91363" bIns="45681"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3375" fontAlgn="base">
              <a:spcBef>
                <a:spcPct val="0"/>
              </a:spcBef>
              <a:spcAft>
                <a:spcPct val="0"/>
              </a:spcAft>
            </a:pPr>
            <a:endParaRPr lang="en-US" sz="1959" dirty="0">
              <a:solidFill>
                <a:schemeClr val="tx1"/>
              </a:solidFill>
            </a:endParaRPr>
          </a:p>
        </p:txBody>
      </p:sp>
      <p:cxnSp>
        <p:nvCxnSpPr>
          <p:cNvPr id="56" name="Straight Connector 55"/>
          <p:cNvCxnSpPr/>
          <p:nvPr/>
        </p:nvCxnSpPr>
        <p:spPr>
          <a:xfrm>
            <a:off x="8764307" y="4780500"/>
            <a:ext cx="1785139" cy="8158"/>
          </a:xfrm>
          <a:prstGeom prst="line">
            <a:avLst/>
          </a:prstGeom>
          <a:solidFill>
            <a:schemeClr val="bg2"/>
          </a:solidFill>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8764307" y="5134443"/>
            <a:ext cx="1785139" cy="8158"/>
          </a:xfrm>
          <a:prstGeom prst="line">
            <a:avLst/>
          </a:prstGeom>
          <a:solidFill>
            <a:schemeClr val="bg2"/>
          </a:solidFill>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58" name="TextBox 65"/>
          <p:cNvSpPr txBox="1"/>
          <p:nvPr/>
        </p:nvSpPr>
        <p:spPr>
          <a:xfrm>
            <a:off x="9105927" y="4825865"/>
            <a:ext cx="1282980" cy="271356"/>
          </a:xfrm>
          <a:prstGeom prst="rect">
            <a:avLst/>
          </a:prstGeom>
          <a:solidFill>
            <a:schemeClr val="bg2"/>
          </a:solidFill>
        </p:spPr>
        <p:txBody>
          <a:bodyPr wrap="non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nSpc>
                <a:spcPct val="90000"/>
              </a:lnSpc>
              <a:spcBef>
                <a:spcPct val="20000"/>
              </a:spcBef>
              <a:buSzPct val="80000"/>
            </a:pPr>
            <a:r>
              <a:rPr lang="en-US" sz="1959" dirty="0"/>
              <a:t>VPN Tunnel</a:t>
            </a:r>
          </a:p>
        </p:txBody>
      </p:sp>
      <p:sp>
        <p:nvSpPr>
          <p:cNvPr id="59" name="TextBox 66"/>
          <p:cNvSpPr txBox="1"/>
          <p:nvPr/>
        </p:nvSpPr>
        <p:spPr>
          <a:xfrm>
            <a:off x="5601682" y="5623588"/>
            <a:ext cx="1715662" cy="271356"/>
          </a:xfrm>
          <a:prstGeom prst="rect">
            <a:avLst/>
          </a:prstGeom>
          <a:noFill/>
        </p:spPr>
        <p:txBody>
          <a:bodyPr wrap="non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nSpc>
                <a:spcPct val="90000"/>
              </a:lnSpc>
              <a:spcBef>
                <a:spcPct val="20000"/>
              </a:spcBef>
              <a:buSzPct val="80000"/>
            </a:pPr>
            <a:r>
              <a:rPr lang="en-US" sz="1959" dirty="0"/>
              <a:t>Cloud </a:t>
            </a:r>
            <a:r>
              <a:rPr lang="en-US" sz="1959" dirty="0" smtClean="0"/>
              <a:t>Service 1</a:t>
            </a:r>
            <a:endParaRPr lang="en-US" sz="1959" dirty="0"/>
          </a:p>
        </p:txBody>
      </p:sp>
      <p:sp>
        <p:nvSpPr>
          <p:cNvPr id="60" name="TextBox 67"/>
          <p:cNvSpPr txBox="1"/>
          <p:nvPr/>
        </p:nvSpPr>
        <p:spPr>
          <a:xfrm>
            <a:off x="7850704" y="3530857"/>
            <a:ext cx="1715662" cy="271356"/>
          </a:xfrm>
          <a:prstGeom prst="rect">
            <a:avLst/>
          </a:prstGeom>
          <a:noFill/>
        </p:spPr>
        <p:txBody>
          <a:bodyPr wrap="non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nSpc>
                <a:spcPct val="90000"/>
              </a:lnSpc>
              <a:spcBef>
                <a:spcPct val="20000"/>
              </a:spcBef>
              <a:buSzPct val="80000"/>
            </a:pPr>
            <a:r>
              <a:rPr lang="en-US" sz="1959" dirty="0"/>
              <a:t>Cloud </a:t>
            </a:r>
            <a:r>
              <a:rPr lang="en-US" sz="1959" dirty="0" smtClean="0"/>
              <a:t>Service 2</a:t>
            </a:r>
            <a:endParaRPr lang="en-US" sz="1959" dirty="0"/>
          </a:p>
        </p:txBody>
      </p:sp>
      <p:sp>
        <p:nvSpPr>
          <p:cNvPr id="62" name="TextBox 69"/>
          <p:cNvSpPr txBox="1"/>
          <p:nvPr/>
        </p:nvSpPr>
        <p:spPr>
          <a:xfrm>
            <a:off x="5151921" y="6195097"/>
            <a:ext cx="588174" cy="271356"/>
          </a:xfrm>
          <a:prstGeom prst="rect">
            <a:avLst/>
          </a:prstGeom>
          <a:noFill/>
        </p:spPr>
        <p:txBody>
          <a:bodyPr wrap="non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nSpc>
                <a:spcPct val="90000"/>
              </a:lnSpc>
              <a:spcBef>
                <a:spcPct val="20000"/>
              </a:spcBef>
              <a:buSzPct val="80000"/>
            </a:pPr>
            <a:r>
              <a:rPr lang="en-US" sz="1959" spc="-70" dirty="0">
                <a:gradFill>
                  <a:gsLst>
                    <a:gs pos="100000">
                      <a:schemeClr val="tx2"/>
                    </a:gs>
                    <a:gs pos="0">
                      <a:schemeClr val="tx2"/>
                    </a:gs>
                  </a:gsLst>
                  <a:lin ang="5400000" scaled="0"/>
                </a:gradFill>
              </a:rPr>
              <a:t>Azure</a:t>
            </a:r>
          </a:p>
        </p:txBody>
      </p:sp>
      <p:cxnSp>
        <p:nvCxnSpPr>
          <p:cNvPr id="69" name="Straight Connector 68"/>
          <p:cNvCxnSpPr/>
          <p:nvPr/>
        </p:nvCxnSpPr>
        <p:spPr>
          <a:xfrm flipH="1">
            <a:off x="9961593" y="5261950"/>
            <a:ext cx="17781" cy="816314"/>
          </a:xfrm>
          <a:prstGeom prst="line">
            <a:avLst/>
          </a:prstGeom>
          <a:ln w="28575">
            <a:solidFill>
              <a:schemeClr val="accent3"/>
            </a:solidFill>
            <a:prstDash val="lgDash"/>
          </a:ln>
        </p:spPr>
        <p:style>
          <a:lnRef idx="1">
            <a:schemeClr val="accent1"/>
          </a:lnRef>
          <a:fillRef idx="0">
            <a:schemeClr val="accent1"/>
          </a:fillRef>
          <a:effectRef idx="0">
            <a:schemeClr val="accent1"/>
          </a:effectRef>
          <a:fontRef idx="minor">
            <a:schemeClr val="tx1"/>
          </a:fontRef>
        </p:style>
      </p:cxnSp>
      <p:sp>
        <p:nvSpPr>
          <p:cNvPr id="70" name="Rectangle 69"/>
          <p:cNvSpPr/>
          <p:nvPr/>
        </p:nvSpPr>
        <p:spPr bwMode="auto">
          <a:xfrm>
            <a:off x="10195493" y="1707415"/>
            <a:ext cx="1819182" cy="4401772"/>
          </a:xfrm>
          <a:prstGeom prst="rect">
            <a:avLst/>
          </a:prstGeom>
          <a:noFill/>
          <a:ln w="38100">
            <a:solidFill>
              <a:schemeClr val="tx2">
                <a:lumMod val="50000"/>
                <a:lumOff val="50000"/>
              </a:schemeClr>
            </a:solidFill>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363" tIns="45681" rIns="91363" bIns="45681" numCol="1" rtlCol="0" anchor="ctr" anchorCtr="0" compatLnSpc="1">
            <a:prstTxWarp prst="textNoShape">
              <a:avLst/>
            </a:prstTxWarp>
          </a:bodyPr>
          <a:lstStyle>
            <a:defPPr>
              <a:defRPr lang="en-US"/>
            </a:defPPr>
            <a:lvl1pPr marL="0" algn="l" defTabSz="914363" rtl="0" eaLnBrk="1" latinLnBrk="0" hangingPunct="1">
              <a:defRPr sz="1800" kern="1200">
                <a:solidFill>
                  <a:schemeClr val="dk1"/>
                </a:solidFill>
                <a:latin typeface="+mn-lt"/>
                <a:ea typeface="+mn-ea"/>
                <a:cs typeface="+mn-cs"/>
              </a:defRPr>
            </a:lvl1pPr>
            <a:lvl2pPr marL="457182" algn="l" defTabSz="914363" rtl="0" eaLnBrk="1" latinLnBrk="0" hangingPunct="1">
              <a:defRPr sz="1800" kern="1200">
                <a:solidFill>
                  <a:schemeClr val="dk1"/>
                </a:solidFill>
                <a:latin typeface="+mn-lt"/>
                <a:ea typeface="+mn-ea"/>
                <a:cs typeface="+mn-cs"/>
              </a:defRPr>
            </a:lvl2pPr>
            <a:lvl3pPr marL="914363" algn="l" defTabSz="914363" rtl="0" eaLnBrk="1" latinLnBrk="0" hangingPunct="1">
              <a:defRPr sz="1800" kern="1200">
                <a:solidFill>
                  <a:schemeClr val="dk1"/>
                </a:solidFill>
                <a:latin typeface="+mn-lt"/>
                <a:ea typeface="+mn-ea"/>
                <a:cs typeface="+mn-cs"/>
              </a:defRPr>
            </a:lvl3pPr>
            <a:lvl4pPr marL="1371545" algn="l" defTabSz="914363" rtl="0" eaLnBrk="1" latinLnBrk="0" hangingPunct="1">
              <a:defRPr sz="1800" kern="1200">
                <a:solidFill>
                  <a:schemeClr val="dk1"/>
                </a:solidFill>
                <a:latin typeface="+mn-lt"/>
                <a:ea typeface="+mn-ea"/>
                <a:cs typeface="+mn-cs"/>
              </a:defRPr>
            </a:lvl4pPr>
            <a:lvl5pPr marL="1828727" algn="l" defTabSz="914363" rtl="0" eaLnBrk="1" latinLnBrk="0" hangingPunct="1">
              <a:defRPr sz="1800" kern="1200">
                <a:solidFill>
                  <a:schemeClr val="dk1"/>
                </a:solidFill>
                <a:latin typeface="+mn-lt"/>
                <a:ea typeface="+mn-ea"/>
                <a:cs typeface="+mn-cs"/>
              </a:defRPr>
            </a:lvl5pPr>
            <a:lvl6pPr marL="2285909" algn="l" defTabSz="914363" rtl="0" eaLnBrk="1" latinLnBrk="0" hangingPunct="1">
              <a:defRPr sz="1800" kern="1200">
                <a:solidFill>
                  <a:schemeClr val="dk1"/>
                </a:solidFill>
                <a:latin typeface="+mn-lt"/>
                <a:ea typeface="+mn-ea"/>
                <a:cs typeface="+mn-cs"/>
              </a:defRPr>
            </a:lvl6pPr>
            <a:lvl7pPr marL="2743090" algn="l" defTabSz="914363" rtl="0" eaLnBrk="1" latinLnBrk="0" hangingPunct="1">
              <a:defRPr sz="1800" kern="1200">
                <a:solidFill>
                  <a:schemeClr val="dk1"/>
                </a:solidFill>
                <a:latin typeface="+mn-lt"/>
                <a:ea typeface="+mn-ea"/>
                <a:cs typeface="+mn-cs"/>
              </a:defRPr>
            </a:lvl7pPr>
            <a:lvl8pPr marL="3200272" algn="l" defTabSz="914363" rtl="0" eaLnBrk="1" latinLnBrk="0" hangingPunct="1">
              <a:defRPr sz="1800" kern="1200">
                <a:solidFill>
                  <a:schemeClr val="dk1"/>
                </a:solidFill>
                <a:latin typeface="+mn-lt"/>
                <a:ea typeface="+mn-ea"/>
                <a:cs typeface="+mn-cs"/>
              </a:defRPr>
            </a:lvl8pPr>
            <a:lvl9pPr marL="3657454" algn="l" defTabSz="914363" rtl="0" eaLnBrk="1" latinLnBrk="0" hangingPunct="1">
              <a:defRPr sz="1800" kern="1200">
                <a:solidFill>
                  <a:schemeClr val="dk1"/>
                </a:solidFill>
                <a:latin typeface="+mn-lt"/>
                <a:ea typeface="+mn-ea"/>
                <a:cs typeface="+mn-cs"/>
              </a:defRPr>
            </a:lvl9pPr>
          </a:lstStyle>
          <a:p>
            <a:pPr algn="ctr" defTabSz="913375" fontAlgn="base">
              <a:spcBef>
                <a:spcPct val="0"/>
              </a:spcBef>
              <a:spcAft>
                <a:spcPct val="0"/>
              </a:spcAft>
            </a:pPr>
            <a:endParaRPr lang="en-US" sz="1959" dirty="0">
              <a:solidFill>
                <a:schemeClr val="tx1"/>
              </a:solidFill>
            </a:endParaRPr>
          </a:p>
        </p:txBody>
      </p:sp>
      <p:sp>
        <p:nvSpPr>
          <p:cNvPr id="76" name="Rectangle 75"/>
          <p:cNvSpPr/>
          <p:nvPr/>
        </p:nvSpPr>
        <p:spPr>
          <a:xfrm>
            <a:off x="3114567" y="1913343"/>
            <a:ext cx="1760857" cy="3653095"/>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959" dirty="0" smtClean="0">
                <a:solidFill>
                  <a:schemeClr val="tx1"/>
                </a:solidFill>
              </a:rPr>
              <a:t>WEB</a:t>
            </a:r>
            <a:endParaRPr lang="en-US" sz="1959" dirty="0">
              <a:solidFill>
                <a:schemeClr val="tx1"/>
              </a:solidFill>
            </a:endParaRPr>
          </a:p>
        </p:txBody>
      </p:sp>
      <p:sp>
        <p:nvSpPr>
          <p:cNvPr id="81" name="Rectangle 80"/>
          <p:cNvSpPr/>
          <p:nvPr/>
        </p:nvSpPr>
        <p:spPr>
          <a:xfrm>
            <a:off x="5975131" y="2459421"/>
            <a:ext cx="1299284" cy="263780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59" dirty="0" smtClean="0">
              <a:solidFill>
                <a:schemeClr val="tx1"/>
              </a:solidFill>
            </a:endParaRPr>
          </a:p>
          <a:p>
            <a:pPr algn="ctr"/>
            <a:endParaRPr lang="en-US" sz="1959" dirty="0">
              <a:solidFill>
                <a:schemeClr val="tx1"/>
              </a:solidFill>
            </a:endParaRPr>
          </a:p>
          <a:p>
            <a:pPr algn="ctr"/>
            <a:endParaRPr lang="en-US" sz="1959" dirty="0" smtClean="0">
              <a:solidFill>
                <a:schemeClr val="tx1"/>
              </a:solidFill>
            </a:endParaRPr>
          </a:p>
          <a:p>
            <a:pPr algn="ctr"/>
            <a:r>
              <a:rPr lang="en-US" sz="1959" dirty="0" smtClean="0">
                <a:solidFill>
                  <a:schemeClr val="tx1"/>
                </a:solidFill>
              </a:rPr>
              <a:t>SQL</a:t>
            </a:r>
            <a:r>
              <a:rPr lang="en-US" sz="1959" dirty="0">
                <a:solidFill>
                  <a:schemeClr val="tx1"/>
                </a:solidFill>
              </a:rPr>
              <a:t/>
            </a:r>
            <a:br>
              <a:rPr lang="en-US" sz="1959" dirty="0">
                <a:solidFill>
                  <a:schemeClr val="tx1"/>
                </a:solidFill>
              </a:rPr>
            </a:br>
            <a:endParaRPr lang="en-US" sz="1959" dirty="0">
              <a:solidFill>
                <a:schemeClr val="tx1"/>
              </a:solidFill>
            </a:endParaRPr>
          </a:p>
        </p:txBody>
      </p:sp>
      <p:sp>
        <p:nvSpPr>
          <p:cNvPr id="82" name="Rectangle 81"/>
          <p:cNvSpPr/>
          <p:nvPr/>
        </p:nvSpPr>
        <p:spPr>
          <a:xfrm>
            <a:off x="7863769" y="2051913"/>
            <a:ext cx="1483725" cy="1330596"/>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smtClean="0">
              <a:solidFill>
                <a:schemeClr val="tx1"/>
              </a:solidFill>
            </a:endParaRPr>
          </a:p>
          <a:p>
            <a:pPr algn="ctr"/>
            <a:endParaRPr lang="en-US" sz="1799" dirty="0">
              <a:solidFill>
                <a:schemeClr val="tx1"/>
              </a:solidFill>
            </a:endParaRPr>
          </a:p>
          <a:p>
            <a:pPr algn="ctr"/>
            <a:endParaRPr lang="en-US" sz="1799" dirty="0" smtClean="0">
              <a:solidFill>
                <a:schemeClr val="tx1"/>
              </a:solidFill>
            </a:endParaRPr>
          </a:p>
          <a:p>
            <a:pPr algn="ctr"/>
            <a:r>
              <a:rPr lang="en-US" sz="1799" dirty="0" smtClean="0">
                <a:solidFill>
                  <a:schemeClr val="tx1"/>
                </a:solidFill>
              </a:rPr>
              <a:t>AD/DC/DNS</a:t>
            </a:r>
            <a:endParaRPr lang="en-US" sz="1959" dirty="0">
              <a:solidFill>
                <a:schemeClr val="tx1"/>
              </a:solidFill>
            </a:endParaRPr>
          </a:p>
        </p:txBody>
      </p:sp>
      <p:pic>
        <p:nvPicPr>
          <p:cNvPr id="67" name="Picture 66" descr="\\MAGNUM\Projects\Microsoft\Cloud Power FY12\Design\Icons\PNGs\IT_guy.png"/>
          <p:cNvPicPr>
            <a:picLocks noChangeAspect="1" noChangeArrowheads="1"/>
          </p:cNvPicPr>
          <p:nvPr/>
        </p:nvPicPr>
        <p:blipFill>
          <a:blip r:embed="rId4" cstate="email">
            <a:grayscl/>
            <a:extLst>
              <a:ext uri="{28A0092B-C50C-407E-A947-70E740481C1C}">
                <a14:useLocalDpi xmlns:a14="http://schemas.microsoft.com/office/drawing/2010/main"/>
              </a:ext>
            </a:extLst>
          </a:blip>
          <a:srcRect/>
          <a:stretch>
            <a:fillRect/>
          </a:stretch>
        </p:blipFill>
        <p:spPr bwMode="auto">
          <a:xfrm>
            <a:off x="10926287" y="4213055"/>
            <a:ext cx="985691" cy="985691"/>
          </a:xfrm>
          <a:prstGeom prst="rect">
            <a:avLst/>
          </a:prstGeom>
          <a:noFill/>
          <a:ln>
            <a:noFill/>
          </a:ln>
        </p:spPr>
      </p:pic>
      <p:pic>
        <p:nvPicPr>
          <p:cNvPr id="68" name="Picture 67" descr="\\MAGNUM\Projects\Microsoft\Cloud Power FY12\Design\ICONS_PNG\Agility.png"/>
          <p:cNvPicPr>
            <a:picLocks noChangeAspect="1" noChangeArrowheads="1"/>
          </p:cNvPicPr>
          <p:nvPr/>
        </p:nvPicPr>
        <p:blipFill>
          <a:blip r:embed="rId3" cstate="email">
            <a:grayscl/>
            <a:extLst>
              <a:ext uri="{28A0092B-C50C-407E-A947-70E740481C1C}">
                <a14:useLocalDpi xmlns:a14="http://schemas.microsoft.com/office/drawing/2010/main"/>
              </a:ext>
            </a:extLst>
          </a:blip>
          <a:srcRect/>
          <a:stretch>
            <a:fillRect/>
          </a:stretch>
        </p:blipFill>
        <p:spPr bwMode="auto">
          <a:xfrm>
            <a:off x="10449470" y="4501861"/>
            <a:ext cx="914032" cy="914032"/>
          </a:xfrm>
          <a:prstGeom prst="rect">
            <a:avLst/>
          </a:prstGeom>
          <a:noFill/>
        </p:spPr>
      </p:pic>
      <p:sp>
        <p:nvSpPr>
          <p:cNvPr id="85" name="TextBox 66"/>
          <p:cNvSpPr txBox="1"/>
          <p:nvPr/>
        </p:nvSpPr>
        <p:spPr>
          <a:xfrm>
            <a:off x="10740554" y="5231370"/>
            <a:ext cx="1216144" cy="271483"/>
          </a:xfrm>
          <a:prstGeom prst="rect">
            <a:avLst/>
          </a:prstGeom>
          <a:noFill/>
        </p:spPr>
        <p:txBody>
          <a:bodyPr wrap="non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nSpc>
                <a:spcPct val="90000"/>
              </a:lnSpc>
              <a:spcBef>
                <a:spcPct val="20000"/>
              </a:spcBef>
              <a:buSzPct val="80000"/>
            </a:pPr>
            <a:r>
              <a:rPr lang="en-US" sz="1960" dirty="0"/>
              <a:t>Corp Users</a:t>
            </a:r>
          </a:p>
        </p:txBody>
      </p:sp>
      <p:pic>
        <p:nvPicPr>
          <p:cNvPr id="51" name="Virtual machines"/>
          <p:cNvPicPr>
            <a:picLocks noChangeAspect="1"/>
          </p:cNvPicPr>
          <p:nvPr/>
        </p:nvPicPr>
        <p:blipFill>
          <a:blip r:embed="rId5" cstate="print">
            <a:duotone>
              <a:prstClr val="black"/>
              <a:schemeClr val="tx1">
                <a:lumMod val="50000"/>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3620946" y="2729009"/>
            <a:ext cx="748093" cy="748093"/>
          </a:xfrm>
          <a:prstGeom prst="rect">
            <a:avLst/>
          </a:prstGeom>
        </p:spPr>
      </p:pic>
      <p:pic>
        <p:nvPicPr>
          <p:cNvPr id="61" name="Virtual machines"/>
          <p:cNvPicPr>
            <a:picLocks noChangeAspect="1"/>
          </p:cNvPicPr>
          <p:nvPr/>
        </p:nvPicPr>
        <p:blipFill>
          <a:blip r:embed="rId5" cstate="print">
            <a:duotone>
              <a:prstClr val="black"/>
              <a:schemeClr val="tx1">
                <a:lumMod val="50000"/>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3620948" y="4688934"/>
            <a:ext cx="748093" cy="748093"/>
          </a:xfrm>
          <a:prstGeom prst="rect">
            <a:avLst/>
          </a:prstGeom>
        </p:spPr>
      </p:pic>
      <p:pic>
        <p:nvPicPr>
          <p:cNvPr id="63" name="Virtual machines"/>
          <p:cNvPicPr>
            <a:picLocks noChangeAspect="1"/>
          </p:cNvPicPr>
          <p:nvPr/>
        </p:nvPicPr>
        <p:blipFill>
          <a:blip r:embed="rId5" cstate="print">
            <a:duotone>
              <a:prstClr val="black"/>
              <a:schemeClr val="tx1">
                <a:lumMod val="50000"/>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3620947" y="3908301"/>
            <a:ext cx="748093" cy="748093"/>
          </a:xfrm>
          <a:prstGeom prst="rect">
            <a:avLst/>
          </a:prstGeom>
        </p:spPr>
      </p:pic>
      <p:pic>
        <p:nvPicPr>
          <p:cNvPr id="64" name="Virtual machines"/>
          <p:cNvPicPr>
            <a:picLocks noChangeAspect="1"/>
          </p:cNvPicPr>
          <p:nvPr/>
        </p:nvPicPr>
        <p:blipFill>
          <a:blip r:embed="rId5" cstate="print">
            <a:duotone>
              <a:prstClr val="black"/>
              <a:schemeClr val="tx1">
                <a:lumMod val="50000"/>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262733" y="2696469"/>
            <a:ext cx="748093" cy="748093"/>
          </a:xfrm>
          <a:prstGeom prst="rect">
            <a:avLst/>
          </a:prstGeom>
        </p:spPr>
      </p:pic>
      <p:pic>
        <p:nvPicPr>
          <p:cNvPr id="65" name="Virtual machines"/>
          <p:cNvPicPr>
            <a:picLocks noChangeAspect="1"/>
          </p:cNvPicPr>
          <p:nvPr/>
        </p:nvPicPr>
        <p:blipFill>
          <a:blip r:embed="rId5" cstate="print">
            <a:duotone>
              <a:prstClr val="black"/>
              <a:schemeClr val="tx1">
                <a:lumMod val="50000"/>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8238988" y="2140671"/>
            <a:ext cx="748093" cy="748093"/>
          </a:xfrm>
          <a:prstGeom prst="rect">
            <a:avLst/>
          </a:prstGeom>
        </p:spPr>
      </p:pic>
      <p:sp>
        <p:nvSpPr>
          <p:cNvPr id="41" name="Freeform 40"/>
          <p:cNvSpPr>
            <a:spLocks noEditPoints="1"/>
          </p:cNvSpPr>
          <p:nvPr/>
        </p:nvSpPr>
        <p:spPr bwMode="black">
          <a:xfrm>
            <a:off x="10376479" y="1948376"/>
            <a:ext cx="632357" cy="1156262"/>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chemeClr val="tx1"/>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699" rIns="91399" bIns="45699" numCol="1" rtlCol="0" anchor="ctr" anchorCtr="0" compatLnSpc="1">
            <a:prstTxWarp prst="textNoShape">
              <a:avLst/>
            </a:prstTxWarp>
          </a:bodyPr>
          <a:lstStyle/>
          <a:p>
            <a:pPr defTabSz="555409"/>
            <a:endParaRPr lang="en-US" sz="3528" spc="-92" dirty="0">
              <a:solidFill>
                <a:schemeClr val="bg2">
                  <a:lumMod val="10000"/>
                </a:schemeClr>
              </a:solidFill>
              <a:latin typeface="Segoe Light" pitchFamily="34" charset="0"/>
            </a:endParaRPr>
          </a:p>
        </p:txBody>
      </p:sp>
      <p:sp>
        <p:nvSpPr>
          <p:cNvPr id="44" name="Freeform 43"/>
          <p:cNvSpPr>
            <a:spLocks noEditPoints="1"/>
          </p:cNvSpPr>
          <p:nvPr/>
        </p:nvSpPr>
        <p:spPr bwMode="black">
          <a:xfrm>
            <a:off x="11222243" y="1948376"/>
            <a:ext cx="632357" cy="1156262"/>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chemeClr val="tx1"/>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699" rIns="91399" bIns="45699" numCol="1" rtlCol="0" anchor="ctr" anchorCtr="0" compatLnSpc="1">
            <a:prstTxWarp prst="textNoShape">
              <a:avLst/>
            </a:prstTxWarp>
          </a:bodyPr>
          <a:lstStyle/>
          <a:p>
            <a:pPr defTabSz="555409"/>
            <a:endParaRPr lang="en-US" sz="3528" spc="-92" dirty="0">
              <a:solidFill>
                <a:schemeClr val="bg2">
                  <a:lumMod val="10000"/>
                </a:schemeClr>
              </a:solidFill>
              <a:latin typeface="Segoe Light" pitchFamily="34" charset="0"/>
            </a:endParaRPr>
          </a:p>
        </p:txBody>
      </p:sp>
      <p:sp>
        <p:nvSpPr>
          <p:cNvPr id="4" name="TextBox 3"/>
          <p:cNvSpPr txBox="1"/>
          <p:nvPr/>
        </p:nvSpPr>
        <p:spPr>
          <a:xfrm>
            <a:off x="10426672" y="3074522"/>
            <a:ext cx="1405130" cy="572464"/>
          </a:xfrm>
          <a:prstGeom prst="rect">
            <a:avLst/>
          </a:prstGeom>
          <a:noFill/>
        </p:spPr>
        <p:txBody>
          <a:bodyPr wrap="square" lIns="182880" tIns="146304" rIns="182880" bIns="146304" rtlCol="0">
            <a:spAutoFit/>
          </a:bodyPr>
          <a:lstStyle/>
          <a:p>
            <a:pPr algn="ctr">
              <a:lnSpc>
                <a:spcPct val="90000"/>
              </a:lnSpc>
            </a:pPr>
            <a:r>
              <a:rPr lang="en-US" sz="2000" dirty="0" smtClean="0">
                <a:gradFill>
                  <a:gsLst>
                    <a:gs pos="2917">
                      <a:schemeClr val="tx1"/>
                    </a:gs>
                    <a:gs pos="30000">
                      <a:schemeClr val="tx1"/>
                    </a:gs>
                  </a:gsLst>
                  <a:lin ang="5400000" scaled="0"/>
                </a:gradFill>
              </a:rPr>
              <a:t>AD 1</a:t>
            </a:r>
          </a:p>
        </p:txBody>
      </p:sp>
      <p:pic>
        <p:nvPicPr>
          <p:cNvPr id="45" name="Virtual machines"/>
          <p:cNvPicPr>
            <a:picLocks noChangeAspect="1"/>
          </p:cNvPicPr>
          <p:nvPr/>
        </p:nvPicPr>
        <p:blipFill>
          <a:blip r:embed="rId5" cstate="print">
            <a:duotone>
              <a:prstClr val="black"/>
              <a:schemeClr val="tx1">
                <a:lumMod val="50000"/>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3609378" y="1948376"/>
            <a:ext cx="748093" cy="748093"/>
          </a:xfrm>
          <a:prstGeom prst="rect">
            <a:avLst/>
          </a:prstGeom>
        </p:spPr>
      </p:pic>
      <p:pic>
        <p:nvPicPr>
          <p:cNvPr id="47" name="Virtual machines"/>
          <p:cNvPicPr>
            <a:picLocks noChangeAspect="1"/>
          </p:cNvPicPr>
          <p:nvPr/>
        </p:nvPicPr>
        <p:blipFill>
          <a:blip r:embed="rId5" cstate="print">
            <a:duotone>
              <a:prstClr val="black"/>
              <a:schemeClr val="tx1">
                <a:lumMod val="50000"/>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259464" y="4215049"/>
            <a:ext cx="748093" cy="748093"/>
          </a:xfrm>
          <a:prstGeom prst="rect">
            <a:avLst/>
          </a:prstGeom>
        </p:spPr>
      </p:pic>
    </p:spTree>
    <p:extLst>
      <p:ext uri="{BB962C8B-B14F-4D97-AF65-F5344CB8AC3E}">
        <p14:creationId xmlns:p14="http://schemas.microsoft.com/office/powerpoint/2010/main" val="162411288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250"/>
                                        <p:tgtEl>
                                          <p:spTgt spid="51"/>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61"/>
                                        </p:tgtEl>
                                        <p:attrNameLst>
                                          <p:attrName>style.visibility</p:attrName>
                                        </p:attrNameLst>
                                      </p:cBhvr>
                                      <p:to>
                                        <p:strVal val="visible"/>
                                      </p:to>
                                    </p:set>
                                    <p:animEffect transition="in" filter="fade">
                                      <p:cBhvr>
                                        <p:cTn id="11" dur="250"/>
                                        <p:tgtEl>
                                          <p:spTgt spid="61"/>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63"/>
                                        </p:tgtEl>
                                        <p:attrNameLst>
                                          <p:attrName>style.visibility</p:attrName>
                                        </p:attrNameLst>
                                      </p:cBhvr>
                                      <p:to>
                                        <p:strVal val="visible"/>
                                      </p:to>
                                    </p:set>
                                    <p:animEffect transition="in" filter="fade">
                                      <p:cBhvr>
                                        <p:cTn id="15" dur="250"/>
                                        <p:tgtEl>
                                          <p:spTgt spid="63"/>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fade">
                                      <p:cBhvr>
                                        <p:cTn id="19" dur="250"/>
                                        <p:tgtEl>
                                          <p:spTgt spid="64"/>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50"/>
                                        <p:tgtEl>
                                          <p:spTgt spid="65"/>
                                        </p:tgtEl>
                                      </p:cBhvr>
                                    </p:animEffect>
                                  </p:childTnLst>
                                </p:cTn>
                              </p:par>
                            </p:childTnLst>
                          </p:cTn>
                        </p:par>
                        <p:par>
                          <p:cTn id="24" fill="hold">
                            <p:stCondLst>
                              <p:cond delay="1250"/>
                            </p:stCondLst>
                            <p:childTnLst>
                              <p:par>
                                <p:cTn id="25" presetID="10" presetClass="entr" presetSubtype="0" fill="hold"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250"/>
                                        <p:tgtEl>
                                          <p:spTgt spid="45"/>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47"/>
                                        </p:tgtEl>
                                        <p:attrNameLst>
                                          <p:attrName>style.visibility</p:attrName>
                                        </p:attrNameLst>
                                      </p:cBhvr>
                                      <p:to>
                                        <p:strVal val="visible"/>
                                      </p:to>
                                    </p:set>
                                    <p:animEffect transition="in" filter="fade">
                                      <p:cBhvr>
                                        <p:cTn id="31" dur="25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Getting Started with Virtual Machines</a:t>
            </a:r>
          </a:p>
        </p:txBody>
      </p:sp>
    </p:spTree>
    <p:extLst>
      <p:ext uri="{BB962C8B-B14F-4D97-AF65-F5344CB8AC3E}">
        <p14:creationId xmlns:p14="http://schemas.microsoft.com/office/powerpoint/2010/main" val="17263956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15840" y="4251304"/>
            <a:ext cx="10471152" cy="1093895"/>
          </a:xfrm>
        </p:spPr>
        <p:txBody>
          <a:bodyPr>
            <a:noAutofit/>
          </a:bodyPr>
          <a:lstStyle/>
          <a:p>
            <a:r>
              <a:rPr lang="en-US" sz="7200" dirty="0"/>
              <a:t>Virtual Machine Availability</a:t>
            </a:r>
            <a:br>
              <a:rPr lang="en-US" sz="7200" dirty="0"/>
            </a:br>
            <a:endParaRPr lang="en-US" sz="4800" dirty="0"/>
          </a:p>
        </p:txBody>
      </p:sp>
    </p:spTree>
    <p:extLst>
      <p:ext uri="{BB962C8B-B14F-4D97-AF65-F5344CB8AC3E}">
        <p14:creationId xmlns:p14="http://schemas.microsoft.com/office/powerpoint/2010/main" val="207073701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12713"/>
            <a:ext cx="10969625" cy="1143000"/>
          </a:xfrm>
        </p:spPr>
        <p:txBody>
          <a:bodyPr/>
          <a:lstStyle/>
          <a:p>
            <a:r>
              <a:rPr lang="en-US" sz="5400" dirty="0" smtClean="0">
                <a:solidFill>
                  <a:schemeClr val="accent5"/>
                </a:solidFill>
              </a:rPr>
              <a:t>Service Level Agreements	</a:t>
            </a:r>
            <a:endParaRPr lang="en-US" sz="5400" dirty="0">
              <a:solidFill>
                <a:schemeClr val="accent5"/>
              </a:solidFill>
            </a:endParaRPr>
          </a:p>
        </p:txBody>
      </p:sp>
      <p:sp>
        <p:nvSpPr>
          <p:cNvPr id="7" name="Rectangle 6"/>
          <p:cNvSpPr/>
          <p:nvPr/>
        </p:nvSpPr>
        <p:spPr bwMode="auto">
          <a:xfrm>
            <a:off x="519112" y="1492209"/>
            <a:ext cx="10987719" cy="4327397"/>
          </a:xfrm>
          <a:prstGeom prst="rect">
            <a:avLst/>
          </a:prstGeom>
          <a:solidFill>
            <a:schemeClr val="bg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0944" tIns="60944" rIns="60944" bIns="60944" numCol="1" spcCol="0" rtlCol="0" fromWordArt="0" anchor="ctr" anchorCtr="0" forceAA="0" compatLnSpc="1">
            <a:prstTxWarp prst="textNoShape">
              <a:avLst/>
            </a:prstTxWarp>
            <a:noAutofit/>
          </a:bodyPr>
          <a:lstStyle/>
          <a:p>
            <a:pPr algn="ctr" defTabSz="1218494" fontAlgn="base">
              <a:spcBef>
                <a:spcPct val="0"/>
              </a:spcBef>
              <a:spcAft>
                <a:spcPct val="0"/>
              </a:spcAft>
            </a:pPr>
            <a:endParaRPr lang="en-US" sz="3732"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Content Placeholder 2"/>
          <p:cNvSpPr txBox="1">
            <a:spLocks/>
          </p:cNvSpPr>
          <p:nvPr/>
        </p:nvSpPr>
        <p:spPr>
          <a:xfrm>
            <a:off x="4872447" y="2426768"/>
            <a:ext cx="7379248" cy="1347869"/>
          </a:xfrm>
          <a:prstGeom prst="rect">
            <a:avLst/>
          </a:prstGeom>
        </p:spPr>
        <p:txBody>
          <a:bodyPr vert="horz" wrap="square" lIns="0" tIns="0" rIns="0" bIns="0" rtlCol="0">
            <a:spAutoFit/>
          </a:bodyPr>
          <a:lstStyle>
            <a:lvl1pPr marL="2382" marR="0" indent="0" algn="l" defTabSz="685835" rtl="0" eaLnBrk="1" fontAlgn="auto" latinLnBrk="0" hangingPunct="1">
              <a:lnSpc>
                <a:spcPct val="90000"/>
              </a:lnSpc>
              <a:spcBef>
                <a:spcPts val="0"/>
              </a:spcBef>
              <a:spcAft>
                <a:spcPts val="675"/>
              </a:spcAft>
              <a:buClrTx/>
              <a:buSzPct val="80000"/>
              <a:buFont typeface="Arial" pitchFamily="34" charset="0"/>
              <a:buNone/>
              <a:tabLst/>
              <a:defRPr sz="3000" kern="1200" spc="-75" baseline="0">
                <a:gradFill>
                  <a:gsLst>
                    <a:gs pos="0">
                      <a:srgbClr val="595959"/>
                    </a:gs>
                    <a:gs pos="86000">
                      <a:srgbClr val="595959"/>
                    </a:gs>
                  </a:gsLst>
                  <a:lin ang="5400000" scaled="0"/>
                </a:gradFill>
                <a:latin typeface="Segoe UI Light" pitchFamily="34" charset="0"/>
                <a:ea typeface="+mn-ea"/>
                <a:cs typeface="+mn-cs"/>
              </a:defRPr>
            </a:lvl1pPr>
            <a:lvl2pPr marL="2382" marR="0" indent="0" algn="l" defTabSz="685835" rtl="0" eaLnBrk="1" fontAlgn="auto" latinLnBrk="0" hangingPunct="1">
              <a:lnSpc>
                <a:spcPct val="90000"/>
              </a:lnSpc>
              <a:spcBef>
                <a:spcPts val="0"/>
              </a:spcBef>
              <a:spcAft>
                <a:spcPts val="0"/>
              </a:spcAft>
              <a:buClrTx/>
              <a:buSzPct val="80000"/>
              <a:buFont typeface="Arial" pitchFamily="34" charset="0"/>
              <a:buNone/>
              <a:tabLst/>
              <a:defRPr sz="1500" kern="1200" spc="-38" baseline="0">
                <a:gradFill>
                  <a:gsLst>
                    <a:gs pos="0">
                      <a:srgbClr val="595959"/>
                    </a:gs>
                    <a:gs pos="86000">
                      <a:srgbClr val="595959"/>
                    </a:gs>
                  </a:gsLst>
                  <a:lin ang="5400000" scaled="0"/>
                </a:gradFill>
                <a:latin typeface="+mn-lt"/>
                <a:ea typeface="+mn-ea"/>
                <a:cs typeface="+mn-cs"/>
              </a:defRPr>
            </a:lvl2pPr>
            <a:lvl3pPr marL="944175" marR="0" indent="-302422" algn="l" defTabSz="685835" rtl="0" eaLnBrk="1" fontAlgn="auto" latinLnBrk="0" hangingPunct="1">
              <a:lnSpc>
                <a:spcPct val="90000"/>
              </a:lnSpc>
              <a:spcBef>
                <a:spcPct val="20000"/>
              </a:spcBef>
              <a:spcAft>
                <a:spcPts val="0"/>
              </a:spcAft>
              <a:buClrTx/>
              <a:buSzPct val="80000"/>
              <a:buFontTx/>
              <a:buBlip>
                <a:blip r:embed="rId6"/>
              </a:buBlip>
              <a:tabLst>
                <a:tab pos="598940" algn="l"/>
              </a:tabLst>
              <a:defRPr sz="18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203730" marR="0" indent="-259558" algn="l" defTabSz="685835" rtl="0" eaLnBrk="1" fontAlgn="auto" latinLnBrk="0" hangingPunct="1">
              <a:lnSpc>
                <a:spcPct val="90000"/>
              </a:lnSpc>
              <a:spcBef>
                <a:spcPct val="20000"/>
              </a:spcBef>
              <a:spcAft>
                <a:spcPts val="0"/>
              </a:spcAft>
              <a:buClrTx/>
              <a:buSzPct val="80000"/>
              <a:buFontTx/>
              <a:buBlip>
                <a:blip r:embed="rId6"/>
              </a:buBlip>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456147" marR="0" indent="-252415" algn="l" defTabSz="685835" rtl="0" eaLnBrk="1" fontAlgn="auto" latinLnBrk="0" hangingPunct="1">
              <a:lnSpc>
                <a:spcPct val="90000"/>
              </a:lnSpc>
              <a:spcBef>
                <a:spcPct val="20000"/>
              </a:spcBef>
              <a:spcAft>
                <a:spcPts val="0"/>
              </a:spcAft>
              <a:buClrTx/>
              <a:buSzPct val="80000"/>
              <a:buFontTx/>
              <a:buBlip>
                <a:blip r:embed="rId6"/>
              </a:buBlip>
              <a:tabLst>
                <a:tab pos="941871" algn="l"/>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1886048"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965"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883"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801"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spcAft>
                <a:spcPts val="0"/>
              </a:spcAft>
            </a:pPr>
            <a:r>
              <a:rPr lang="en-US" sz="3732" dirty="0">
                <a:solidFill>
                  <a:schemeClr val="tx2">
                    <a:alpha val="99000"/>
                  </a:schemeClr>
                </a:solidFill>
                <a:latin typeface="+mj-lt"/>
              </a:rPr>
              <a:t>What’s included</a:t>
            </a:r>
          </a:p>
          <a:p>
            <a:pPr lvl="1"/>
            <a:r>
              <a:rPr lang="en-US" sz="2000" dirty="0">
                <a:solidFill>
                  <a:schemeClr val="tx1">
                    <a:alpha val="99000"/>
                  </a:schemeClr>
                </a:solidFill>
              </a:rPr>
              <a:t>Compute Hardware failure (disk, </a:t>
            </a:r>
            <a:r>
              <a:rPr lang="en-US" sz="2000" dirty="0" err="1">
                <a:solidFill>
                  <a:schemeClr val="tx1">
                    <a:alpha val="99000"/>
                  </a:schemeClr>
                </a:solidFill>
              </a:rPr>
              <a:t>cpu</a:t>
            </a:r>
            <a:r>
              <a:rPr lang="en-US" sz="2000" dirty="0">
                <a:solidFill>
                  <a:schemeClr val="tx1">
                    <a:alpha val="99000"/>
                  </a:schemeClr>
                </a:solidFill>
              </a:rPr>
              <a:t>, memory)</a:t>
            </a:r>
          </a:p>
          <a:p>
            <a:pPr lvl="1"/>
            <a:r>
              <a:rPr lang="en-US" sz="2000" dirty="0">
                <a:solidFill>
                  <a:schemeClr val="tx1">
                    <a:alpha val="99000"/>
                  </a:schemeClr>
                </a:solidFill>
              </a:rPr>
              <a:t>Datacenter failures - Network failure, power failure</a:t>
            </a:r>
          </a:p>
          <a:p>
            <a:pPr lvl="1"/>
            <a:r>
              <a:rPr lang="en-US" sz="2000" dirty="0">
                <a:solidFill>
                  <a:schemeClr val="tx1">
                    <a:alpha val="99000"/>
                  </a:schemeClr>
                </a:solidFill>
              </a:rPr>
              <a:t>Hardware upgrades, Software maintenance – Host OS Updates</a:t>
            </a:r>
          </a:p>
        </p:txBody>
      </p:sp>
      <p:sp>
        <p:nvSpPr>
          <p:cNvPr id="13" name="Content Placeholder 2"/>
          <p:cNvSpPr txBox="1">
            <a:spLocks/>
          </p:cNvSpPr>
          <p:nvPr/>
        </p:nvSpPr>
        <p:spPr>
          <a:xfrm>
            <a:off x="4872447" y="3885758"/>
            <a:ext cx="7379249" cy="830997"/>
          </a:xfrm>
          <a:prstGeom prst="rect">
            <a:avLst/>
          </a:prstGeom>
        </p:spPr>
        <p:txBody>
          <a:bodyPr vert="horz" wrap="square" lIns="0" tIns="0" rIns="0" bIns="0" rtlCol="0">
            <a:spAutoFit/>
          </a:bodyPr>
          <a:lstStyle>
            <a:lvl1pPr marL="2382" marR="0" indent="0" algn="l" defTabSz="685835" rtl="0" eaLnBrk="1" fontAlgn="auto" latinLnBrk="0" hangingPunct="1">
              <a:lnSpc>
                <a:spcPct val="90000"/>
              </a:lnSpc>
              <a:spcBef>
                <a:spcPts val="0"/>
              </a:spcBef>
              <a:spcAft>
                <a:spcPts val="675"/>
              </a:spcAft>
              <a:buClrTx/>
              <a:buSzPct val="80000"/>
              <a:buFont typeface="Arial" pitchFamily="34" charset="0"/>
              <a:buNone/>
              <a:tabLst/>
              <a:defRPr sz="3000" kern="1200" spc="-75" baseline="0">
                <a:gradFill>
                  <a:gsLst>
                    <a:gs pos="0">
                      <a:srgbClr val="595959"/>
                    </a:gs>
                    <a:gs pos="86000">
                      <a:srgbClr val="595959"/>
                    </a:gs>
                  </a:gsLst>
                  <a:lin ang="5400000" scaled="0"/>
                </a:gradFill>
                <a:latin typeface="Segoe UI Light" pitchFamily="34" charset="0"/>
                <a:ea typeface="+mn-ea"/>
                <a:cs typeface="+mn-cs"/>
              </a:defRPr>
            </a:lvl1pPr>
            <a:lvl2pPr marL="2382" marR="0" indent="0" algn="l" defTabSz="685835" rtl="0" eaLnBrk="1" fontAlgn="auto" latinLnBrk="0" hangingPunct="1">
              <a:lnSpc>
                <a:spcPct val="90000"/>
              </a:lnSpc>
              <a:spcBef>
                <a:spcPts val="0"/>
              </a:spcBef>
              <a:spcAft>
                <a:spcPts val="0"/>
              </a:spcAft>
              <a:buClrTx/>
              <a:buSzPct val="80000"/>
              <a:buFont typeface="Arial" pitchFamily="34" charset="0"/>
              <a:buNone/>
              <a:tabLst/>
              <a:defRPr sz="1500" kern="1200" spc="-38" baseline="0">
                <a:gradFill>
                  <a:gsLst>
                    <a:gs pos="0">
                      <a:srgbClr val="595959"/>
                    </a:gs>
                    <a:gs pos="86000">
                      <a:srgbClr val="595959"/>
                    </a:gs>
                  </a:gsLst>
                  <a:lin ang="5400000" scaled="0"/>
                </a:gradFill>
                <a:latin typeface="+mn-lt"/>
                <a:ea typeface="+mn-ea"/>
                <a:cs typeface="+mn-cs"/>
              </a:defRPr>
            </a:lvl2pPr>
            <a:lvl3pPr marL="944175" marR="0" indent="-302422" algn="l" defTabSz="685835" rtl="0" eaLnBrk="1" fontAlgn="auto" latinLnBrk="0" hangingPunct="1">
              <a:lnSpc>
                <a:spcPct val="90000"/>
              </a:lnSpc>
              <a:spcBef>
                <a:spcPct val="20000"/>
              </a:spcBef>
              <a:spcAft>
                <a:spcPts val="0"/>
              </a:spcAft>
              <a:buClrTx/>
              <a:buSzPct val="80000"/>
              <a:buFontTx/>
              <a:buBlip>
                <a:blip r:embed="rId6"/>
              </a:buBlip>
              <a:tabLst>
                <a:tab pos="598940" algn="l"/>
              </a:tabLst>
              <a:defRPr sz="18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203730" marR="0" indent="-259558" algn="l" defTabSz="685835" rtl="0" eaLnBrk="1" fontAlgn="auto" latinLnBrk="0" hangingPunct="1">
              <a:lnSpc>
                <a:spcPct val="90000"/>
              </a:lnSpc>
              <a:spcBef>
                <a:spcPct val="20000"/>
              </a:spcBef>
              <a:spcAft>
                <a:spcPts val="0"/>
              </a:spcAft>
              <a:buClrTx/>
              <a:buSzPct val="80000"/>
              <a:buFontTx/>
              <a:buBlip>
                <a:blip r:embed="rId6"/>
              </a:buBlip>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456147" marR="0" indent="-252415" algn="l" defTabSz="685835" rtl="0" eaLnBrk="1" fontAlgn="auto" latinLnBrk="0" hangingPunct="1">
              <a:lnSpc>
                <a:spcPct val="90000"/>
              </a:lnSpc>
              <a:spcBef>
                <a:spcPct val="20000"/>
              </a:spcBef>
              <a:spcAft>
                <a:spcPts val="0"/>
              </a:spcAft>
              <a:buClrTx/>
              <a:buSzPct val="80000"/>
              <a:buFontTx/>
              <a:buBlip>
                <a:blip r:embed="rId6"/>
              </a:buBlip>
              <a:tabLst>
                <a:tab pos="941871" algn="l"/>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1886048"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965"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883"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801"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spcAft>
                <a:spcPts val="0"/>
              </a:spcAft>
            </a:pPr>
            <a:r>
              <a:rPr lang="en-US" sz="4000" dirty="0">
                <a:solidFill>
                  <a:schemeClr val="tx2">
                    <a:alpha val="99000"/>
                  </a:schemeClr>
                </a:solidFill>
                <a:latin typeface="+mj-lt"/>
              </a:rPr>
              <a:t>What is not included</a:t>
            </a:r>
          </a:p>
          <a:p>
            <a:pPr lvl="1"/>
            <a:r>
              <a:rPr lang="en-US" sz="2000" dirty="0">
                <a:solidFill>
                  <a:schemeClr val="tx1">
                    <a:alpha val="99000"/>
                  </a:schemeClr>
                </a:solidFill>
              </a:rPr>
              <a:t>VM Container crashes, Guest OS Updates</a:t>
            </a:r>
          </a:p>
        </p:txBody>
      </p:sp>
      <p:sp>
        <p:nvSpPr>
          <p:cNvPr id="14" name="Content Placeholder 2"/>
          <p:cNvSpPr txBox="1">
            <a:spLocks/>
          </p:cNvSpPr>
          <p:nvPr/>
        </p:nvSpPr>
        <p:spPr>
          <a:xfrm>
            <a:off x="4872447" y="1492209"/>
            <a:ext cx="7379248" cy="830997"/>
          </a:xfrm>
          <a:prstGeom prst="rect">
            <a:avLst/>
          </a:prstGeom>
        </p:spPr>
        <p:txBody>
          <a:bodyPr vert="horz" wrap="square" lIns="0" tIns="0" rIns="0" bIns="0" rtlCol="0">
            <a:spAutoFit/>
          </a:bodyPr>
          <a:lstStyle>
            <a:lvl1pPr marL="2382" marR="0" indent="0" algn="l" defTabSz="685835" rtl="0" eaLnBrk="1" fontAlgn="auto" latinLnBrk="0" hangingPunct="1">
              <a:lnSpc>
                <a:spcPct val="90000"/>
              </a:lnSpc>
              <a:spcBef>
                <a:spcPts val="0"/>
              </a:spcBef>
              <a:spcAft>
                <a:spcPts val="675"/>
              </a:spcAft>
              <a:buClrTx/>
              <a:buSzPct val="80000"/>
              <a:buFont typeface="Arial" pitchFamily="34" charset="0"/>
              <a:buNone/>
              <a:tabLst/>
              <a:defRPr sz="3000" kern="1200" spc="-75" baseline="0">
                <a:gradFill>
                  <a:gsLst>
                    <a:gs pos="0">
                      <a:srgbClr val="595959"/>
                    </a:gs>
                    <a:gs pos="86000">
                      <a:srgbClr val="595959"/>
                    </a:gs>
                  </a:gsLst>
                  <a:lin ang="5400000" scaled="0"/>
                </a:gradFill>
                <a:latin typeface="Segoe UI Light" pitchFamily="34" charset="0"/>
                <a:ea typeface="+mn-ea"/>
                <a:cs typeface="+mn-cs"/>
              </a:defRPr>
            </a:lvl1pPr>
            <a:lvl2pPr marL="2382" marR="0" indent="0" algn="l" defTabSz="685835" rtl="0" eaLnBrk="1" fontAlgn="auto" latinLnBrk="0" hangingPunct="1">
              <a:lnSpc>
                <a:spcPct val="90000"/>
              </a:lnSpc>
              <a:spcBef>
                <a:spcPts val="0"/>
              </a:spcBef>
              <a:spcAft>
                <a:spcPts val="0"/>
              </a:spcAft>
              <a:buClrTx/>
              <a:buSzPct val="80000"/>
              <a:buFont typeface="Arial" pitchFamily="34" charset="0"/>
              <a:buNone/>
              <a:tabLst/>
              <a:defRPr sz="1500" kern="1200" spc="-38" baseline="0">
                <a:gradFill>
                  <a:gsLst>
                    <a:gs pos="0">
                      <a:srgbClr val="595959"/>
                    </a:gs>
                    <a:gs pos="86000">
                      <a:srgbClr val="595959"/>
                    </a:gs>
                  </a:gsLst>
                  <a:lin ang="5400000" scaled="0"/>
                </a:gradFill>
                <a:latin typeface="+mn-lt"/>
                <a:ea typeface="+mn-ea"/>
                <a:cs typeface="+mn-cs"/>
              </a:defRPr>
            </a:lvl2pPr>
            <a:lvl3pPr marL="944175" marR="0" indent="-302422" algn="l" defTabSz="685835" rtl="0" eaLnBrk="1" fontAlgn="auto" latinLnBrk="0" hangingPunct="1">
              <a:lnSpc>
                <a:spcPct val="90000"/>
              </a:lnSpc>
              <a:spcBef>
                <a:spcPct val="20000"/>
              </a:spcBef>
              <a:spcAft>
                <a:spcPts val="0"/>
              </a:spcAft>
              <a:buClrTx/>
              <a:buSzPct val="80000"/>
              <a:buFontTx/>
              <a:buBlip>
                <a:blip r:embed="rId6"/>
              </a:buBlip>
              <a:tabLst>
                <a:tab pos="598940" algn="l"/>
              </a:tabLst>
              <a:defRPr sz="18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203730" marR="0" indent="-259558" algn="l" defTabSz="685835" rtl="0" eaLnBrk="1" fontAlgn="auto" latinLnBrk="0" hangingPunct="1">
              <a:lnSpc>
                <a:spcPct val="90000"/>
              </a:lnSpc>
              <a:spcBef>
                <a:spcPct val="20000"/>
              </a:spcBef>
              <a:spcAft>
                <a:spcPts val="0"/>
              </a:spcAft>
              <a:buClrTx/>
              <a:buSzPct val="80000"/>
              <a:buFontTx/>
              <a:buBlip>
                <a:blip r:embed="rId6"/>
              </a:buBlip>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456147" marR="0" indent="-252415" algn="l" defTabSz="685835" rtl="0" eaLnBrk="1" fontAlgn="auto" latinLnBrk="0" hangingPunct="1">
              <a:lnSpc>
                <a:spcPct val="90000"/>
              </a:lnSpc>
              <a:spcBef>
                <a:spcPct val="20000"/>
              </a:spcBef>
              <a:spcAft>
                <a:spcPts val="0"/>
              </a:spcAft>
              <a:buClrTx/>
              <a:buSzPct val="80000"/>
              <a:buFontTx/>
              <a:buBlip>
                <a:blip r:embed="rId6"/>
              </a:buBlip>
              <a:tabLst>
                <a:tab pos="941871" algn="l"/>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1886048"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965"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883"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801"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spcAft>
                <a:spcPts val="0"/>
              </a:spcAft>
            </a:pPr>
            <a:r>
              <a:rPr lang="en-US" sz="4000" dirty="0">
                <a:solidFill>
                  <a:schemeClr val="tx2">
                    <a:alpha val="99000"/>
                  </a:schemeClr>
                </a:solidFill>
                <a:latin typeface="+mj-lt"/>
              </a:rPr>
              <a:t>99.95% for multiple role instances</a:t>
            </a:r>
          </a:p>
          <a:p>
            <a:pPr lvl="1"/>
            <a:r>
              <a:rPr lang="en-US" sz="2000" dirty="0">
                <a:solidFill>
                  <a:schemeClr val="tx1">
                    <a:alpha val="99000"/>
                  </a:schemeClr>
                </a:solidFill>
              </a:rPr>
              <a:t>4.38 </a:t>
            </a:r>
            <a:r>
              <a:rPr lang="en-US" sz="2000" dirty="0" smtClean="0">
                <a:solidFill>
                  <a:schemeClr val="tx1">
                    <a:alpha val="99000"/>
                  </a:schemeClr>
                </a:solidFill>
              </a:rPr>
              <a:t>hours </a:t>
            </a:r>
            <a:r>
              <a:rPr lang="en-US" sz="2000" dirty="0">
                <a:solidFill>
                  <a:schemeClr val="tx1">
                    <a:alpha val="99000"/>
                  </a:schemeClr>
                </a:solidFill>
              </a:rPr>
              <a:t>of downtime per year</a:t>
            </a:r>
          </a:p>
        </p:txBody>
      </p:sp>
      <p:sp>
        <p:nvSpPr>
          <p:cNvPr id="10" name="Rectangle 9"/>
          <p:cNvSpPr/>
          <p:nvPr>
            <p:custDataLst>
              <p:tags r:id="rId1"/>
            </p:custDataLst>
          </p:nvPr>
        </p:nvSpPr>
        <p:spPr bwMode="auto">
          <a:xfrm>
            <a:off x="269170" y="2003928"/>
            <a:ext cx="4332817" cy="3053499"/>
          </a:xfrm>
          <a:prstGeom prst="rect">
            <a:avLst/>
          </a:prstGeom>
          <a:solidFill>
            <a:schemeClr val="accent4">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6" tIns="45689" rIns="91376" bIns="45689" numCol="1" spcCol="0" rtlCol="0" anchor="ctr" anchorCtr="0" compatLnSpc="1">
            <a:prstTxWarp prst="textNoShape">
              <a:avLst/>
            </a:prstTxWarp>
          </a:bodyPr>
          <a:lstStyle/>
          <a:p>
            <a:pPr algn="ctr" defTabSz="913529" fontAlgn="base">
              <a:spcBef>
                <a:spcPct val="0"/>
              </a:spcBef>
              <a:spcAft>
                <a:spcPct val="0"/>
              </a:spcAft>
            </a:pPr>
            <a:endParaRPr lang="en-US" sz="2266" dirty="0">
              <a:gradFill>
                <a:gsLst>
                  <a:gs pos="0">
                    <a:srgbClr val="FFFFFF"/>
                  </a:gs>
                  <a:gs pos="100000">
                    <a:srgbClr val="FFFFFF"/>
                  </a:gs>
                </a:gsLst>
                <a:lin ang="5400000" scaled="0"/>
              </a:gradFill>
            </a:endParaRPr>
          </a:p>
        </p:txBody>
      </p:sp>
      <p:sp>
        <p:nvSpPr>
          <p:cNvPr id="15" name="Rectangle 14"/>
          <p:cNvSpPr/>
          <p:nvPr/>
        </p:nvSpPr>
        <p:spPr bwMode="auto">
          <a:xfrm>
            <a:off x="2679646" y="2426768"/>
            <a:ext cx="1689137" cy="220368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30" tIns="60916" rIns="121830" bIns="121878" numCol="1" spcCol="0" rtlCol="0" anchor="b" anchorCtr="0" compatLnSpc="1">
            <a:prstTxWarp prst="textNoShape">
              <a:avLst/>
            </a:prstTxWarp>
          </a:bodyPr>
          <a:lstStyle/>
          <a:p>
            <a:pPr algn="ctr" defTabSz="913529" fontAlgn="base">
              <a:spcBef>
                <a:spcPct val="0"/>
              </a:spcBef>
              <a:spcAft>
                <a:spcPct val="0"/>
              </a:spcAft>
            </a:pPr>
            <a:r>
              <a:rPr lang="en-US" sz="1600" b="1" dirty="0" smtClean="0">
                <a:ln>
                  <a:solidFill>
                    <a:srgbClr val="FFFFFF">
                      <a:alpha val="0"/>
                    </a:srgbClr>
                  </a:solidFill>
                </a:ln>
                <a:solidFill>
                  <a:schemeClr val="tx2"/>
                </a:solidFill>
              </a:rPr>
              <a:t>Server 2</a:t>
            </a:r>
            <a:endParaRPr lang="en-US" sz="1600" b="1" dirty="0">
              <a:ln>
                <a:solidFill>
                  <a:srgbClr val="FFFFFF">
                    <a:alpha val="0"/>
                  </a:srgbClr>
                </a:solidFill>
              </a:ln>
              <a:solidFill>
                <a:schemeClr val="tx2"/>
              </a:solidFill>
            </a:endParaRPr>
          </a:p>
        </p:txBody>
      </p:sp>
      <p:sp>
        <p:nvSpPr>
          <p:cNvPr id="16" name="Rectangle 15"/>
          <p:cNvSpPr/>
          <p:nvPr>
            <p:custDataLst>
              <p:tags r:id="rId2"/>
            </p:custDataLst>
          </p:nvPr>
        </p:nvSpPr>
        <p:spPr bwMode="auto">
          <a:xfrm>
            <a:off x="269171" y="5051135"/>
            <a:ext cx="4332816" cy="61779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6" tIns="45689" rIns="91376" bIns="45689" numCol="1" spcCol="0" rtlCol="0" anchor="ctr" anchorCtr="0" compatLnSpc="1">
            <a:prstTxWarp prst="textNoShape">
              <a:avLst/>
            </a:prstTxWarp>
          </a:bodyPr>
          <a:lstStyle/>
          <a:p>
            <a:pPr algn="ctr" defTabSz="913529" fontAlgn="base">
              <a:spcBef>
                <a:spcPct val="0"/>
              </a:spcBef>
              <a:spcAft>
                <a:spcPct val="0"/>
              </a:spcAft>
            </a:pPr>
            <a:r>
              <a:rPr lang="en-US" sz="2266" dirty="0">
                <a:gradFill>
                  <a:gsLst>
                    <a:gs pos="0">
                      <a:srgbClr val="FFFFFF"/>
                    </a:gs>
                    <a:gs pos="100000">
                      <a:srgbClr val="FFFFFF"/>
                    </a:gs>
                  </a:gsLst>
                  <a:lin ang="5400000" scaled="0"/>
                </a:gradFill>
              </a:rPr>
              <a:t>SLA 99.95</a:t>
            </a:r>
          </a:p>
        </p:txBody>
      </p:sp>
      <p:sp>
        <p:nvSpPr>
          <p:cNvPr id="17" name="Rectangle 16"/>
          <p:cNvSpPr/>
          <p:nvPr>
            <p:custDataLst>
              <p:tags r:id="rId3"/>
            </p:custDataLst>
          </p:nvPr>
        </p:nvSpPr>
        <p:spPr bwMode="auto">
          <a:xfrm>
            <a:off x="269173" y="1394322"/>
            <a:ext cx="4332814" cy="6177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6" tIns="45689" rIns="91376" bIns="45689" numCol="1" spcCol="0" rtlCol="0" anchor="ctr" anchorCtr="0" compatLnSpc="1">
            <a:prstTxWarp prst="textNoShape">
              <a:avLst/>
            </a:prstTxWarp>
          </a:bodyPr>
          <a:lstStyle/>
          <a:p>
            <a:pPr algn="ctr" defTabSz="913529" fontAlgn="base">
              <a:spcBef>
                <a:spcPct val="0"/>
              </a:spcBef>
              <a:spcAft>
                <a:spcPct val="0"/>
              </a:spcAft>
            </a:pPr>
            <a:r>
              <a:rPr lang="en-US" sz="2266" b="1" dirty="0">
                <a:gradFill>
                  <a:gsLst>
                    <a:gs pos="0">
                      <a:srgbClr val="FFFFFF"/>
                    </a:gs>
                    <a:gs pos="100000">
                      <a:srgbClr val="FFFFFF"/>
                    </a:gs>
                  </a:gsLst>
                  <a:lin ang="5400000" scaled="0"/>
                </a:gradFill>
              </a:rPr>
              <a:t>Availability set</a:t>
            </a:r>
          </a:p>
        </p:txBody>
      </p:sp>
      <p:pic>
        <p:nvPicPr>
          <p:cNvPr id="19" name="Picture 18"/>
          <p:cNvPicPr>
            <a:picLocks noChangeAspect="1"/>
          </p:cNvPicPr>
          <p:nvPr/>
        </p:nvPicPr>
        <p:blipFill>
          <a:blip r:embed="rId7">
            <a:grayscl/>
          </a:blip>
          <a:stretch>
            <a:fillRect/>
          </a:stretch>
        </p:blipFill>
        <p:spPr>
          <a:xfrm>
            <a:off x="2837208" y="2822454"/>
            <a:ext cx="1374012" cy="1255562"/>
          </a:xfrm>
          <a:prstGeom prst="rect">
            <a:avLst/>
          </a:prstGeom>
        </p:spPr>
      </p:pic>
      <p:sp>
        <p:nvSpPr>
          <p:cNvPr id="20" name="Rectangle 19"/>
          <p:cNvSpPr/>
          <p:nvPr/>
        </p:nvSpPr>
        <p:spPr bwMode="auto">
          <a:xfrm>
            <a:off x="519112" y="2434436"/>
            <a:ext cx="1689137" cy="220368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30" tIns="60916" rIns="121830" bIns="121878" numCol="1" spcCol="0" rtlCol="0" anchor="b" anchorCtr="0" compatLnSpc="1">
            <a:prstTxWarp prst="textNoShape">
              <a:avLst/>
            </a:prstTxWarp>
          </a:bodyPr>
          <a:lstStyle/>
          <a:p>
            <a:pPr algn="ctr" defTabSz="913529" fontAlgn="base">
              <a:spcBef>
                <a:spcPct val="0"/>
              </a:spcBef>
              <a:spcAft>
                <a:spcPct val="0"/>
              </a:spcAft>
            </a:pPr>
            <a:r>
              <a:rPr lang="en-US" sz="1600" b="1" dirty="0" smtClean="0">
                <a:ln>
                  <a:solidFill>
                    <a:srgbClr val="FFFFFF">
                      <a:alpha val="0"/>
                    </a:srgbClr>
                  </a:solidFill>
                </a:ln>
                <a:solidFill>
                  <a:schemeClr val="tx2"/>
                </a:solidFill>
              </a:rPr>
              <a:t>Server 1</a:t>
            </a:r>
            <a:endParaRPr lang="en-US" sz="1600" b="1" dirty="0">
              <a:ln>
                <a:solidFill>
                  <a:srgbClr val="FFFFFF">
                    <a:alpha val="0"/>
                  </a:srgbClr>
                </a:solidFill>
              </a:ln>
              <a:solidFill>
                <a:schemeClr val="tx2"/>
              </a:solidFill>
            </a:endParaRPr>
          </a:p>
        </p:txBody>
      </p:sp>
      <p:pic>
        <p:nvPicPr>
          <p:cNvPr id="21" name="Picture 20"/>
          <p:cNvPicPr>
            <a:picLocks noChangeAspect="1"/>
          </p:cNvPicPr>
          <p:nvPr/>
        </p:nvPicPr>
        <p:blipFill>
          <a:blip r:embed="rId7">
            <a:grayscl/>
          </a:blip>
          <a:stretch>
            <a:fillRect/>
          </a:stretch>
        </p:blipFill>
        <p:spPr>
          <a:xfrm>
            <a:off x="676674" y="2830122"/>
            <a:ext cx="1374012" cy="1255562"/>
          </a:xfrm>
          <a:prstGeom prst="rect">
            <a:avLst/>
          </a:prstGeom>
        </p:spPr>
      </p:pic>
    </p:spTree>
    <p:extLst>
      <p:ext uri="{BB962C8B-B14F-4D97-AF65-F5344CB8AC3E}">
        <p14:creationId xmlns:p14="http://schemas.microsoft.com/office/powerpoint/2010/main" val="40259636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519112" y="1492210"/>
            <a:ext cx="10987719" cy="4327397"/>
          </a:xfrm>
          <a:prstGeom prst="rect">
            <a:avLst/>
          </a:prstGeom>
          <a:solidFill>
            <a:schemeClr val="bg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0941" tIns="60941" rIns="60941" bIns="60941" numCol="1" spcCol="0" rtlCol="0" fromWordArt="0" anchor="ctr" anchorCtr="0" forceAA="0" compatLnSpc="1">
            <a:prstTxWarp prst="textNoShape">
              <a:avLst/>
            </a:prstTxWarp>
            <a:noAutofit/>
          </a:bodyPr>
          <a:lstStyle/>
          <a:p>
            <a:pPr algn="ctr" defTabSz="1218443" fontAlgn="base">
              <a:spcBef>
                <a:spcPct val="0"/>
              </a:spcBef>
              <a:spcAft>
                <a:spcPct val="0"/>
              </a:spcAft>
            </a:pPr>
            <a:endParaRPr lang="en-US" sz="3199"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idx="4294967295"/>
          </p:nvPr>
        </p:nvSpPr>
        <p:spPr>
          <a:xfrm>
            <a:off x="0" y="188913"/>
            <a:ext cx="11579225" cy="1143000"/>
          </a:xfrm>
        </p:spPr>
        <p:txBody>
          <a:bodyPr/>
          <a:lstStyle/>
          <a:p>
            <a:r>
              <a:rPr lang="en-NZ" sz="5400" dirty="0" smtClean="0">
                <a:solidFill>
                  <a:schemeClr val="accent5"/>
                </a:solidFill>
              </a:rPr>
              <a:t>Fault and Update Domains</a:t>
            </a:r>
            <a:endParaRPr lang="en-NZ" sz="5400" dirty="0">
              <a:solidFill>
                <a:schemeClr val="accent5"/>
              </a:solidFill>
            </a:endParaRPr>
          </a:p>
        </p:txBody>
      </p:sp>
      <p:sp>
        <p:nvSpPr>
          <p:cNvPr id="3" name="Text Placeholder 2"/>
          <p:cNvSpPr>
            <a:spLocks noGrp="1"/>
          </p:cNvSpPr>
          <p:nvPr>
            <p:ph type="body" sz="quarter" idx="4294967295"/>
          </p:nvPr>
        </p:nvSpPr>
        <p:spPr>
          <a:xfrm>
            <a:off x="5267325" y="1457325"/>
            <a:ext cx="6921500" cy="4365625"/>
          </a:xfrm>
        </p:spPr>
        <p:txBody>
          <a:bodyPr>
            <a:normAutofit fontScale="92500"/>
          </a:bodyPr>
          <a:lstStyle/>
          <a:p>
            <a:pPr marL="0" indent="0">
              <a:spcAft>
                <a:spcPts val="0"/>
              </a:spcAft>
              <a:buNone/>
            </a:pPr>
            <a:r>
              <a:rPr lang="en-NZ" sz="3199" dirty="0">
                <a:solidFill>
                  <a:schemeClr val="tx2">
                    <a:alpha val="99000"/>
                  </a:schemeClr>
                </a:solidFill>
                <a:latin typeface="+mj-lt"/>
              </a:rPr>
              <a:t>Fault Domains</a:t>
            </a:r>
          </a:p>
          <a:p>
            <a:pPr marL="3174" lvl="1"/>
            <a:r>
              <a:rPr lang="en-NZ" sz="1866" dirty="0">
                <a:solidFill>
                  <a:schemeClr val="tx1">
                    <a:alpha val="99000"/>
                  </a:schemeClr>
                </a:solidFill>
              </a:rPr>
              <a:t>Represent groups of  resources anticipated to fail together</a:t>
            </a:r>
          </a:p>
          <a:p>
            <a:pPr marL="3174" lvl="1"/>
            <a:r>
              <a:rPr lang="en-NZ" sz="1866" dirty="0">
                <a:solidFill>
                  <a:schemeClr val="tx1">
                    <a:alpha val="99000"/>
                  </a:schemeClr>
                </a:solidFill>
              </a:rPr>
              <a:t>i.e. Same rack, same server</a:t>
            </a:r>
          </a:p>
          <a:p>
            <a:pPr marL="3174" lvl="1"/>
            <a:r>
              <a:rPr lang="en-NZ" sz="1866" dirty="0">
                <a:solidFill>
                  <a:schemeClr val="tx1">
                    <a:alpha val="99000"/>
                  </a:schemeClr>
                </a:solidFill>
              </a:rPr>
              <a:t>Fabric spreads instances across fault at least 2 fault </a:t>
            </a:r>
            <a:r>
              <a:rPr lang="en-NZ" sz="1866" dirty="0" smtClean="0">
                <a:solidFill>
                  <a:schemeClr val="tx1">
                    <a:alpha val="99000"/>
                  </a:schemeClr>
                </a:solidFill>
              </a:rPr>
              <a:t>domains</a:t>
            </a:r>
            <a:endParaRPr lang="en-NZ" sz="1466" dirty="0"/>
          </a:p>
          <a:p>
            <a:pPr marL="0" indent="0">
              <a:spcAft>
                <a:spcPts val="0"/>
              </a:spcAft>
              <a:buNone/>
            </a:pPr>
            <a:r>
              <a:rPr lang="en-NZ" sz="3199" dirty="0" smtClean="0">
                <a:solidFill>
                  <a:schemeClr val="tx2">
                    <a:alpha val="99000"/>
                  </a:schemeClr>
                </a:solidFill>
                <a:latin typeface="+mj-lt"/>
              </a:rPr>
              <a:t>Update </a:t>
            </a:r>
            <a:r>
              <a:rPr lang="en-NZ" sz="3199" dirty="0">
                <a:solidFill>
                  <a:schemeClr val="tx2">
                    <a:alpha val="99000"/>
                  </a:schemeClr>
                </a:solidFill>
                <a:latin typeface="+mj-lt"/>
              </a:rPr>
              <a:t>Domains</a:t>
            </a:r>
          </a:p>
          <a:p>
            <a:pPr marL="3174" lvl="1"/>
            <a:r>
              <a:rPr lang="en-NZ" sz="1866" dirty="0">
                <a:solidFill>
                  <a:schemeClr val="tx1">
                    <a:alpha val="99000"/>
                  </a:schemeClr>
                </a:solidFill>
              </a:rPr>
              <a:t>Represents groups of resources that will be updated together</a:t>
            </a:r>
          </a:p>
          <a:p>
            <a:pPr marL="3174" lvl="1"/>
            <a:r>
              <a:rPr lang="en-NZ" sz="1866" dirty="0">
                <a:solidFill>
                  <a:schemeClr val="tx1">
                    <a:alpha val="99000"/>
                  </a:schemeClr>
                </a:solidFill>
              </a:rPr>
              <a:t>Host OS updates honour service update domains</a:t>
            </a:r>
          </a:p>
          <a:p>
            <a:pPr marL="3174" lvl="1"/>
            <a:r>
              <a:rPr lang="en-NZ" sz="1866" dirty="0">
                <a:solidFill>
                  <a:schemeClr val="tx1">
                    <a:alpha val="99000"/>
                  </a:schemeClr>
                </a:solidFill>
              </a:rPr>
              <a:t>Specified in service definition</a:t>
            </a:r>
          </a:p>
          <a:p>
            <a:pPr marL="3174" lvl="1"/>
            <a:r>
              <a:rPr lang="en-NZ" sz="1866" dirty="0">
                <a:solidFill>
                  <a:schemeClr val="tx1">
                    <a:alpha val="99000"/>
                  </a:schemeClr>
                </a:solidFill>
              </a:rPr>
              <a:t>Default of 5 (up to 20</a:t>
            </a:r>
            <a:r>
              <a:rPr lang="en-NZ" sz="1866" dirty="0" smtClean="0">
                <a:solidFill>
                  <a:schemeClr val="tx1">
                    <a:alpha val="99000"/>
                  </a:schemeClr>
                </a:solidFill>
              </a:rPr>
              <a:t>)</a:t>
            </a:r>
            <a:endParaRPr lang="en-NZ" sz="1600" dirty="0"/>
          </a:p>
          <a:p>
            <a:pPr marL="0" indent="0">
              <a:spcAft>
                <a:spcPts val="0"/>
              </a:spcAft>
              <a:buNone/>
            </a:pPr>
            <a:r>
              <a:rPr lang="en-NZ" sz="3199" dirty="0">
                <a:solidFill>
                  <a:schemeClr val="tx2">
                    <a:alpha val="99000"/>
                  </a:schemeClr>
                </a:solidFill>
                <a:latin typeface="+mj-lt"/>
              </a:rPr>
              <a:t>Fabric spreads role instances across Update Domains and Fault Domains</a:t>
            </a:r>
          </a:p>
        </p:txBody>
      </p:sp>
      <p:grpSp>
        <p:nvGrpSpPr>
          <p:cNvPr id="5" name="Group 4"/>
          <p:cNvGrpSpPr/>
          <p:nvPr/>
        </p:nvGrpSpPr>
        <p:grpSpPr>
          <a:xfrm>
            <a:off x="519114" y="1521675"/>
            <a:ext cx="4327397" cy="4327397"/>
            <a:chOff x="389436" y="1066800"/>
            <a:chExt cx="1371600" cy="1371600"/>
          </a:xfrm>
        </p:grpSpPr>
        <p:sp>
          <p:nvSpPr>
            <p:cNvPr id="4" name="Rectangle 3"/>
            <p:cNvSpPr/>
            <p:nvPr/>
          </p:nvSpPr>
          <p:spPr bwMode="auto">
            <a:xfrm>
              <a:off x="389436" y="1066800"/>
              <a:ext cx="1371600" cy="13716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0944" tIns="60944" rIns="60944" bIns="60944" numCol="1" spcCol="0" rtlCol="0" fromWordArt="0" anchor="ctr" anchorCtr="0" forceAA="0" compatLnSpc="1">
              <a:prstTxWarp prst="textNoShape">
                <a:avLst/>
              </a:prstTxWarp>
              <a:noAutofit/>
            </a:bodyPr>
            <a:lstStyle/>
            <a:p>
              <a:pPr algn="ctr" defTabSz="1218443" fontAlgn="base">
                <a:spcBef>
                  <a:spcPct val="0"/>
                </a:spcBef>
                <a:spcAft>
                  <a:spcPct val="0"/>
                </a:spcAft>
              </a:pPr>
              <a:endParaRPr lang="en-US" sz="3199" dirty="0">
                <a:gradFill>
                  <a:gsLst>
                    <a:gs pos="0">
                      <a:srgbClr val="FFFFFF"/>
                    </a:gs>
                    <a:gs pos="100000">
                      <a:srgbClr val="FFFFFF"/>
                    </a:gs>
                  </a:gsLst>
                  <a:lin ang="5400000" scaled="0"/>
                </a:gradFill>
                <a:ea typeface="Segoe UI" pitchFamily="34" charset="0"/>
                <a:cs typeface="Segoe UI" pitchFamily="34" charset="0"/>
              </a:endParaRPr>
            </a:p>
          </p:txBody>
        </p:sp>
        <p:sp>
          <p:nvSpPr>
            <p:cNvPr id="7" name="Freeform 11"/>
            <p:cNvSpPr>
              <a:spLocks noEditPoints="1"/>
            </p:cNvSpPr>
            <p:nvPr/>
          </p:nvSpPr>
          <p:spPr bwMode="black">
            <a:xfrm>
              <a:off x="674468" y="1361380"/>
              <a:ext cx="801535" cy="801118"/>
            </a:xfrm>
            <a:custGeom>
              <a:avLst/>
              <a:gdLst>
                <a:gd name="T0" fmla="*/ 213 w 709"/>
                <a:gd name="T1" fmla="*/ 522 h 709"/>
                <a:gd name="T2" fmla="*/ 213 w 709"/>
                <a:gd name="T3" fmla="*/ 709 h 709"/>
                <a:gd name="T4" fmla="*/ 0 w 709"/>
                <a:gd name="T5" fmla="*/ 709 h 709"/>
                <a:gd name="T6" fmla="*/ 0 w 709"/>
                <a:gd name="T7" fmla="*/ 496 h 709"/>
                <a:gd name="T8" fmla="*/ 88 w 709"/>
                <a:gd name="T9" fmla="*/ 496 h 709"/>
                <a:gd name="T10" fmla="*/ 67 w 709"/>
                <a:gd name="T11" fmla="*/ 522 h 709"/>
                <a:gd name="T12" fmla="*/ 213 w 709"/>
                <a:gd name="T13" fmla="*/ 522 h 709"/>
                <a:gd name="T14" fmla="*/ 619 w 709"/>
                <a:gd name="T15" fmla="*/ 496 h 709"/>
                <a:gd name="T16" fmla="*/ 643 w 709"/>
                <a:gd name="T17" fmla="*/ 522 h 709"/>
                <a:gd name="T18" fmla="*/ 496 w 709"/>
                <a:gd name="T19" fmla="*/ 522 h 709"/>
                <a:gd name="T20" fmla="*/ 496 w 709"/>
                <a:gd name="T21" fmla="*/ 709 h 709"/>
                <a:gd name="T22" fmla="*/ 709 w 709"/>
                <a:gd name="T23" fmla="*/ 709 h 709"/>
                <a:gd name="T24" fmla="*/ 709 w 709"/>
                <a:gd name="T25" fmla="*/ 496 h 709"/>
                <a:gd name="T26" fmla="*/ 619 w 709"/>
                <a:gd name="T27" fmla="*/ 496 h 709"/>
                <a:gd name="T28" fmla="*/ 355 w 709"/>
                <a:gd name="T29" fmla="*/ 182 h 709"/>
                <a:gd name="T30" fmla="*/ 381 w 709"/>
                <a:gd name="T31" fmla="*/ 213 h 709"/>
                <a:gd name="T32" fmla="*/ 461 w 709"/>
                <a:gd name="T33" fmla="*/ 213 h 709"/>
                <a:gd name="T34" fmla="*/ 461 w 709"/>
                <a:gd name="T35" fmla="*/ 0 h 709"/>
                <a:gd name="T36" fmla="*/ 248 w 709"/>
                <a:gd name="T37" fmla="*/ 0 h 709"/>
                <a:gd name="T38" fmla="*/ 248 w 709"/>
                <a:gd name="T39" fmla="*/ 213 h 709"/>
                <a:gd name="T40" fmla="*/ 329 w 709"/>
                <a:gd name="T41" fmla="*/ 213 h 709"/>
                <a:gd name="T42" fmla="*/ 355 w 709"/>
                <a:gd name="T43" fmla="*/ 182 h 709"/>
                <a:gd name="T44" fmla="*/ 123 w 709"/>
                <a:gd name="T45" fmla="*/ 248 h 709"/>
                <a:gd name="T46" fmla="*/ 123 w 709"/>
                <a:gd name="T47" fmla="*/ 454 h 709"/>
                <a:gd name="T48" fmla="*/ 298 w 709"/>
                <a:gd name="T49" fmla="*/ 248 h 709"/>
                <a:gd name="T50" fmla="*/ 123 w 709"/>
                <a:gd name="T51" fmla="*/ 248 h 709"/>
                <a:gd name="T52" fmla="*/ 355 w 709"/>
                <a:gd name="T53" fmla="*/ 225 h 709"/>
                <a:gd name="T54" fmla="*/ 128 w 709"/>
                <a:gd name="T55" fmla="*/ 494 h 709"/>
                <a:gd name="T56" fmla="*/ 248 w 709"/>
                <a:gd name="T57" fmla="*/ 494 h 709"/>
                <a:gd name="T58" fmla="*/ 248 w 709"/>
                <a:gd name="T59" fmla="*/ 709 h 709"/>
                <a:gd name="T60" fmla="*/ 461 w 709"/>
                <a:gd name="T61" fmla="*/ 709 h 709"/>
                <a:gd name="T62" fmla="*/ 461 w 709"/>
                <a:gd name="T63" fmla="*/ 494 h 709"/>
                <a:gd name="T64" fmla="*/ 581 w 709"/>
                <a:gd name="T65" fmla="*/ 494 h 709"/>
                <a:gd name="T66" fmla="*/ 355 w 709"/>
                <a:gd name="T67" fmla="*/ 225 h 709"/>
                <a:gd name="T68" fmla="*/ 584 w 709"/>
                <a:gd name="T69" fmla="*/ 248 h 709"/>
                <a:gd name="T70" fmla="*/ 411 w 709"/>
                <a:gd name="T71" fmla="*/ 248 h 709"/>
                <a:gd name="T72" fmla="*/ 584 w 709"/>
                <a:gd name="T73" fmla="*/ 454 h 709"/>
                <a:gd name="T74" fmla="*/ 584 w 709"/>
                <a:gd name="T75" fmla="*/ 248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09" h="709">
                  <a:moveTo>
                    <a:pt x="213" y="522"/>
                  </a:moveTo>
                  <a:lnTo>
                    <a:pt x="213" y="709"/>
                  </a:lnTo>
                  <a:lnTo>
                    <a:pt x="0" y="709"/>
                  </a:lnTo>
                  <a:lnTo>
                    <a:pt x="0" y="496"/>
                  </a:lnTo>
                  <a:lnTo>
                    <a:pt x="88" y="496"/>
                  </a:lnTo>
                  <a:lnTo>
                    <a:pt x="67" y="522"/>
                  </a:lnTo>
                  <a:lnTo>
                    <a:pt x="213" y="522"/>
                  </a:lnTo>
                  <a:close/>
                  <a:moveTo>
                    <a:pt x="619" y="496"/>
                  </a:moveTo>
                  <a:lnTo>
                    <a:pt x="643" y="522"/>
                  </a:lnTo>
                  <a:lnTo>
                    <a:pt x="496" y="522"/>
                  </a:lnTo>
                  <a:lnTo>
                    <a:pt x="496" y="709"/>
                  </a:lnTo>
                  <a:lnTo>
                    <a:pt x="709" y="709"/>
                  </a:lnTo>
                  <a:lnTo>
                    <a:pt x="709" y="496"/>
                  </a:lnTo>
                  <a:lnTo>
                    <a:pt x="619" y="496"/>
                  </a:lnTo>
                  <a:close/>
                  <a:moveTo>
                    <a:pt x="355" y="182"/>
                  </a:moveTo>
                  <a:lnTo>
                    <a:pt x="381" y="213"/>
                  </a:lnTo>
                  <a:lnTo>
                    <a:pt x="461" y="213"/>
                  </a:lnTo>
                  <a:lnTo>
                    <a:pt x="461" y="0"/>
                  </a:lnTo>
                  <a:lnTo>
                    <a:pt x="248" y="0"/>
                  </a:lnTo>
                  <a:lnTo>
                    <a:pt x="248" y="213"/>
                  </a:lnTo>
                  <a:lnTo>
                    <a:pt x="329" y="213"/>
                  </a:lnTo>
                  <a:lnTo>
                    <a:pt x="355" y="182"/>
                  </a:lnTo>
                  <a:close/>
                  <a:moveTo>
                    <a:pt x="123" y="248"/>
                  </a:moveTo>
                  <a:lnTo>
                    <a:pt x="123" y="454"/>
                  </a:lnTo>
                  <a:lnTo>
                    <a:pt x="298" y="248"/>
                  </a:lnTo>
                  <a:lnTo>
                    <a:pt x="123" y="248"/>
                  </a:lnTo>
                  <a:close/>
                  <a:moveTo>
                    <a:pt x="355" y="225"/>
                  </a:moveTo>
                  <a:lnTo>
                    <a:pt x="128" y="494"/>
                  </a:lnTo>
                  <a:lnTo>
                    <a:pt x="248" y="494"/>
                  </a:lnTo>
                  <a:lnTo>
                    <a:pt x="248" y="709"/>
                  </a:lnTo>
                  <a:lnTo>
                    <a:pt x="461" y="709"/>
                  </a:lnTo>
                  <a:lnTo>
                    <a:pt x="461" y="494"/>
                  </a:lnTo>
                  <a:lnTo>
                    <a:pt x="581" y="494"/>
                  </a:lnTo>
                  <a:lnTo>
                    <a:pt x="355" y="225"/>
                  </a:lnTo>
                  <a:close/>
                  <a:moveTo>
                    <a:pt x="584" y="248"/>
                  </a:moveTo>
                  <a:lnTo>
                    <a:pt x="411" y="248"/>
                  </a:lnTo>
                  <a:lnTo>
                    <a:pt x="584" y="454"/>
                  </a:lnTo>
                  <a:lnTo>
                    <a:pt x="584" y="248"/>
                  </a:lnTo>
                  <a:close/>
                </a:path>
              </a:pathLst>
            </a:custGeom>
            <a:solidFill>
              <a:schemeClr val="bg1"/>
            </a:solidFill>
            <a:ln>
              <a:noFill/>
            </a:ln>
          </p:spPr>
          <p:txBody>
            <a:bodyPr vert="horz" wrap="square" lIns="82292" tIns="41145" rIns="82292" bIns="41145" numCol="1" anchor="t" anchorCtr="0" compatLnSpc="1">
              <a:prstTxWarp prst="textNoShape">
                <a:avLst/>
              </a:prstTxWarp>
            </a:bodyPr>
            <a:lstStyle/>
            <a:p>
              <a:endParaRPr lang="en-US" sz="1600" dirty="0"/>
            </a:p>
          </p:txBody>
        </p:sp>
      </p:grpSp>
    </p:spTree>
    <p:extLst>
      <p:ext uri="{BB962C8B-B14F-4D97-AF65-F5344CB8AC3E}">
        <p14:creationId xmlns:p14="http://schemas.microsoft.com/office/powerpoint/2010/main" val="14904868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p:cNvSpPr>
            <a:spLocks noGrp="1"/>
          </p:cNvSpPr>
          <p:nvPr>
            <p:ph sz="quarter" idx="10"/>
          </p:nvPr>
        </p:nvSpPr>
        <p:spPr/>
        <p:txBody>
          <a:bodyPr>
            <a:normAutofit/>
          </a:bodyPr>
          <a:lstStyle/>
          <a:p>
            <a:r>
              <a:rPr lang="en-US" sz="4000" dirty="0"/>
              <a:t>Windows Azure VMs</a:t>
            </a:r>
          </a:p>
          <a:p>
            <a:r>
              <a:rPr lang="en-US" sz="4000" dirty="0"/>
              <a:t>Getting Started with VMs</a:t>
            </a:r>
          </a:p>
          <a:p>
            <a:r>
              <a:rPr lang="en-US" sz="4000" dirty="0"/>
              <a:t>Managing VMs</a:t>
            </a:r>
          </a:p>
          <a:p>
            <a:r>
              <a:rPr lang="en-US" sz="4000" dirty="0"/>
              <a:t>Managing VMs with PowerShell</a:t>
            </a:r>
          </a:p>
          <a:p>
            <a:r>
              <a:rPr lang="en-US" sz="4000" dirty="0"/>
              <a:t>Understanding Linux VMs</a:t>
            </a:r>
          </a:p>
        </p:txBody>
      </p:sp>
      <p:sp>
        <p:nvSpPr>
          <p:cNvPr id="4" name="Title 3"/>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9967923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bwMode="auto">
          <a:xfrm>
            <a:off x="519112" y="1492210"/>
            <a:ext cx="10987719" cy="4774503"/>
          </a:xfrm>
          <a:prstGeom prst="rect">
            <a:avLst/>
          </a:prstGeom>
          <a:solidFill>
            <a:schemeClr val="bg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0939" tIns="60939" rIns="60939" bIns="60939" numCol="1" spcCol="0" rtlCol="0" fromWordArt="0" anchor="ctr" anchorCtr="0" forceAA="0" compatLnSpc="1">
            <a:prstTxWarp prst="textNoShape">
              <a:avLst/>
            </a:prstTxWarp>
            <a:noAutofit/>
          </a:bodyPr>
          <a:lstStyle/>
          <a:p>
            <a:pPr algn="ctr" defTabSz="1218393" fontAlgn="base">
              <a:spcBef>
                <a:spcPct val="0"/>
              </a:spcBef>
              <a:spcAft>
                <a:spcPct val="0"/>
              </a:spcAft>
            </a:pPr>
            <a:endParaRPr lang="en-US" sz="3199"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p:custDataLst>
              <p:tags r:id="rId1"/>
            </p:custDataLst>
          </p:nvPr>
        </p:nvSpPr>
        <p:spPr bwMode="auto">
          <a:xfrm>
            <a:off x="7236394" y="1492210"/>
            <a:ext cx="2664373" cy="4774503"/>
          </a:xfrm>
          <a:prstGeom prst="rect">
            <a:avLst/>
          </a:prstGeom>
          <a:no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t" anchorCtr="0" compatLnSpc="1">
            <a:prstTxWarp prst="textNoShape">
              <a:avLst/>
            </a:prstTxWarp>
          </a:bodyPr>
          <a:lstStyle/>
          <a:p>
            <a:pPr algn="ctr" defTabSz="1218490" fontAlgn="base">
              <a:spcBef>
                <a:spcPct val="0"/>
              </a:spcBef>
              <a:spcAft>
                <a:spcPct val="0"/>
              </a:spcAft>
            </a:pPr>
            <a:r>
              <a:rPr lang="en-US" sz="2133" dirty="0">
                <a:ln>
                  <a:solidFill>
                    <a:srgbClr val="FFFFFF">
                      <a:alpha val="0"/>
                    </a:srgbClr>
                  </a:solidFill>
                </a:ln>
                <a:solidFill>
                  <a:srgbClr val="5F5F5F">
                    <a:alpha val="99000"/>
                  </a:srgbClr>
                </a:solidFill>
              </a:rPr>
              <a:t>Fault Domain</a:t>
            </a:r>
          </a:p>
        </p:txBody>
      </p:sp>
      <p:sp>
        <p:nvSpPr>
          <p:cNvPr id="12" name="Rectangle 11"/>
          <p:cNvSpPr/>
          <p:nvPr>
            <p:custDataLst>
              <p:tags r:id="rId2"/>
            </p:custDataLst>
          </p:nvPr>
        </p:nvSpPr>
        <p:spPr bwMode="auto">
          <a:xfrm>
            <a:off x="7395101" y="1918233"/>
            <a:ext cx="2377439" cy="416071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0" tIns="45709" rIns="91380" bIns="45691" numCol="1" spcCol="0" rtlCol="0" anchor="t" anchorCtr="0" compatLnSpc="1">
            <a:prstTxWarp prst="textNoShape">
              <a:avLst/>
            </a:prstTxWarp>
          </a:bodyPr>
          <a:lstStyle/>
          <a:p>
            <a:pPr algn="ctr" defTabSz="913566" fontAlgn="base">
              <a:spcBef>
                <a:spcPts val="1200"/>
              </a:spcBef>
              <a:spcAft>
                <a:spcPct val="0"/>
              </a:spcAft>
            </a:pPr>
            <a:r>
              <a:rPr lang="en-US" sz="2133" dirty="0">
                <a:ln>
                  <a:solidFill>
                    <a:srgbClr val="FFFFFF">
                      <a:alpha val="0"/>
                    </a:srgbClr>
                  </a:solidFill>
                </a:ln>
                <a:solidFill>
                  <a:srgbClr val="5F5F5F">
                    <a:alpha val="99000"/>
                  </a:srgbClr>
                </a:solidFill>
              </a:rPr>
              <a:t>Rack</a:t>
            </a:r>
            <a:endParaRPr lang="en-US" sz="1466" dirty="0">
              <a:ln>
                <a:solidFill>
                  <a:srgbClr val="FFFFFF">
                    <a:alpha val="0"/>
                  </a:srgbClr>
                </a:solidFill>
              </a:ln>
              <a:solidFill>
                <a:srgbClr val="5F5F5F">
                  <a:alpha val="99000"/>
                </a:srgbClr>
              </a:solidFill>
            </a:endParaRPr>
          </a:p>
        </p:txBody>
      </p:sp>
      <p:sp>
        <p:nvSpPr>
          <p:cNvPr id="3" name="Rectangle 2"/>
          <p:cNvSpPr/>
          <p:nvPr>
            <p:custDataLst>
              <p:tags r:id="rId3"/>
            </p:custDataLst>
          </p:nvPr>
        </p:nvSpPr>
        <p:spPr bwMode="auto">
          <a:xfrm>
            <a:off x="2250736" y="1492210"/>
            <a:ext cx="2664373" cy="4774503"/>
          </a:xfrm>
          <a:prstGeom prst="rect">
            <a:avLst/>
          </a:prstGeom>
          <a:no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t" anchorCtr="0" compatLnSpc="1">
            <a:prstTxWarp prst="textNoShape">
              <a:avLst/>
            </a:prstTxWarp>
          </a:bodyPr>
          <a:lstStyle/>
          <a:p>
            <a:pPr algn="ctr" defTabSz="1218490" fontAlgn="base">
              <a:spcBef>
                <a:spcPct val="0"/>
              </a:spcBef>
              <a:spcAft>
                <a:spcPct val="0"/>
              </a:spcAft>
            </a:pPr>
            <a:r>
              <a:rPr lang="en-US" sz="2133" dirty="0">
                <a:ln>
                  <a:solidFill>
                    <a:srgbClr val="FFFFFF">
                      <a:alpha val="0"/>
                    </a:srgbClr>
                  </a:solidFill>
                </a:ln>
                <a:solidFill>
                  <a:srgbClr val="5F5F5F">
                    <a:alpha val="99000"/>
                  </a:srgbClr>
                </a:solidFill>
              </a:rPr>
              <a:t>Fault Domain</a:t>
            </a:r>
          </a:p>
        </p:txBody>
      </p:sp>
      <p:sp>
        <p:nvSpPr>
          <p:cNvPr id="4" name="Rectangle 3"/>
          <p:cNvSpPr/>
          <p:nvPr>
            <p:custDataLst>
              <p:tags r:id="rId4"/>
            </p:custDataLst>
          </p:nvPr>
        </p:nvSpPr>
        <p:spPr bwMode="auto">
          <a:xfrm>
            <a:off x="2409443" y="1918233"/>
            <a:ext cx="2377439" cy="416071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0" tIns="45709" rIns="91380" bIns="45691" numCol="1" spcCol="0" rtlCol="0" anchor="t" anchorCtr="0" compatLnSpc="1">
            <a:prstTxWarp prst="textNoShape">
              <a:avLst/>
            </a:prstTxWarp>
          </a:bodyPr>
          <a:lstStyle/>
          <a:p>
            <a:pPr algn="ctr" defTabSz="913566" fontAlgn="base">
              <a:spcBef>
                <a:spcPts val="1200"/>
              </a:spcBef>
              <a:spcAft>
                <a:spcPct val="0"/>
              </a:spcAft>
            </a:pPr>
            <a:r>
              <a:rPr lang="en-US" sz="2133" dirty="0">
                <a:ln>
                  <a:solidFill>
                    <a:srgbClr val="FFFFFF">
                      <a:alpha val="0"/>
                    </a:srgbClr>
                  </a:solidFill>
                </a:ln>
                <a:solidFill>
                  <a:srgbClr val="5F5F5F">
                    <a:alpha val="99000"/>
                  </a:srgbClr>
                </a:solidFill>
              </a:rPr>
              <a:t>Rack</a:t>
            </a:r>
            <a:endParaRPr lang="en-US" sz="1466" dirty="0">
              <a:ln>
                <a:solidFill>
                  <a:srgbClr val="FFFFFF">
                    <a:alpha val="0"/>
                  </a:srgbClr>
                </a:solidFill>
              </a:ln>
              <a:solidFill>
                <a:srgbClr val="5F5F5F">
                  <a:alpha val="99000"/>
                </a:srgbClr>
              </a:solidFill>
            </a:endParaRPr>
          </a:p>
        </p:txBody>
      </p:sp>
      <p:sp>
        <p:nvSpPr>
          <p:cNvPr id="5" name="Rectangle 4"/>
          <p:cNvSpPr/>
          <p:nvPr>
            <p:custDataLst>
              <p:tags r:id="rId5"/>
            </p:custDataLst>
          </p:nvPr>
        </p:nvSpPr>
        <p:spPr bwMode="auto">
          <a:xfrm>
            <a:off x="2577084" y="2399489"/>
            <a:ext cx="6997336" cy="16469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t" anchorCtr="0" compatLnSpc="1">
            <a:prstTxWarp prst="textNoShape">
              <a:avLst/>
            </a:prstTxWarp>
          </a:bodyPr>
          <a:lstStyle/>
          <a:p>
            <a:pPr algn="ctr" defTabSz="913878" fontAlgn="base">
              <a:spcBef>
                <a:spcPct val="0"/>
              </a:spcBef>
              <a:spcAft>
                <a:spcPct val="0"/>
              </a:spcAft>
            </a:pPr>
            <a:r>
              <a:rPr lang="en-US" sz="2133" dirty="0">
                <a:ln>
                  <a:solidFill>
                    <a:srgbClr val="FFFFFF">
                      <a:alpha val="0"/>
                    </a:srgbClr>
                  </a:solidFill>
                </a:ln>
                <a:solidFill>
                  <a:schemeClr val="bg1">
                    <a:alpha val="99000"/>
                  </a:schemeClr>
                </a:solidFill>
              </a:rPr>
              <a:t>Web Role</a:t>
            </a:r>
          </a:p>
        </p:txBody>
      </p:sp>
      <p:sp>
        <p:nvSpPr>
          <p:cNvPr id="6" name="Rectangle 5"/>
          <p:cNvSpPr/>
          <p:nvPr>
            <p:custDataLst>
              <p:tags r:id="rId6"/>
            </p:custDataLst>
          </p:nvPr>
        </p:nvSpPr>
        <p:spPr bwMode="auto">
          <a:xfrm>
            <a:off x="2851402" y="2850206"/>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7" name="Rectangle 6"/>
          <p:cNvSpPr/>
          <p:nvPr>
            <p:custDataLst>
              <p:tags r:id="rId7"/>
            </p:custDataLst>
          </p:nvPr>
        </p:nvSpPr>
        <p:spPr bwMode="auto">
          <a:xfrm>
            <a:off x="2851402" y="3473720"/>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8" name="Rectangle 7"/>
          <p:cNvSpPr/>
          <p:nvPr>
            <p:custDataLst>
              <p:tags r:id="rId8"/>
            </p:custDataLst>
          </p:nvPr>
        </p:nvSpPr>
        <p:spPr bwMode="auto">
          <a:xfrm>
            <a:off x="2590479" y="4255996"/>
            <a:ext cx="6997336" cy="164695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t" anchorCtr="0" compatLnSpc="1">
            <a:prstTxWarp prst="textNoShape">
              <a:avLst/>
            </a:prstTxWarp>
          </a:bodyPr>
          <a:lstStyle/>
          <a:p>
            <a:pPr algn="ctr" defTabSz="913878" fontAlgn="base">
              <a:spcBef>
                <a:spcPct val="0"/>
              </a:spcBef>
              <a:spcAft>
                <a:spcPct val="0"/>
              </a:spcAft>
            </a:pPr>
            <a:r>
              <a:rPr lang="en-US" sz="2133" dirty="0">
                <a:ln>
                  <a:solidFill>
                    <a:srgbClr val="FFFFFF">
                      <a:alpha val="0"/>
                    </a:srgbClr>
                  </a:solidFill>
                </a:ln>
                <a:solidFill>
                  <a:schemeClr val="bg1"/>
                </a:solidFill>
              </a:rPr>
              <a:t>Worker Role</a:t>
            </a:r>
          </a:p>
        </p:txBody>
      </p:sp>
      <p:sp>
        <p:nvSpPr>
          <p:cNvPr id="9" name="Rectangle 8"/>
          <p:cNvSpPr/>
          <p:nvPr>
            <p:custDataLst>
              <p:tags r:id="rId9"/>
            </p:custDataLst>
          </p:nvPr>
        </p:nvSpPr>
        <p:spPr bwMode="auto">
          <a:xfrm>
            <a:off x="2851402" y="4706713"/>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0" name="Rectangle 9"/>
          <p:cNvSpPr/>
          <p:nvPr>
            <p:custDataLst>
              <p:tags r:id="rId10"/>
            </p:custDataLst>
          </p:nvPr>
        </p:nvSpPr>
        <p:spPr bwMode="auto">
          <a:xfrm>
            <a:off x="2851402" y="5330228"/>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4" name="Rectangle 13"/>
          <p:cNvSpPr/>
          <p:nvPr>
            <p:custDataLst>
              <p:tags r:id="rId11"/>
            </p:custDataLst>
          </p:nvPr>
        </p:nvSpPr>
        <p:spPr bwMode="auto">
          <a:xfrm>
            <a:off x="7837060" y="2839495"/>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5" name="Rectangle 14"/>
          <p:cNvSpPr/>
          <p:nvPr>
            <p:custDataLst>
              <p:tags r:id="rId12"/>
            </p:custDataLst>
          </p:nvPr>
        </p:nvSpPr>
        <p:spPr bwMode="auto">
          <a:xfrm>
            <a:off x="7837060" y="3473720"/>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7" name="Rectangle 16"/>
          <p:cNvSpPr/>
          <p:nvPr>
            <p:custDataLst>
              <p:tags r:id="rId13"/>
            </p:custDataLst>
          </p:nvPr>
        </p:nvSpPr>
        <p:spPr bwMode="auto">
          <a:xfrm>
            <a:off x="7837060" y="4706713"/>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8" name="Rectangle 17"/>
          <p:cNvSpPr/>
          <p:nvPr>
            <p:custDataLst>
              <p:tags r:id="rId14"/>
            </p:custDataLst>
          </p:nvPr>
        </p:nvSpPr>
        <p:spPr bwMode="auto">
          <a:xfrm>
            <a:off x="7837060" y="5330228"/>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9" name="Rectangle 18"/>
          <p:cNvSpPr/>
          <p:nvPr>
            <p:custDataLst>
              <p:tags r:id="rId15"/>
            </p:custDataLst>
          </p:nvPr>
        </p:nvSpPr>
        <p:spPr bwMode="auto">
          <a:xfrm>
            <a:off x="2681544" y="2739537"/>
            <a:ext cx="1759431" cy="1248453"/>
          </a:xfrm>
          <a:prstGeom prst="rect">
            <a:avLst/>
          </a:prstGeom>
          <a:noFill/>
          <a:ln w="19050">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endParaRPr lang="en-US" sz="2000" dirty="0">
              <a:ln>
                <a:solidFill>
                  <a:srgbClr val="FFFFFF">
                    <a:alpha val="0"/>
                  </a:srgbClr>
                </a:solidFill>
              </a:ln>
              <a:solidFill>
                <a:srgbClr val="292929">
                  <a:alpha val="99000"/>
                </a:srgbClr>
              </a:solidFill>
            </a:endParaRPr>
          </a:p>
        </p:txBody>
      </p:sp>
      <p:sp>
        <p:nvSpPr>
          <p:cNvPr id="21" name="Rectangle 20"/>
          <p:cNvSpPr/>
          <p:nvPr>
            <p:custDataLst>
              <p:tags r:id="rId16"/>
            </p:custDataLst>
          </p:nvPr>
        </p:nvSpPr>
        <p:spPr bwMode="auto">
          <a:xfrm>
            <a:off x="2681544" y="4622048"/>
            <a:ext cx="1759431" cy="1227904"/>
          </a:xfrm>
          <a:prstGeom prst="rect">
            <a:avLst/>
          </a:prstGeom>
          <a:noFill/>
          <a:ln w="22225">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endParaRPr lang="en-US" sz="2000" dirty="0">
              <a:ln>
                <a:solidFill>
                  <a:srgbClr val="FFFFFF">
                    <a:alpha val="0"/>
                  </a:srgbClr>
                </a:solidFill>
              </a:ln>
              <a:solidFill>
                <a:srgbClr val="292929">
                  <a:alpha val="99000"/>
                </a:srgbClr>
              </a:solidFill>
            </a:endParaRPr>
          </a:p>
        </p:txBody>
      </p:sp>
      <p:sp>
        <p:nvSpPr>
          <p:cNvPr id="24" name="Rectangle 23"/>
          <p:cNvSpPr/>
          <p:nvPr>
            <p:custDataLst>
              <p:tags r:id="rId17"/>
            </p:custDataLst>
          </p:nvPr>
        </p:nvSpPr>
        <p:spPr bwMode="auto">
          <a:xfrm>
            <a:off x="7688867" y="4622048"/>
            <a:ext cx="1759431" cy="1227904"/>
          </a:xfrm>
          <a:prstGeom prst="rect">
            <a:avLst/>
          </a:prstGeom>
          <a:noFill/>
          <a:ln w="22225">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endParaRPr lang="en-US" sz="2000" dirty="0">
              <a:ln>
                <a:solidFill>
                  <a:srgbClr val="FFFFFF">
                    <a:alpha val="0"/>
                  </a:srgbClr>
                </a:solidFill>
              </a:ln>
              <a:solidFill>
                <a:srgbClr val="292929">
                  <a:alpha val="99000"/>
                </a:srgbClr>
              </a:solidFill>
            </a:endParaRPr>
          </a:p>
        </p:txBody>
      </p:sp>
      <p:sp>
        <p:nvSpPr>
          <p:cNvPr id="25" name="Rectangle 24"/>
          <p:cNvSpPr/>
          <p:nvPr>
            <p:custDataLst>
              <p:tags r:id="rId18"/>
            </p:custDataLst>
          </p:nvPr>
        </p:nvSpPr>
        <p:spPr bwMode="auto">
          <a:xfrm>
            <a:off x="7680034" y="2739537"/>
            <a:ext cx="1759431" cy="1248453"/>
          </a:xfrm>
          <a:prstGeom prst="rect">
            <a:avLst/>
          </a:prstGeom>
          <a:noFill/>
          <a:ln w="22225">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endParaRPr lang="en-US" sz="2000" dirty="0">
              <a:ln>
                <a:solidFill>
                  <a:srgbClr val="FFFFFF">
                    <a:alpha val="0"/>
                  </a:srgbClr>
                </a:solidFill>
              </a:ln>
              <a:solidFill>
                <a:srgbClr val="292929">
                  <a:alpha val="99000"/>
                </a:srgbClr>
              </a:solidFill>
            </a:endParaRPr>
          </a:p>
        </p:txBody>
      </p:sp>
      <p:sp>
        <p:nvSpPr>
          <p:cNvPr id="2" name="TextBox 1"/>
          <p:cNvSpPr txBox="1"/>
          <p:nvPr/>
        </p:nvSpPr>
        <p:spPr>
          <a:xfrm>
            <a:off x="3201169" y="2422943"/>
            <a:ext cx="514243" cy="246221"/>
          </a:xfrm>
          <a:prstGeom prst="rect">
            <a:avLst/>
          </a:prstGeom>
          <a:noFill/>
        </p:spPr>
        <p:txBody>
          <a:bodyPr wrap="none" lIns="0" tIns="0" rIns="0" bIns="0" rtlCol="0">
            <a:spAutoFit/>
          </a:bodyPr>
          <a:lstStyle/>
          <a:p>
            <a:pPr defTabSz="1218490"/>
            <a:r>
              <a:rPr lang="en-US" sz="1600" spc="-93" dirty="0">
                <a:gradFill>
                  <a:gsLst>
                    <a:gs pos="2917">
                      <a:srgbClr val="292929"/>
                    </a:gs>
                    <a:gs pos="30000">
                      <a:srgbClr val="292929"/>
                    </a:gs>
                  </a:gsLst>
                  <a:lin ang="5400000" scaled="0"/>
                </a:gradFill>
              </a:rPr>
              <a:t>UD #1</a:t>
            </a:r>
          </a:p>
        </p:txBody>
      </p:sp>
      <p:sp>
        <p:nvSpPr>
          <p:cNvPr id="26" name="TextBox 25"/>
          <p:cNvSpPr txBox="1"/>
          <p:nvPr/>
        </p:nvSpPr>
        <p:spPr>
          <a:xfrm>
            <a:off x="3201169" y="4308992"/>
            <a:ext cx="514243" cy="246221"/>
          </a:xfrm>
          <a:prstGeom prst="rect">
            <a:avLst/>
          </a:prstGeom>
          <a:noFill/>
        </p:spPr>
        <p:txBody>
          <a:bodyPr wrap="none" lIns="0" tIns="0" rIns="0" bIns="0" rtlCol="0">
            <a:spAutoFit/>
          </a:bodyPr>
          <a:lstStyle/>
          <a:p>
            <a:pPr defTabSz="1218490"/>
            <a:r>
              <a:rPr lang="en-US" sz="1600" spc="-93" dirty="0">
                <a:gradFill>
                  <a:gsLst>
                    <a:gs pos="2917">
                      <a:srgbClr val="292929"/>
                    </a:gs>
                    <a:gs pos="30000">
                      <a:srgbClr val="292929"/>
                    </a:gs>
                  </a:gsLst>
                  <a:lin ang="5400000" scaled="0"/>
                </a:gradFill>
              </a:rPr>
              <a:t>UD #1</a:t>
            </a:r>
          </a:p>
        </p:txBody>
      </p:sp>
      <p:sp>
        <p:nvSpPr>
          <p:cNvPr id="27" name="TextBox 26"/>
          <p:cNvSpPr txBox="1"/>
          <p:nvPr/>
        </p:nvSpPr>
        <p:spPr>
          <a:xfrm>
            <a:off x="8303332" y="2441402"/>
            <a:ext cx="514243" cy="246221"/>
          </a:xfrm>
          <a:prstGeom prst="rect">
            <a:avLst/>
          </a:prstGeom>
          <a:noFill/>
        </p:spPr>
        <p:txBody>
          <a:bodyPr wrap="none" lIns="0" tIns="0" rIns="0" bIns="0" rtlCol="0">
            <a:spAutoFit/>
          </a:bodyPr>
          <a:lstStyle/>
          <a:p>
            <a:pPr defTabSz="1218490"/>
            <a:r>
              <a:rPr lang="en-US" sz="1600" spc="-93" dirty="0">
                <a:gradFill>
                  <a:gsLst>
                    <a:gs pos="2917">
                      <a:srgbClr val="292929"/>
                    </a:gs>
                    <a:gs pos="30000">
                      <a:srgbClr val="292929"/>
                    </a:gs>
                  </a:gsLst>
                  <a:lin ang="5400000" scaled="0"/>
                </a:gradFill>
              </a:rPr>
              <a:t>UD #2</a:t>
            </a:r>
          </a:p>
        </p:txBody>
      </p:sp>
      <p:sp>
        <p:nvSpPr>
          <p:cNvPr id="28" name="TextBox 27"/>
          <p:cNvSpPr txBox="1"/>
          <p:nvPr/>
        </p:nvSpPr>
        <p:spPr>
          <a:xfrm>
            <a:off x="8303332" y="4308992"/>
            <a:ext cx="514243" cy="246221"/>
          </a:xfrm>
          <a:prstGeom prst="rect">
            <a:avLst/>
          </a:prstGeom>
          <a:noFill/>
        </p:spPr>
        <p:txBody>
          <a:bodyPr wrap="none" lIns="0" tIns="0" rIns="0" bIns="0" rtlCol="0">
            <a:spAutoFit/>
          </a:bodyPr>
          <a:lstStyle/>
          <a:p>
            <a:pPr defTabSz="1218490"/>
            <a:r>
              <a:rPr lang="en-US" sz="1600" spc="-93" dirty="0">
                <a:gradFill>
                  <a:gsLst>
                    <a:gs pos="2917">
                      <a:srgbClr val="292929"/>
                    </a:gs>
                    <a:gs pos="30000">
                      <a:srgbClr val="292929"/>
                    </a:gs>
                  </a:gsLst>
                  <a:lin ang="5400000" scaled="0"/>
                </a:gradFill>
              </a:rPr>
              <a:t>UD #2</a:t>
            </a:r>
          </a:p>
        </p:txBody>
      </p:sp>
      <p:sp>
        <p:nvSpPr>
          <p:cNvPr id="30" name="Title 1"/>
          <p:cNvSpPr txBox="1">
            <a:spLocks/>
          </p:cNvSpPr>
          <p:nvPr/>
        </p:nvSpPr>
        <p:spPr>
          <a:xfrm>
            <a:off x="0" y="188348"/>
            <a:ext cx="11579225" cy="1143000"/>
          </a:xfrm>
          <a:prstGeom prst="rect">
            <a:avLst/>
          </a:prstGeom>
        </p:spPr>
        <p:txBody>
          <a:bodyPr vert="horz" lIns="91440" tIns="45720" rIns="91440" bIns="45720" rtlCol="0" anchor="ctr">
            <a:normAutofit/>
          </a:bodyPr>
          <a:lstStyle>
            <a:lvl1pPr marL="514350" indent="91440" algn="l" defTabSz="457200" rtl="0" eaLnBrk="1" latinLnBrk="0" hangingPunct="1">
              <a:spcBef>
                <a:spcPct val="0"/>
              </a:spcBef>
              <a:buNone/>
              <a:defRPr sz="3200" kern="1200">
                <a:solidFill>
                  <a:schemeClr val="bg1"/>
                </a:solidFill>
                <a:latin typeface="+mj-lt"/>
                <a:ea typeface="+mj-ea"/>
                <a:cs typeface="+mj-cs"/>
              </a:defRPr>
            </a:lvl1pPr>
          </a:lstStyle>
          <a:p>
            <a:r>
              <a:rPr lang="en-NZ" sz="5400" dirty="0" smtClean="0">
                <a:solidFill>
                  <a:schemeClr val="accent5"/>
                </a:solidFill>
              </a:rPr>
              <a:t>Fault and Update Domains</a:t>
            </a:r>
            <a:endParaRPr lang="en-NZ" sz="5400" dirty="0">
              <a:solidFill>
                <a:schemeClr val="accent5"/>
              </a:solidFill>
            </a:endParaRPr>
          </a:p>
        </p:txBody>
      </p:sp>
    </p:spTree>
    <p:extLst>
      <p:ext uri="{BB962C8B-B14F-4D97-AF65-F5344CB8AC3E}">
        <p14:creationId xmlns:p14="http://schemas.microsoft.com/office/powerpoint/2010/main" val="162425777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6"/>
                                        </p:tgtEl>
                                        <p:attrNameLst>
                                          <p:attrName>style.visibility</p:attrName>
                                        </p:attrNameLst>
                                      </p:cBhvr>
                                      <p:to>
                                        <p:strVal val="visible"/>
                                      </p:to>
                                    </p:set>
                                    <p:animEffect transition="in" filter="fade">
                                      <p:cBhvr>
                                        <p:cTn id="38" dur="500"/>
                                        <p:tgtEl>
                                          <p:spTgt spid="2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3" grpId="0" animBg="1"/>
      <p:bldP spid="4" grpId="0" animBg="1"/>
      <p:bldP spid="19" grpId="0" animBg="1"/>
      <p:bldP spid="21" grpId="0" animBg="1"/>
      <p:bldP spid="24" grpId="0" animBg="1"/>
      <p:bldP spid="25" grpId="0" animBg="1"/>
      <p:bldP spid="2" grpId="0"/>
      <p:bldP spid="26" grpId="0"/>
      <p:bldP spid="27" grpId="0"/>
      <p:bldP spid="2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p:cNvSpPr>
            <a:spLocks noGrp="1"/>
          </p:cNvSpPr>
          <p:nvPr>
            <p:ph type="title" idx="4294967295"/>
          </p:nvPr>
        </p:nvSpPr>
        <p:spPr>
          <a:xfrm>
            <a:off x="0" y="376238"/>
            <a:ext cx="11579225" cy="1143000"/>
          </a:xfrm>
        </p:spPr>
        <p:txBody>
          <a:bodyPr>
            <a:normAutofit fontScale="90000"/>
          </a:bodyPr>
          <a:lstStyle/>
          <a:p>
            <a:r>
              <a:rPr lang="en-NZ" sz="5400" dirty="0" smtClean="0">
                <a:solidFill>
                  <a:schemeClr val="accent5"/>
                </a:solidFill>
              </a:rPr>
              <a:t>Virtual Machine Availability Sets</a:t>
            </a:r>
            <a:r>
              <a:rPr lang="en-NZ" dirty="0" smtClean="0">
                <a:solidFill>
                  <a:schemeClr val="accent5"/>
                </a:solidFill>
              </a:rPr>
              <a:t/>
            </a:r>
            <a:br>
              <a:rPr lang="en-NZ" dirty="0" smtClean="0">
                <a:solidFill>
                  <a:schemeClr val="accent5"/>
                </a:solidFill>
              </a:rPr>
            </a:br>
            <a:r>
              <a:rPr lang="en-US" sz="3999" dirty="0">
                <a:solidFill>
                  <a:schemeClr val="accent5"/>
                </a:solidFill>
              </a:rPr>
              <a:t>Update Domains are honored by host OS updates</a:t>
            </a:r>
            <a:endParaRPr lang="en-NZ" sz="3999" dirty="0">
              <a:solidFill>
                <a:schemeClr val="accent5"/>
              </a:solidFill>
            </a:endParaRPr>
          </a:p>
        </p:txBody>
      </p:sp>
      <p:sp>
        <p:nvSpPr>
          <p:cNvPr id="3" name="Rectangle 2"/>
          <p:cNvSpPr/>
          <p:nvPr>
            <p:custDataLst>
              <p:tags r:id="rId1"/>
            </p:custDataLst>
          </p:nvPr>
        </p:nvSpPr>
        <p:spPr bwMode="auto">
          <a:xfrm>
            <a:off x="2250736" y="1905923"/>
            <a:ext cx="2664373" cy="4727181"/>
          </a:xfrm>
          <a:prstGeom prst="rect">
            <a:avLst/>
          </a:prstGeom>
          <a:solidFill>
            <a:schemeClr val="bg1"/>
          </a:solid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fontAlgn="base">
              <a:spcBef>
                <a:spcPct val="0"/>
              </a:spcBef>
              <a:spcAft>
                <a:spcPct val="0"/>
              </a:spcAft>
            </a:pPr>
            <a:r>
              <a:rPr lang="en-US" sz="3199" dirty="0">
                <a:ln>
                  <a:solidFill>
                    <a:schemeClr val="bg1">
                      <a:alpha val="0"/>
                    </a:schemeClr>
                  </a:solidFill>
                </a:ln>
                <a:solidFill>
                  <a:srgbClr val="595959"/>
                </a:solidFill>
                <a:latin typeface="Segoe UI Light" pitchFamily="34" charset="0"/>
              </a:rPr>
              <a:t>Fault Domain</a:t>
            </a:r>
          </a:p>
        </p:txBody>
      </p:sp>
      <p:sp>
        <p:nvSpPr>
          <p:cNvPr id="4" name="Rectangle 3"/>
          <p:cNvSpPr/>
          <p:nvPr>
            <p:custDataLst>
              <p:tags r:id="rId2"/>
            </p:custDataLst>
          </p:nvPr>
        </p:nvSpPr>
        <p:spPr bwMode="auto">
          <a:xfrm>
            <a:off x="2409443" y="2379045"/>
            <a:ext cx="2377439" cy="416071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64" tIns="45701" rIns="91364" bIns="45683" numCol="1" spcCol="0" rtlCol="0" anchor="t" anchorCtr="0" compatLnSpc="1">
            <a:prstTxWarp prst="textNoShape">
              <a:avLst/>
            </a:prstTxWarp>
          </a:bodyPr>
          <a:lstStyle/>
          <a:p>
            <a:pPr algn="ctr" defTabSz="913414" fontAlgn="base">
              <a:spcBef>
                <a:spcPts val="1200"/>
              </a:spcBef>
              <a:spcAft>
                <a:spcPct val="0"/>
              </a:spcAft>
            </a:pPr>
            <a:r>
              <a:rPr lang="en-US" sz="3199" dirty="0">
                <a:ln>
                  <a:solidFill>
                    <a:schemeClr val="bg1">
                      <a:alpha val="0"/>
                    </a:schemeClr>
                  </a:solidFill>
                </a:ln>
                <a:solidFill>
                  <a:srgbClr val="595959"/>
                </a:solidFill>
              </a:rPr>
              <a:t>Rack</a:t>
            </a:r>
            <a:endParaRPr lang="en-US" sz="1466" dirty="0">
              <a:ln>
                <a:solidFill>
                  <a:schemeClr val="bg1">
                    <a:alpha val="0"/>
                  </a:schemeClr>
                </a:solidFill>
              </a:ln>
              <a:solidFill>
                <a:srgbClr val="595959"/>
              </a:solidFill>
            </a:endParaRPr>
          </a:p>
        </p:txBody>
      </p:sp>
      <p:sp>
        <p:nvSpPr>
          <p:cNvPr id="11" name="Rectangle 10"/>
          <p:cNvSpPr/>
          <p:nvPr>
            <p:custDataLst>
              <p:tags r:id="rId3"/>
            </p:custDataLst>
          </p:nvPr>
        </p:nvSpPr>
        <p:spPr bwMode="auto">
          <a:xfrm>
            <a:off x="7236394" y="1905923"/>
            <a:ext cx="2664373" cy="4727181"/>
          </a:xfrm>
          <a:prstGeom prst="rect">
            <a:avLst/>
          </a:prstGeom>
          <a:solidFill>
            <a:schemeClr val="bg1"/>
          </a:solid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fontAlgn="base">
              <a:spcBef>
                <a:spcPct val="0"/>
              </a:spcBef>
              <a:spcAft>
                <a:spcPct val="0"/>
              </a:spcAft>
            </a:pPr>
            <a:r>
              <a:rPr lang="en-US" sz="3199" dirty="0">
                <a:ln>
                  <a:solidFill>
                    <a:schemeClr val="bg1">
                      <a:alpha val="0"/>
                    </a:schemeClr>
                  </a:solidFill>
                </a:ln>
                <a:solidFill>
                  <a:srgbClr val="595959"/>
                </a:solidFill>
                <a:latin typeface="Segoe UI Light" pitchFamily="34" charset="0"/>
              </a:rPr>
              <a:t>Fault Domain</a:t>
            </a:r>
          </a:p>
        </p:txBody>
      </p:sp>
      <p:sp>
        <p:nvSpPr>
          <p:cNvPr id="12" name="Rectangle 11"/>
          <p:cNvSpPr/>
          <p:nvPr>
            <p:custDataLst>
              <p:tags r:id="rId4"/>
            </p:custDataLst>
          </p:nvPr>
        </p:nvSpPr>
        <p:spPr bwMode="auto">
          <a:xfrm>
            <a:off x="7395101" y="2379045"/>
            <a:ext cx="2377439" cy="416071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64" tIns="45701" rIns="91364" bIns="45683" numCol="1" spcCol="0" rtlCol="0" anchor="t" anchorCtr="0" compatLnSpc="1">
            <a:prstTxWarp prst="textNoShape">
              <a:avLst/>
            </a:prstTxWarp>
          </a:bodyPr>
          <a:lstStyle/>
          <a:p>
            <a:pPr algn="ctr" defTabSz="913414" fontAlgn="base">
              <a:spcBef>
                <a:spcPts val="1200"/>
              </a:spcBef>
              <a:spcAft>
                <a:spcPct val="0"/>
              </a:spcAft>
            </a:pPr>
            <a:r>
              <a:rPr lang="en-US" sz="3199" dirty="0">
                <a:ln>
                  <a:solidFill>
                    <a:schemeClr val="bg1">
                      <a:alpha val="0"/>
                    </a:schemeClr>
                  </a:solidFill>
                </a:ln>
                <a:solidFill>
                  <a:srgbClr val="595959"/>
                </a:solidFill>
              </a:rPr>
              <a:t>Rack</a:t>
            </a:r>
            <a:endParaRPr lang="en-US" sz="1466" dirty="0">
              <a:ln>
                <a:solidFill>
                  <a:schemeClr val="bg1">
                    <a:alpha val="0"/>
                  </a:schemeClr>
                </a:solidFill>
              </a:ln>
              <a:solidFill>
                <a:srgbClr val="595959"/>
              </a:solidFill>
            </a:endParaRPr>
          </a:p>
        </p:txBody>
      </p:sp>
      <p:sp>
        <p:nvSpPr>
          <p:cNvPr id="19" name="Rectangle 18"/>
          <p:cNvSpPr/>
          <p:nvPr>
            <p:custDataLst>
              <p:tags r:id="rId5"/>
            </p:custDataLst>
          </p:nvPr>
        </p:nvSpPr>
        <p:spPr bwMode="auto">
          <a:xfrm>
            <a:off x="2332323" y="2860304"/>
            <a:ext cx="7502142" cy="1599098"/>
          </a:xfrm>
          <a:prstGeom prst="rect">
            <a:avLst/>
          </a:prstGeom>
          <a:solidFill>
            <a:schemeClr val="accent1">
              <a:lumMod val="75000"/>
            </a:schemeClr>
          </a:solidFill>
          <a:ln w="19050">
            <a:solidFill>
              <a:schemeClr val="accent5">
                <a:lumMod val="75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ctr" anchorCtr="0" compatLnSpc="1">
            <a:prstTxWarp prst="textNoShape">
              <a:avLst/>
            </a:prstTxWarp>
          </a:bodyPr>
          <a:lstStyle/>
          <a:p>
            <a:pPr algn="ctr" defTabSz="913726" fontAlgn="base">
              <a:spcBef>
                <a:spcPct val="0"/>
              </a:spcBef>
              <a:spcAft>
                <a:spcPct val="0"/>
              </a:spcAft>
            </a:pPr>
            <a:r>
              <a:rPr lang="en-US" sz="2000" dirty="0">
                <a:ln>
                  <a:solidFill>
                    <a:schemeClr val="bg1">
                      <a:alpha val="0"/>
                    </a:schemeClr>
                  </a:solidFill>
                </a:ln>
                <a:solidFill>
                  <a:schemeClr val="bg1"/>
                </a:solidFill>
              </a:rPr>
              <a:t>Availability Set</a:t>
            </a:r>
          </a:p>
        </p:txBody>
      </p:sp>
      <p:sp>
        <p:nvSpPr>
          <p:cNvPr id="21" name="Rectangle 20"/>
          <p:cNvSpPr/>
          <p:nvPr>
            <p:custDataLst>
              <p:tags r:id="rId6"/>
            </p:custDataLst>
          </p:nvPr>
        </p:nvSpPr>
        <p:spPr bwMode="auto">
          <a:xfrm>
            <a:off x="2332323" y="4716808"/>
            <a:ext cx="7502142" cy="1646950"/>
          </a:xfrm>
          <a:prstGeom prst="rect">
            <a:avLst/>
          </a:prstGeom>
          <a:solidFill>
            <a:schemeClr val="accent4">
              <a:lumMod val="75000"/>
            </a:schemeClr>
          </a:solidFill>
          <a:ln w="19050">
            <a:solidFill>
              <a:schemeClr val="accent5">
                <a:lumMod val="75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ctr" anchorCtr="0" compatLnSpc="1">
            <a:prstTxWarp prst="textNoShape">
              <a:avLst/>
            </a:prstTxWarp>
          </a:bodyPr>
          <a:lstStyle/>
          <a:p>
            <a:pPr algn="ctr" defTabSz="913726" fontAlgn="base">
              <a:spcBef>
                <a:spcPct val="0"/>
              </a:spcBef>
              <a:spcAft>
                <a:spcPct val="0"/>
              </a:spcAft>
            </a:pPr>
            <a:r>
              <a:rPr lang="en-US" sz="2000" dirty="0">
                <a:ln>
                  <a:solidFill>
                    <a:schemeClr val="bg1">
                      <a:alpha val="0"/>
                    </a:schemeClr>
                  </a:solidFill>
                </a:ln>
                <a:solidFill>
                  <a:schemeClr val="bg1"/>
                </a:solidFill>
              </a:rPr>
              <a:t>Availability Set</a:t>
            </a:r>
          </a:p>
        </p:txBody>
      </p:sp>
      <p:sp>
        <p:nvSpPr>
          <p:cNvPr id="5" name="Rectangle 4"/>
          <p:cNvSpPr/>
          <p:nvPr>
            <p:custDataLst>
              <p:tags r:id="rId7"/>
            </p:custDataLst>
          </p:nvPr>
        </p:nvSpPr>
        <p:spPr bwMode="auto">
          <a:xfrm>
            <a:off x="2577084" y="2860300"/>
            <a:ext cx="2011680" cy="159910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defTabSz="913726" fontAlgn="base">
              <a:spcBef>
                <a:spcPct val="0"/>
              </a:spcBef>
              <a:spcAft>
                <a:spcPct val="0"/>
              </a:spcAft>
            </a:pPr>
            <a:r>
              <a:rPr lang="en-US" sz="1866" dirty="0">
                <a:ln>
                  <a:solidFill>
                    <a:schemeClr val="bg1">
                      <a:alpha val="0"/>
                    </a:schemeClr>
                  </a:solidFill>
                </a:ln>
                <a:solidFill>
                  <a:schemeClr val="bg1"/>
                </a:solidFill>
              </a:rPr>
              <a:t>Virtual Machine</a:t>
            </a:r>
          </a:p>
        </p:txBody>
      </p:sp>
      <p:sp>
        <p:nvSpPr>
          <p:cNvPr id="8" name="Rectangle 7"/>
          <p:cNvSpPr/>
          <p:nvPr>
            <p:custDataLst>
              <p:tags r:id="rId8"/>
            </p:custDataLst>
          </p:nvPr>
        </p:nvSpPr>
        <p:spPr bwMode="auto">
          <a:xfrm>
            <a:off x="2577084" y="4716808"/>
            <a:ext cx="2011680" cy="164695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defTabSz="913726" fontAlgn="base">
              <a:spcBef>
                <a:spcPct val="0"/>
              </a:spcBef>
              <a:spcAft>
                <a:spcPct val="0"/>
              </a:spcAft>
            </a:pPr>
            <a:r>
              <a:rPr lang="en-US" sz="1866" dirty="0">
                <a:ln>
                  <a:solidFill>
                    <a:schemeClr val="bg1">
                      <a:alpha val="0"/>
                    </a:schemeClr>
                  </a:solidFill>
                </a:ln>
                <a:solidFill>
                  <a:schemeClr val="bg1"/>
                </a:solidFill>
              </a:rPr>
              <a:t>Virtual Machine</a:t>
            </a:r>
          </a:p>
        </p:txBody>
      </p:sp>
      <p:sp>
        <p:nvSpPr>
          <p:cNvPr id="13" name="Rectangle 12"/>
          <p:cNvSpPr/>
          <p:nvPr>
            <p:custDataLst>
              <p:tags r:id="rId9"/>
            </p:custDataLst>
          </p:nvPr>
        </p:nvSpPr>
        <p:spPr bwMode="auto">
          <a:xfrm>
            <a:off x="7562740" y="2860300"/>
            <a:ext cx="2011680" cy="159910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defTabSz="913726" fontAlgn="base">
              <a:spcBef>
                <a:spcPct val="0"/>
              </a:spcBef>
              <a:spcAft>
                <a:spcPct val="0"/>
              </a:spcAft>
            </a:pPr>
            <a:r>
              <a:rPr lang="en-US" sz="1866" dirty="0">
                <a:ln>
                  <a:solidFill>
                    <a:schemeClr val="bg1">
                      <a:alpha val="0"/>
                    </a:schemeClr>
                  </a:solidFill>
                </a:ln>
                <a:solidFill>
                  <a:schemeClr val="bg1"/>
                </a:solidFill>
              </a:rPr>
              <a:t>Virtual Machine</a:t>
            </a:r>
          </a:p>
        </p:txBody>
      </p:sp>
      <p:sp>
        <p:nvSpPr>
          <p:cNvPr id="16" name="Rectangle 15"/>
          <p:cNvSpPr/>
          <p:nvPr>
            <p:custDataLst>
              <p:tags r:id="rId10"/>
            </p:custDataLst>
          </p:nvPr>
        </p:nvSpPr>
        <p:spPr bwMode="auto">
          <a:xfrm>
            <a:off x="7562740" y="4716808"/>
            <a:ext cx="2011680" cy="164695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defTabSz="913726" fontAlgn="base">
              <a:spcBef>
                <a:spcPct val="0"/>
              </a:spcBef>
              <a:spcAft>
                <a:spcPct val="0"/>
              </a:spcAft>
            </a:pPr>
            <a:r>
              <a:rPr lang="en-US" sz="1866" dirty="0">
                <a:ln>
                  <a:solidFill>
                    <a:schemeClr val="bg1">
                      <a:alpha val="0"/>
                    </a:schemeClr>
                  </a:solidFill>
                </a:ln>
                <a:solidFill>
                  <a:schemeClr val="bg1"/>
                </a:solidFill>
              </a:rPr>
              <a:t>Virtual Machine</a:t>
            </a:r>
          </a:p>
        </p:txBody>
      </p:sp>
      <p:sp>
        <p:nvSpPr>
          <p:cNvPr id="6" name="Rectangle 5"/>
          <p:cNvSpPr/>
          <p:nvPr>
            <p:custDataLst>
              <p:tags r:id="rId11"/>
            </p:custDataLst>
          </p:nvPr>
        </p:nvSpPr>
        <p:spPr bwMode="auto">
          <a:xfrm>
            <a:off x="2851402" y="3311024"/>
            <a:ext cx="1463040" cy="100570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365714" tIns="91428" rIns="91396" bIns="45699" numCol="1" rtlCol="0" anchor="ctr" anchorCtr="0" compatLnSpc="1">
            <a:prstTxWarp prst="textNoShape">
              <a:avLst/>
            </a:prstTxWarp>
          </a:bodyPr>
          <a:lstStyle/>
          <a:p>
            <a:pPr algn="ctr" defTabSz="913726" fontAlgn="base">
              <a:spcBef>
                <a:spcPct val="0"/>
              </a:spcBef>
              <a:spcAft>
                <a:spcPct val="0"/>
              </a:spcAft>
            </a:pPr>
            <a:r>
              <a:rPr lang="en-NZ" sz="2000" dirty="0">
                <a:ln>
                  <a:solidFill>
                    <a:schemeClr val="bg1">
                      <a:alpha val="0"/>
                    </a:schemeClr>
                  </a:solidFill>
                </a:ln>
                <a:solidFill>
                  <a:srgbClr val="595959"/>
                </a:solidFill>
              </a:rPr>
              <a:t>IIS1</a:t>
            </a:r>
          </a:p>
          <a:p>
            <a:pPr algn="ctr" defTabSz="913726" fontAlgn="base">
              <a:spcBef>
                <a:spcPct val="0"/>
              </a:spcBef>
              <a:spcAft>
                <a:spcPct val="0"/>
              </a:spcAft>
            </a:pPr>
            <a:endParaRPr lang="en-NZ" sz="2000" dirty="0">
              <a:ln>
                <a:solidFill>
                  <a:schemeClr val="bg1">
                    <a:alpha val="0"/>
                  </a:schemeClr>
                </a:solidFill>
              </a:ln>
              <a:solidFill>
                <a:srgbClr val="595959"/>
              </a:solidFill>
            </a:endParaRPr>
          </a:p>
        </p:txBody>
      </p:sp>
      <p:sp>
        <p:nvSpPr>
          <p:cNvPr id="9" name="Rectangle 8"/>
          <p:cNvSpPr/>
          <p:nvPr>
            <p:custDataLst>
              <p:tags r:id="rId12"/>
            </p:custDataLst>
          </p:nvPr>
        </p:nvSpPr>
        <p:spPr bwMode="auto">
          <a:xfrm>
            <a:off x="2851402" y="5167530"/>
            <a:ext cx="1463040" cy="105848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365714" tIns="91428" rIns="91396" bIns="45699" numCol="1" rtlCol="0" anchor="ctr" anchorCtr="0" compatLnSpc="1">
            <a:prstTxWarp prst="textNoShape">
              <a:avLst/>
            </a:prstTxWarp>
          </a:bodyPr>
          <a:lstStyle/>
          <a:p>
            <a:pPr algn="ctr" defTabSz="913726" fontAlgn="base">
              <a:spcBef>
                <a:spcPct val="0"/>
              </a:spcBef>
              <a:spcAft>
                <a:spcPct val="0"/>
              </a:spcAft>
            </a:pPr>
            <a:r>
              <a:rPr lang="en-NZ" sz="2000" dirty="0">
                <a:ln>
                  <a:solidFill>
                    <a:schemeClr val="bg1">
                      <a:alpha val="0"/>
                    </a:schemeClr>
                  </a:solidFill>
                </a:ln>
                <a:solidFill>
                  <a:srgbClr val="595959"/>
                </a:solidFill>
              </a:rPr>
              <a:t>SQL1</a:t>
            </a:r>
          </a:p>
          <a:p>
            <a:pPr algn="ctr" defTabSz="913726" fontAlgn="base">
              <a:spcBef>
                <a:spcPct val="0"/>
              </a:spcBef>
              <a:spcAft>
                <a:spcPct val="0"/>
              </a:spcAft>
            </a:pPr>
            <a:endParaRPr lang="en-NZ" sz="2000" dirty="0">
              <a:ln>
                <a:solidFill>
                  <a:schemeClr val="bg1">
                    <a:alpha val="0"/>
                  </a:schemeClr>
                </a:solidFill>
              </a:ln>
              <a:solidFill>
                <a:srgbClr val="595959"/>
              </a:solidFill>
            </a:endParaRPr>
          </a:p>
        </p:txBody>
      </p:sp>
      <p:sp>
        <p:nvSpPr>
          <p:cNvPr id="14" name="Rectangle 13"/>
          <p:cNvSpPr/>
          <p:nvPr>
            <p:custDataLst>
              <p:tags r:id="rId13"/>
            </p:custDataLst>
          </p:nvPr>
        </p:nvSpPr>
        <p:spPr bwMode="auto">
          <a:xfrm>
            <a:off x="7837060" y="3300305"/>
            <a:ext cx="1463040" cy="1016418"/>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365714" tIns="91428" rIns="91396" bIns="45699" numCol="1" rtlCol="0" anchor="ctr" anchorCtr="0" compatLnSpc="1">
            <a:prstTxWarp prst="textNoShape">
              <a:avLst/>
            </a:prstTxWarp>
          </a:bodyPr>
          <a:lstStyle/>
          <a:p>
            <a:pPr algn="ctr" defTabSz="913726" fontAlgn="base">
              <a:spcBef>
                <a:spcPct val="0"/>
              </a:spcBef>
              <a:spcAft>
                <a:spcPct val="0"/>
              </a:spcAft>
            </a:pPr>
            <a:r>
              <a:rPr lang="en-NZ" sz="2000" dirty="0">
                <a:ln>
                  <a:solidFill>
                    <a:schemeClr val="bg1">
                      <a:alpha val="0"/>
                    </a:schemeClr>
                  </a:solidFill>
                </a:ln>
                <a:solidFill>
                  <a:srgbClr val="595959"/>
                </a:solidFill>
              </a:rPr>
              <a:t>IIS2</a:t>
            </a:r>
          </a:p>
          <a:p>
            <a:pPr algn="ctr" defTabSz="913726" fontAlgn="base">
              <a:spcBef>
                <a:spcPct val="0"/>
              </a:spcBef>
              <a:spcAft>
                <a:spcPct val="0"/>
              </a:spcAft>
            </a:pPr>
            <a:endParaRPr lang="en-NZ" sz="2000" dirty="0">
              <a:ln>
                <a:solidFill>
                  <a:schemeClr val="bg1">
                    <a:alpha val="0"/>
                  </a:schemeClr>
                </a:solidFill>
              </a:ln>
              <a:solidFill>
                <a:srgbClr val="595959"/>
              </a:solidFill>
            </a:endParaRPr>
          </a:p>
        </p:txBody>
      </p:sp>
      <p:sp>
        <p:nvSpPr>
          <p:cNvPr id="17" name="Rectangle 16"/>
          <p:cNvSpPr/>
          <p:nvPr>
            <p:custDataLst>
              <p:tags r:id="rId14"/>
            </p:custDataLst>
          </p:nvPr>
        </p:nvSpPr>
        <p:spPr bwMode="auto">
          <a:xfrm>
            <a:off x="7837060" y="5167530"/>
            <a:ext cx="1463040" cy="105848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365714" tIns="91428" rIns="91396" bIns="45699" numCol="1" rtlCol="0" anchor="ctr" anchorCtr="0" compatLnSpc="1">
            <a:prstTxWarp prst="textNoShape">
              <a:avLst/>
            </a:prstTxWarp>
          </a:bodyPr>
          <a:lstStyle/>
          <a:p>
            <a:pPr algn="ctr" defTabSz="913726" fontAlgn="base">
              <a:spcBef>
                <a:spcPct val="0"/>
              </a:spcBef>
              <a:spcAft>
                <a:spcPct val="0"/>
              </a:spcAft>
            </a:pPr>
            <a:r>
              <a:rPr lang="en-NZ" sz="2000" dirty="0">
                <a:ln>
                  <a:solidFill>
                    <a:schemeClr val="bg1">
                      <a:alpha val="0"/>
                    </a:schemeClr>
                  </a:solidFill>
                </a:ln>
                <a:solidFill>
                  <a:srgbClr val="595959"/>
                </a:solidFill>
              </a:rPr>
              <a:t>SQL2</a:t>
            </a:r>
          </a:p>
          <a:p>
            <a:pPr algn="ctr" defTabSz="913726" fontAlgn="base">
              <a:spcBef>
                <a:spcPct val="0"/>
              </a:spcBef>
              <a:spcAft>
                <a:spcPct val="0"/>
              </a:spcAft>
            </a:pPr>
            <a:endParaRPr lang="en-NZ" sz="2000" dirty="0">
              <a:ln>
                <a:solidFill>
                  <a:schemeClr val="bg1">
                    <a:alpha val="0"/>
                  </a:schemeClr>
                </a:solidFill>
              </a:ln>
              <a:solidFill>
                <a:srgbClr val="595959"/>
              </a:solidFill>
            </a:endParaRPr>
          </a:p>
        </p:txBody>
      </p:sp>
      <p:sp>
        <p:nvSpPr>
          <p:cNvPr id="20" name="Rectangle 19"/>
          <p:cNvSpPr/>
          <p:nvPr/>
        </p:nvSpPr>
        <p:spPr>
          <a:xfrm>
            <a:off x="8126541" y="3951621"/>
            <a:ext cx="914557" cy="410182"/>
          </a:xfrm>
          <a:prstGeom prst="rect">
            <a:avLst/>
          </a:prstGeom>
        </p:spPr>
        <p:txBody>
          <a:bodyPr wrap="none" lIns="121862" tIns="60931" rIns="121862" bIns="60931">
            <a:spAutoFit/>
          </a:bodyPr>
          <a:lstStyle/>
          <a:p>
            <a:pPr algn="ctr" defTabSz="913802" fontAlgn="base">
              <a:spcBef>
                <a:spcPct val="0"/>
              </a:spcBef>
              <a:spcAft>
                <a:spcPct val="0"/>
              </a:spcAft>
            </a:pPr>
            <a:r>
              <a:rPr lang="en-US" sz="1866" dirty="0">
                <a:ln>
                  <a:solidFill>
                    <a:schemeClr val="bg1">
                      <a:alpha val="0"/>
                    </a:schemeClr>
                  </a:solidFill>
                </a:ln>
                <a:solidFill>
                  <a:srgbClr val="595959"/>
                </a:solidFill>
              </a:rPr>
              <a:t>UD #2</a:t>
            </a:r>
          </a:p>
        </p:txBody>
      </p:sp>
      <p:sp>
        <p:nvSpPr>
          <p:cNvPr id="22" name="Rectangle 21"/>
          <p:cNvSpPr/>
          <p:nvPr/>
        </p:nvSpPr>
        <p:spPr>
          <a:xfrm>
            <a:off x="8111298" y="5762086"/>
            <a:ext cx="914557" cy="410182"/>
          </a:xfrm>
          <a:prstGeom prst="rect">
            <a:avLst/>
          </a:prstGeom>
        </p:spPr>
        <p:txBody>
          <a:bodyPr wrap="none" lIns="121862" tIns="60931" rIns="121862" bIns="60931">
            <a:spAutoFit/>
          </a:bodyPr>
          <a:lstStyle/>
          <a:p>
            <a:pPr algn="ctr" defTabSz="913802" fontAlgn="base">
              <a:spcBef>
                <a:spcPct val="0"/>
              </a:spcBef>
              <a:spcAft>
                <a:spcPct val="0"/>
              </a:spcAft>
            </a:pPr>
            <a:r>
              <a:rPr lang="en-US" sz="1866" dirty="0">
                <a:ln>
                  <a:solidFill>
                    <a:schemeClr val="bg1">
                      <a:alpha val="0"/>
                    </a:schemeClr>
                  </a:solidFill>
                </a:ln>
                <a:solidFill>
                  <a:srgbClr val="595959"/>
                </a:solidFill>
              </a:rPr>
              <a:t>UD #2</a:t>
            </a:r>
          </a:p>
        </p:txBody>
      </p:sp>
      <p:sp>
        <p:nvSpPr>
          <p:cNvPr id="2" name="TextBox 1"/>
          <p:cNvSpPr txBox="1"/>
          <p:nvPr/>
        </p:nvSpPr>
        <p:spPr>
          <a:xfrm>
            <a:off x="3200445" y="4027764"/>
            <a:ext cx="668453" cy="258404"/>
          </a:xfrm>
          <a:prstGeom prst="rect">
            <a:avLst/>
          </a:prstGeom>
          <a:noFill/>
        </p:spPr>
        <p:txBody>
          <a:bodyPr wrap="none" lIns="0" tIns="0" rIns="0" bIns="0" rtlCol="0">
            <a:spAutoFit/>
          </a:bodyPr>
          <a:lstStyle/>
          <a:p>
            <a:pPr>
              <a:lnSpc>
                <a:spcPct val="90000"/>
              </a:lnSpc>
              <a:spcBef>
                <a:spcPct val="20000"/>
              </a:spcBef>
              <a:buSzPct val="80000"/>
            </a:pPr>
            <a:r>
              <a:rPr lang="en-US" sz="1866" dirty="0">
                <a:ln>
                  <a:solidFill>
                    <a:schemeClr val="bg1">
                      <a:alpha val="0"/>
                    </a:schemeClr>
                  </a:solidFill>
                </a:ln>
                <a:solidFill>
                  <a:srgbClr val="595959"/>
                </a:solidFill>
              </a:rPr>
              <a:t>UD #1</a:t>
            </a:r>
            <a:endParaRPr lang="en-US" sz="1866" dirty="0">
              <a:gradFill>
                <a:gsLst>
                  <a:gs pos="0">
                    <a:srgbClr val="292929">
                      <a:lumMod val="90000"/>
                      <a:lumOff val="10000"/>
                    </a:srgbClr>
                  </a:gs>
                  <a:gs pos="86000">
                    <a:srgbClr val="292929">
                      <a:lumMod val="90000"/>
                      <a:lumOff val="10000"/>
                    </a:srgbClr>
                  </a:gs>
                </a:gsLst>
                <a:lin ang="5400000" scaled="0"/>
              </a:gradFill>
            </a:endParaRPr>
          </a:p>
        </p:txBody>
      </p:sp>
      <p:sp>
        <p:nvSpPr>
          <p:cNvPr id="18" name="Rectangle 17"/>
          <p:cNvSpPr/>
          <p:nvPr/>
        </p:nvSpPr>
        <p:spPr>
          <a:xfrm>
            <a:off x="3140882" y="5741192"/>
            <a:ext cx="914557" cy="410182"/>
          </a:xfrm>
          <a:prstGeom prst="rect">
            <a:avLst/>
          </a:prstGeom>
        </p:spPr>
        <p:txBody>
          <a:bodyPr wrap="none" lIns="121862" tIns="60931" rIns="121862" bIns="60931">
            <a:spAutoFit/>
          </a:bodyPr>
          <a:lstStyle/>
          <a:p>
            <a:pPr algn="ctr" defTabSz="913802" fontAlgn="base">
              <a:spcBef>
                <a:spcPct val="0"/>
              </a:spcBef>
              <a:spcAft>
                <a:spcPct val="0"/>
              </a:spcAft>
            </a:pPr>
            <a:r>
              <a:rPr lang="en-US" sz="1866" dirty="0">
                <a:ln>
                  <a:solidFill>
                    <a:schemeClr val="bg1">
                      <a:alpha val="0"/>
                    </a:schemeClr>
                  </a:solidFill>
                </a:ln>
                <a:solidFill>
                  <a:srgbClr val="595959"/>
                </a:solidFill>
              </a:rPr>
              <a:t>UD #1</a:t>
            </a:r>
          </a:p>
        </p:txBody>
      </p:sp>
      <p:sp>
        <p:nvSpPr>
          <p:cNvPr id="23" name="Freeform 62"/>
          <p:cNvSpPr>
            <a:spLocks noEditPoints="1"/>
          </p:cNvSpPr>
          <p:nvPr/>
        </p:nvSpPr>
        <p:spPr bwMode="black">
          <a:xfrm>
            <a:off x="2949757" y="3472873"/>
            <a:ext cx="395326" cy="395120"/>
          </a:xfrm>
          <a:custGeom>
            <a:avLst/>
            <a:gdLst>
              <a:gd name="T0" fmla="*/ 189 w 189"/>
              <a:gd name="T1" fmla="*/ 94 h 189"/>
              <a:gd name="T2" fmla="*/ 0 w 189"/>
              <a:gd name="T3" fmla="*/ 94 h 189"/>
              <a:gd name="T4" fmla="*/ 129 w 189"/>
              <a:gd name="T5" fmla="*/ 172 h 189"/>
              <a:gd name="T6" fmla="*/ 124 w 189"/>
              <a:gd name="T7" fmla="*/ 123 h 189"/>
              <a:gd name="T8" fmla="*/ 123 w 189"/>
              <a:gd name="T9" fmla="*/ 84 h 189"/>
              <a:gd name="T10" fmla="*/ 140 w 189"/>
              <a:gd name="T11" fmla="*/ 85 h 189"/>
              <a:gd name="T12" fmla="*/ 152 w 189"/>
              <a:gd name="T13" fmla="*/ 89 h 189"/>
              <a:gd name="T14" fmla="*/ 158 w 189"/>
              <a:gd name="T15" fmla="*/ 84 h 189"/>
              <a:gd name="T16" fmla="*/ 152 w 189"/>
              <a:gd name="T17" fmla="*/ 82 h 189"/>
              <a:gd name="T18" fmla="*/ 146 w 189"/>
              <a:gd name="T19" fmla="*/ 78 h 189"/>
              <a:gd name="T20" fmla="*/ 139 w 189"/>
              <a:gd name="T21" fmla="*/ 74 h 189"/>
              <a:gd name="T22" fmla="*/ 128 w 189"/>
              <a:gd name="T23" fmla="*/ 80 h 189"/>
              <a:gd name="T24" fmla="*/ 121 w 189"/>
              <a:gd name="T25" fmla="*/ 72 h 189"/>
              <a:gd name="T26" fmla="*/ 132 w 189"/>
              <a:gd name="T27" fmla="*/ 59 h 189"/>
              <a:gd name="T28" fmla="*/ 140 w 189"/>
              <a:gd name="T29" fmla="*/ 57 h 189"/>
              <a:gd name="T30" fmla="*/ 149 w 189"/>
              <a:gd name="T31" fmla="*/ 52 h 189"/>
              <a:gd name="T32" fmla="*/ 148 w 189"/>
              <a:gd name="T33" fmla="*/ 44 h 189"/>
              <a:gd name="T34" fmla="*/ 144 w 189"/>
              <a:gd name="T35" fmla="*/ 46 h 189"/>
              <a:gd name="T36" fmla="*/ 138 w 189"/>
              <a:gd name="T37" fmla="*/ 48 h 189"/>
              <a:gd name="T38" fmla="*/ 147 w 189"/>
              <a:gd name="T39" fmla="*/ 28 h 189"/>
              <a:gd name="T40" fmla="*/ 108 w 189"/>
              <a:gd name="T41" fmla="*/ 11 h 189"/>
              <a:gd name="T42" fmla="*/ 90 w 189"/>
              <a:gd name="T43" fmla="*/ 43 h 189"/>
              <a:gd name="T44" fmla="*/ 78 w 189"/>
              <a:gd name="T45" fmla="*/ 21 h 189"/>
              <a:gd name="T46" fmla="*/ 69 w 189"/>
              <a:gd name="T47" fmla="*/ 13 h 189"/>
              <a:gd name="T48" fmla="*/ 60 w 189"/>
              <a:gd name="T49" fmla="*/ 23 h 189"/>
              <a:gd name="T50" fmla="*/ 72 w 189"/>
              <a:gd name="T51" fmla="*/ 43 h 189"/>
              <a:gd name="T52" fmla="*/ 59 w 189"/>
              <a:gd name="T53" fmla="*/ 31 h 189"/>
              <a:gd name="T54" fmla="*/ 44 w 189"/>
              <a:gd name="T55" fmla="*/ 49 h 189"/>
              <a:gd name="T56" fmla="*/ 57 w 189"/>
              <a:gd name="T57" fmla="*/ 47 h 189"/>
              <a:gd name="T58" fmla="*/ 73 w 189"/>
              <a:gd name="T59" fmla="*/ 70 h 189"/>
              <a:gd name="T60" fmla="*/ 47 w 189"/>
              <a:gd name="T61" fmla="*/ 100 h 189"/>
              <a:gd name="T62" fmla="*/ 31 w 189"/>
              <a:gd name="T63" fmla="*/ 97 h 189"/>
              <a:gd name="T64" fmla="*/ 40 w 189"/>
              <a:gd name="T65" fmla="*/ 103 h 189"/>
              <a:gd name="T66" fmla="*/ 42 w 189"/>
              <a:gd name="T67" fmla="*/ 116 h 189"/>
              <a:gd name="T68" fmla="*/ 81 w 189"/>
              <a:gd name="T69" fmla="*/ 132 h 189"/>
              <a:gd name="T70" fmla="*/ 67 w 189"/>
              <a:gd name="T71" fmla="*/ 175 h 189"/>
              <a:gd name="T72" fmla="*/ 129 w 189"/>
              <a:gd name="T73" fmla="*/ 172 h 189"/>
              <a:gd name="T74" fmla="*/ 172 w 189"/>
              <a:gd name="T75" fmla="*/ 115 h 189"/>
              <a:gd name="T76" fmla="*/ 172 w 189"/>
              <a:gd name="T77" fmla="*/ 118 h 189"/>
              <a:gd name="T78" fmla="*/ 177 w 189"/>
              <a:gd name="T79" fmla="*/ 114 h 189"/>
              <a:gd name="T80" fmla="*/ 156 w 189"/>
              <a:gd name="T81" fmla="*/ 152 h 189"/>
              <a:gd name="T82" fmla="*/ 52 w 189"/>
              <a:gd name="T83" fmla="*/ 168 h 189"/>
              <a:gd name="T84" fmla="*/ 47 w 189"/>
              <a:gd name="T85" fmla="*/ 126 h 189"/>
              <a:gd name="T86" fmla="*/ 42 w 189"/>
              <a:gd name="T87" fmla="*/ 121 h 189"/>
              <a:gd name="T88" fmla="*/ 20 w 189"/>
              <a:gd name="T89" fmla="*/ 103 h 189"/>
              <a:gd name="T90" fmla="*/ 9 w 189"/>
              <a:gd name="T91" fmla="*/ 94 h 189"/>
              <a:gd name="T92" fmla="*/ 108 w 189"/>
              <a:gd name="T93" fmla="*/ 41 h 189"/>
              <a:gd name="T94" fmla="*/ 108 w 189"/>
              <a:gd name="T95" fmla="*/ 41 h 189"/>
              <a:gd name="T96" fmla="*/ 129 w 189"/>
              <a:gd name="T97" fmla="*/ 58 h 189"/>
              <a:gd name="T98" fmla="*/ 125 w 189"/>
              <a:gd name="T99" fmla="*/ 49 h 189"/>
              <a:gd name="T100" fmla="*/ 160 w 189"/>
              <a:gd name="T101" fmla="*/ 69 h 189"/>
              <a:gd name="T102" fmla="*/ 158 w 189"/>
              <a:gd name="T103" fmla="*/ 77 h 189"/>
              <a:gd name="T104" fmla="*/ 59 w 189"/>
              <a:gd name="T105" fmla="*/ 106 h 189"/>
              <a:gd name="T106" fmla="*/ 46 w 189"/>
              <a:gd name="T107" fmla="*/ 10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 h="189">
                <a:moveTo>
                  <a:pt x="94" y="0"/>
                </a:moveTo>
                <a:cubicBezTo>
                  <a:pt x="146" y="0"/>
                  <a:pt x="189" y="42"/>
                  <a:pt x="189" y="94"/>
                </a:cubicBezTo>
                <a:cubicBezTo>
                  <a:pt x="189" y="147"/>
                  <a:pt x="146" y="189"/>
                  <a:pt x="94" y="189"/>
                </a:cubicBezTo>
                <a:cubicBezTo>
                  <a:pt x="42" y="189"/>
                  <a:pt x="0" y="147"/>
                  <a:pt x="0" y="94"/>
                </a:cubicBezTo>
                <a:cubicBezTo>
                  <a:pt x="0" y="42"/>
                  <a:pt x="42" y="0"/>
                  <a:pt x="94" y="0"/>
                </a:cubicBezTo>
                <a:close/>
                <a:moveTo>
                  <a:pt x="129" y="172"/>
                </a:moveTo>
                <a:cubicBezTo>
                  <a:pt x="126" y="156"/>
                  <a:pt x="135" y="129"/>
                  <a:pt x="130" y="124"/>
                </a:cubicBezTo>
                <a:cubicBezTo>
                  <a:pt x="128" y="123"/>
                  <a:pt x="126" y="122"/>
                  <a:pt x="124" y="123"/>
                </a:cubicBezTo>
                <a:cubicBezTo>
                  <a:pt x="120" y="124"/>
                  <a:pt x="116" y="126"/>
                  <a:pt x="113" y="125"/>
                </a:cubicBezTo>
                <a:cubicBezTo>
                  <a:pt x="96" y="117"/>
                  <a:pt x="106" y="90"/>
                  <a:pt x="123" y="84"/>
                </a:cubicBezTo>
                <a:cubicBezTo>
                  <a:pt x="126" y="83"/>
                  <a:pt x="129" y="83"/>
                  <a:pt x="132" y="83"/>
                </a:cubicBezTo>
                <a:cubicBezTo>
                  <a:pt x="137" y="82"/>
                  <a:pt x="140" y="82"/>
                  <a:pt x="140" y="85"/>
                </a:cubicBezTo>
                <a:cubicBezTo>
                  <a:pt x="140" y="89"/>
                  <a:pt x="148" y="92"/>
                  <a:pt x="150" y="92"/>
                </a:cubicBezTo>
                <a:cubicBezTo>
                  <a:pt x="151" y="92"/>
                  <a:pt x="151" y="89"/>
                  <a:pt x="152" y="89"/>
                </a:cubicBezTo>
                <a:cubicBezTo>
                  <a:pt x="159" y="89"/>
                  <a:pt x="164" y="93"/>
                  <a:pt x="165" y="90"/>
                </a:cubicBezTo>
                <a:cubicBezTo>
                  <a:pt x="167" y="80"/>
                  <a:pt x="166" y="85"/>
                  <a:pt x="158" y="84"/>
                </a:cubicBezTo>
                <a:cubicBezTo>
                  <a:pt x="155" y="83"/>
                  <a:pt x="157" y="78"/>
                  <a:pt x="154" y="78"/>
                </a:cubicBezTo>
                <a:cubicBezTo>
                  <a:pt x="152" y="77"/>
                  <a:pt x="155" y="84"/>
                  <a:pt x="152" y="82"/>
                </a:cubicBezTo>
                <a:cubicBezTo>
                  <a:pt x="148" y="79"/>
                  <a:pt x="146" y="72"/>
                  <a:pt x="142" y="71"/>
                </a:cubicBezTo>
                <a:cubicBezTo>
                  <a:pt x="137" y="70"/>
                  <a:pt x="145" y="75"/>
                  <a:pt x="146" y="78"/>
                </a:cubicBezTo>
                <a:cubicBezTo>
                  <a:pt x="147" y="81"/>
                  <a:pt x="143" y="85"/>
                  <a:pt x="141" y="82"/>
                </a:cubicBezTo>
                <a:cubicBezTo>
                  <a:pt x="140" y="81"/>
                  <a:pt x="145" y="78"/>
                  <a:pt x="139" y="74"/>
                </a:cubicBezTo>
                <a:cubicBezTo>
                  <a:pt x="138" y="72"/>
                  <a:pt x="135" y="72"/>
                  <a:pt x="133" y="74"/>
                </a:cubicBezTo>
                <a:cubicBezTo>
                  <a:pt x="130" y="77"/>
                  <a:pt x="129" y="80"/>
                  <a:pt x="128" y="80"/>
                </a:cubicBezTo>
                <a:cubicBezTo>
                  <a:pt x="125" y="82"/>
                  <a:pt x="123" y="82"/>
                  <a:pt x="120" y="81"/>
                </a:cubicBezTo>
                <a:cubicBezTo>
                  <a:pt x="116" y="80"/>
                  <a:pt x="117" y="71"/>
                  <a:pt x="121" y="72"/>
                </a:cubicBezTo>
                <a:cubicBezTo>
                  <a:pt x="133" y="75"/>
                  <a:pt x="122" y="68"/>
                  <a:pt x="125" y="66"/>
                </a:cubicBezTo>
                <a:cubicBezTo>
                  <a:pt x="126" y="65"/>
                  <a:pt x="130" y="62"/>
                  <a:pt x="132" y="59"/>
                </a:cubicBezTo>
                <a:cubicBezTo>
                  <a:pt x="134" y="57"/>
                  <a:pt x="133" y="51"/>
                  <a:pt x="137" y="52"/>
                </a:cubicBezTo>
                <a:cubicBezTo>
                  <a:pt x="139" y="52"/>
                  <a:pt x="138" y="56"/>
                  <a:pt x="140" y="57"/>
                </a:cubicBezTo>
                <a:cubicBezTo>
                  <a:pt x="141" y="58"/>
                  <a:pt x="144" y="57"/>
                  <a:pt x="146" y="57"/>
                </a:cubicBezTo>
                <a:cubicBezTo>
                  <a:pt x="149" y="57"/>
                  <a:pt x="149" y="55"/>
                  <a:pt x="149" y="52"/>
                </a:cubicBezTo>
                <a:cubicBezTo>
                  <a:pt x="149" y="48"/>
                  <a:pt x="156" y="49"/>
                  <a:pt x="156" y="47"/>
                </a:cubicBezTo>
                <a:cubicBezTo>
                  <a:pt x="155" y="44"/>
                  <a:pt x="148" y="48"/>
                  <a:pt x="148" y="44"/>
                </a:cubicBezTo>
                <a:cubicBezTo>
                  <a:pt x="148" y="39"/>
                  <a:pt x="154" y="38"/>
                  <a:pt x="150" y="37"/>
                </a:cubicBezTo>
                <a:cubicBezTo>
                  <a:pt x="147" y="36"/>
                  <a:pt x="143" y="39"/>
                  <a:pt x="144" y="46"/>
                </a:cubicBezTo>
                <a:cubicBezTo>
                  <a:pt x="145" y="53"/>
                  <a:pt x="146" y="56"/>
                  <a:pt x="141" y="54"/>
                </a:cubicBezTo>
                <a:cubicBezTo>
                  <a:pt x="137" y="51"/>
                  <a:pt x="142" y="46"/>
                  <a:pt x="138" y="48"/>
                </a:cubicBezTo>
                <a:cubicBezTo>
                  <a:pt x="135" y="50"/>
                  <a:pt x="133" y="51"/>
                  <a:pt x="133" y="46"/>
                </a:cubicBezTo>
                <a:cubicBezTo>
                  <a:pt x="133" y="42"/>
                  <a:pt x="141" y="30"/>
                  <a:pt x="147" y="28"/>
                </a:cubicBezTo>
                <a:cubicBezTo>
                  <a:pt x="136" y="19"/>
                  <a:pt x="123" y="13"/>
                  <a:pt x="108" y="11"/>
                </a:cubicBezTo>
                <a:cubicBezTo>
                  <a:pt x="108" y="11"/>
                  <a:pt x="108" y="11"/>
                  <a:pt x="108" y="11"/>
                </a:cubicBezTo>
                <a:cubicBezTo>
                  <a:pt x="108" y="19"/>
                  <a:pt x="108" y="24"/>
                  <a:pt x="107" y="28"/>
                </a:cubicBezTo>
                <a:cubicBezTo>
                  <a:pt x="107" y="33"/>
                  <a:pt x="92" y="34"/>
                  <a:pt x="90" y="43"/>
                </a:cubicBezTo>
                <a:cubicBezTo>
                  <a:pt x="88" y="51"/>
                  <a:pt x="85" y="46"/>
                  <a:pt x="80" y="40"/>
                </a:cubicBezTo>
                <a:cubicBezTo>
                  <a:pt x="75" y="34"/>
                  <a:pt x="81" y="26"/>
                  <a:pt x="78" y="21"/>
                </a:cubicBezTo>
                <a:cubicBezTo>
                  <a:pt x="76" y="16"/>
                  <a:pt x="67" y="23"/>
                  <a:pt x="67" y="18"/>
                </a:cubicBezTo>
                <a:cubicBezTo>
                  <a:pt x="67" y="16"/>
                  <a:pt x="69" y="14"/>
                  <a:pt x="69" y="13"/>
                </a:cubicBezTo>
                <a:cubicBezTo>
                  <a:pt x="68" y="14"/>
                  <a:pt x="67" y="14"/>
                  <a:pt x="66" y="14"/>
                </a:cubicBezTo>
                <a:cubicBezTo>
                  <a:pt x="63" y="16"/>
                  <a:pt x="61" y="22"/>
                  <a:pt x="60" y="23"/>
                </a:cubicBezTo>
                <a:cubicBezTo>
                  <a:pt x="57" y="27"/>
                  <a:pt x="64" y="26"/>
                  <a:pt x="67" y="30"/>
                </a:cubicBezTo>
                <a:cubicBezTo>
                  <a:pt x="71" y="36"/>
                  <a:pt x="74" y="40"/>
                  <a:pt x="72" y="43"/>
                </a:cubicBezTo>
                <a:cubicBezTo>
                  <a:pt x="71" y="46"/>
                  <a:pt x="59" y="43"/>
                  <a:pt x="61" y="38"/>
                </a:cubicBezTo>
                <a:cubicBezTo>
                  <a:pt x="64" y="33"/>
                  <a:pt x="62" y="32"/>
                  <a:pt x="59" y="31"/>
                </a:cubicBezTo>
                <a:cubicBezTo>
                  <a:pt x="56" y="31"/>
                  <a:pt x="56" y="35"/>
                  <a:pt x="56" y="40"/>
                </a:cubicBezTo>
                <a:cubicBezTo>
                  <a:pt x="56" y="44"/>
                  <a:pt x="48" y="45"/>
                  <a:pt x="44" y="49"/>
                </a:cubicBezTo>
                <a:cubicBezTo>
                  <a:pt x="40" y="54"/>
                  <a:pt x="47" y="58"/>
                  <a:pt x="53" y="60"/>
                </a:cubicBezTo>
                <a:cubicBezTo>
                  <a:pt x="59" y="62"/>
                  <a:pt x="55" y="52"/>
                  <a:pt x="57" y="47"/>
                </a:cubicBezTo>
                <a:cubicBezTo>
                  <a:pt x="59" y="40"/>
                  <a:pt x="66" y="46"/>
                  <a:pt x="71" y="52"/>
                </a:cubicBezTo>
                <a:cubicBezTo>
                  <a:pt x="75" y="58"/>
                  <a:pt x="82" y="66"/>
                  <a:pt x="73" y="70"/>
                </a:cubicBezTo>
                <a:cubicBezTo>
                  <a:pt x="58" y="76"/>
                  <a:pt x="52" y="83"/>
                  <a:pt x="49" y="89"/>
                </a:cubicBezTo>
                <a:cubicBezTo>
                  <a:pt x="46" y="95"/>
                  <a:pt x="49" y="98"/>
                  <a:pt x="47" y="100"/>
                </a:cubicBezTo>
                <a:cubicBezTo>
                  <a:pt x="45" y="102"/>
                  <a:pt x="45" y="99"/>
                  <a:pt x="43" y="94"/>
                </a:cubicBezTo>
                <a:cubicBezTo>
                  <a:pt x="41" y="91"/>
                  <a:pt x="34" y="91"/>
                  <a:pt x="31" y="97"/>
                </a:cubicBezTo>
                <a:cubicBezTo>
                  <a:pt x="29" y="98"/>
                  <a:pt x="29" y="101"/>
                  <a:pt x="29" y="104"/>
                </a:cubicBezTo>
                <a:cubicBezTo>
                  <a:pt x="29" y="114"/>
                  <a:pt x="36" y="101"/>
                  <a:pt x="40" y="103"/>
                </a:cubicBezTo>
                <a:cubicBezTo>
                  <a:pt x="45" y="104"/>
                  <a:pt x="36" y="105"/>
                  <a:pt x="37" y="109"/>
                </a:cubicBezTo>
                <a:cubicBezTo>
                  <a:pt x="38" y="113"/>
                  <a:pt x="44" y="107"/>
                  <a:pt x="42" y="116"/>
                </a:cubicBezTo>
                <a:cubicBezTo>
                  <a:pt x="41" y="121"/>
                  <a:pt x="49" y="117"/>
                  <a:pt x="54" y="115"/>
                </a:cubicBezTo>
                <a:cubicBezTo>
                  <a:pt x="65" y="111"/>
                  <a:pt x="73" y="129"/>
                  <a:pt x="81" y="132"/>
                </a:cubicBezTo>
                <a:cubicBezTo>
                  <a:pt x="90" y="135"/>
                  <a:pt x="93" y="137"/>
                  <a:pt x="91" y="141"/>
                </a:cubicBezTo>
                <a:cubicBezTo>
                  <a:pt x="85" y="153"/>
                  <a:pt x="73" y="161"/>
                  <a:pt x="67" y="175"/>
                </a:cubicBezTo>
                <a:cubicBezTo>
                  <a:pt x="75" y="178"/>
                  <a:pt x="85" y="179"/>
                  <a:pt x="94" y="179"/>
                </a:cubicBezTo>
                <a:cubicBezTo>
                  <a:pt x="107" y="179"/>
                  <a:pt x="118" y="177"/>
                  <a:pt x="129" y="172"/>
                </a:cubicBezTo>
                <a:close/>
                <a:moveTo>
                  <a:pt x="177" y="114"/>
                </a:moveTo>
                <a:cubicBezTo>
                  <a:pt x="175" y="114"/>
                  <a:pt x="173" y="115"/>
                  <a:pt x="172" y="115"/>
                </a:cubicBezTo>
                <a:cubicBezTo>
                  <a:pt x="167" y="113"/>
                  <a:pt x="170" y="93"/>
                  <a:pt x="163" y="94"/>
                </a:cubicBezTo>
                <a:cubicBezTo>
                  <a:pt x="160" y="95"/>
                  <a:pt x="165" y="110"/>
                  <a:pt x="172" y="118"/>
                </a:cubicBezTo>
                <a:cubicBezTo>
                  <a:pt x="173" y="119"/>
                  <a:pt x="174" y="118"/>
                  <a:pt x="176" y="118"/>
                </a:cubicBezTo>
                <a:cubicBezTo>
                  <a:pt x="176" y="117"/>
                  <a:pt x="177" y="115"/>
                  <a:pt x="177" y="114"/>
                </a:cubicBezTo>
                <a:close/>
                <a:moveTo>
                  <a:pt x="172" y="128"/>
                </a:moveTo>
                <a:cubicBezTo>
                  <a:pt x="164" y="126"/>
                  <a:pt x="158" y="144"/>
                  <a:pt x="156" y="152"/>
                </a:cubicBezTo>
                <a:cubicBezTo>
                  <a:pt x="163" y="145"/>
                  <a:pt x="168" y="137"/>
                  <a:pt x="172" y="128"/>
                </a:cubicBezTo>
                <a:close/>
                <a:moveTo>
                  <a:pt x="52" y="168"/>
                </a:moveTo>
                <a:cubicBezTo>
                  <a:pt x="53" y="160"/>
                  <a:pt x="54" y="151"/>
                  <a:pt x="52" y="150"/>
                </a:cubicBezTo>
                <a:cubicBezTo>
                  <a:pt x="45" y="144"/>
                  <a:pt x="40" y="135"/>
                  <a:pt x="47" y="126"/>
                </a:cubicBezTo>
                <a:cubicBezTo>
                  <a:pt x="48" y="125"/>
                  <a:pt x="49" y="124"/>
                  <a:pt x="49" y="122"/>
                </a:cubicBezTo>
                <a:cubicBezTo>
                  <a:pt x="50" y="119"/>
                  <a:pt x="47" y="121"/>
                  <a:pt x="42" y="121"/>
                </a:cubicBezTo>
                <a:cubicBezTo>
                  <a:pt x="37" y="121"/>
                  <a:pt x="41" y="113"/>
                  <a:pt x="31" y="112"/>
                </a:cubicBezTo>
                <a:cubicBezTo>
                  <a:pt x="21" y="111"/>
                  <a:pt x="21" y="109"/>
                  <a:pt x="20" y="103"/>
                </a:cubicBezTo>
                <a:cubicBezTo>
                  <a:pt x="20" y="97"/>
                  <a:pt x="14" y="91"/>
                  <a:pt x="9" y="90"/>
                </a:cubicBezTo>
                <a:cubicBezTo>
                  <a:pt x="9" y="91"/>
                  <a:pt x="9" y="93"/>
                  <a:pt x="9" y="94"/>
                </a:cubicBezTo>
                <a:cubicBezTo>
                  <a:pt x="9" y="126"/>
                  <a:pt x="27" y="154"/>
                  <a:pt x="52" y="168"/>
                </a:cubicBezTo>
                <a:close/>
                <a:moveTo>
                  <a:pt x="108" y="41"/>
                </a:moveTo>
                <a:cubicBezTo>
                  <a:pt x="112" y="43"/>
                  <a:pt x="116" y="40"/>
                  <a:pt x="115" y="37"/>
                </a:cubicBezTo>
                <a:cubicBezTo>
                  <a:pt x="112" y="32"/>
                  <a:pt x="103" y="35"/>
                  <a:pt x="108" y="41"/>
                </a:cubicBezTo>
                <a:close/>
                <a:moveTo>
                  <a:pt x="125" y="49"/>
                </a:moveTo>
                <a:cubicBezTo>
                  <a:pt x="128" y="49"/>
                  <a:pt x="130" y="55"/>
                  <a:pt x="129" y="58"/>
                </a:cubicBezTo>
                <a:cubicBezTo>
                  <a:pt x="127" y="64"/>
                  <a:pt x="122" y="60"/>
                  <a:pt x="121" y="56"/>
                </a:cubicBezTo>
                <a:cubicBezTo>
                  <a:pt x="121" y="52"/>
                  <a:pt x="122" y="49"/>
                  <a:pt x="125" y="49"/>
                </a:cubicBezTo>
                <a:close/>
                <a:moveTo>
                  <a:pt x="158" y="77"/>
                </a:moveTo>
                <a:cubicBezTo>
                  <a:pt x="155" y="74"/>
                  <a:pt x="156" y="70"/>
                  <a:pt x="160" y="69"/>
                </a:cubicBezTo>
                <a:cubicBezTo>
                  <a:pt x="167" y="68"/>
                  <a:pt x="176" y="75"/>
                  <a:pt x="170" y="77"/>
                </a:cubicBezTo>
                <a:cubicBezTo>
                  <a:pt x="167" y="78"/>
                  <a:pt x="162" y="78"/>
                  <a:pt x="158" y="77"/>
                </a:cubicBezTo>
                <a:close/>
                <a:moveTo>
                  <a:pt x="46" y="102"/>
                </a:moveTo>
                <a:cubicBezTo>
                  <a:pt x="49" y="102"/>
                  <a:pt x="57" y="104"/>
                  <a:pt x="59" y="106"/>
                </a:cubicBezTo>
                <a:cubicBezTo>
                  <a:pt x="61" y="109"/>
                  <a:pt x="53" y="108"/>
                  <a:pt x="48" y="106"/>
                </a:cubicBezTo>
                <a:cubicBezTo>
                  <a:pt x="45" y="105"/>
                  <a:pt x="43" y="103"/>
                  <a:pt x="46" y="102"/>
                </a:cubicBezTo>
                <a:close/>
              </a:path>
            </a:pathLst>
          </a:custGeom>
          <a:solidFill>
            <a:schemeClr val="tx1"/>
          </a:solidFill>
          <a:ln>
            <a:noFill/>
          </a:ln>
        </p:spPr>
        <p:txBody>
          <a:bodyPr vert="horz" wrap="square" lIns="82295" tIns="41148" rIns="82295" bIns="41148" numCol="1" anchor="t" anchorCtr="0" compatLnSpc="1">
            <a:prstTxWarp prst="textNoShape">
              <a:avLst/>
            </a:prstTxWarp>
          </a:bodyPr>
          <a:lstStyle/>
          <a:p>
            <a:endParaRPr lang="en-US" sz="1600" dirty="0"/>
          </a:p>
        </p:txBody>
      </p:sp>
      <p:sp>
        <p:nvSpPr>
          <p:cNvPr id="24" name="Freeform 62"/>
          <p:cNvSpPr>
            <a:spLocks noEditPoints="1"/>
          </p:cNvSpPr>
          <p:nvPr/>
        </p:nvSpPr>
        <p:spPr bwMode="black">
          <a:xfrm>
            <a:off x="7922428" y="3486215"/>
            <a:ext cx="395326" cy="395120"/>
          </a:xfrm>
          <a:custGeom>
            <a:avLst/>
            <a:gdLst>
              <a:gd name="T0" fmla="*/ 189 w 189"/>
              <a:gd name="T1" fmla="*/ 94 h 189"/>
              <a:gd name="T2" fmla="*/ 0 w 189"/>
              <a:gd name="T3" fmla="*/ 94 h 189"/>
              <a:gd name="T4" fmla="*/ 129 w 189"/>
              <a:gd name="T5" fmla="*/ 172 h 189"/>
              <a:gd name="T6" fmla="*/ 124 w 189"/>
              <a:gd name="T7" fmla="*/ 123 h 189"/>
              <a:gd name="T8" fmla="*/ 123 w 189"/>
              <a:gd name="T9" fmla="*/ 84 h 189"/>
              <a:gd name="T10" fmla="*/ 140 w 189"/>
              <a:gd name="T11" fmla="*/ 85 h 189"/>
              <a:gd name="T12" fmla="*/ 152 w 189"/>
              <a:gd name="T13" fmla="*/ 89 h 189"/>
              <a:gd name="T14" fmla="*/ 158 w 189"/>
              <a:gd name="T15" fmla="*/ 84 h 189"/>
              <a:gd name="T16" fmla="*/ 152 w 189"/>
              <a:gd name="T17" fmla="*/ 82 h 189"/>
              <a:gd name="T18" fmla="*/ 146 w 189"/>
              <a:gd name="T19" fmla="*/ 78 h 189"/>
              <a:gd name="T20" fmla="*/ 139 w 189"/>
              <a:gd name="T21" fmla="*/ 74 h 189"/>
              <a:gd name="T22" fmla="*/ 128 w 189"/>
              <a:gd name="T23" fmla="*/ 80 h 189"/>
              <a:gd name="T24" fmla="*/ 121 w 189"/>
              <a:gd name="T25" fmla="*/ 72 h 189"/>
              <a:gd name="T26" fmla="*/ 132 w 189"/>
              <a:gd name="T27" fmla="*/ 59 h 189"/>
              <a:gd name="T28" fmla="*/ 140 w 189"/>
              <a:gd name="T29" fmla="*/ 57 h 189"/>
              <a:gd name="T30" fmla="*/ 149 w 189"/>
              <a:gd name="T31" fmla="*/ 52 h 189"/>
              <a:gd name="T32" fmla="*/ 148 w 189"/>
              <a:gd name="T33" fmla="*/ 44 h 189"/>
              <a:gd name="T34" fmla="*/ 144 w 189"/>
              <a:gd name="T35" fmla="*/ 46 h 189"/>
              <a:gd name="T36" fmla="*/ 138 w 189"/>
              <a:gd name="T37" fmla="*/ 48 h 189"/>
              <a:gd name="T38" fmla="*/ 147 w 189"/>
              <a:gd name="T39" fmla="*/ 28 h 189"/>
              <a:gd name="T40" fmla="*/ 108 w 189"/>
              <a:gd name="T41" fmla="*/ 11 h 189"/>
              <a:gd name="T42" fmla="*/ 90 w 189"/>
              <a:gd name="T43" fmla="*/ 43 h 189"/>
              <a:gd name="T44" fmla="*/ 78 w 189"/>
              <a:gd name="T45" fmla="*/ 21 h 189"/>
              <a:gd name="T46" fmla="*/ 69 w 189"/>
              <a:gd name="T47" fmla="*/ 13 h 189"/>
              <a:gd name="T48" fmla="*/ 60 w 189"/>
              <a:gd name="T49" fmla="*/ 23 h 189"/>
              <a:gd name="T50" fmla="*/ 72 w 189"/>
              <a:gd name="T51" fmla="*/ 43 h 189"/>
              <a:gd name="T52" fmla="*/ 59 w 189"/>
              <a:gd name="T53" fmla="*/ 31 h 189"/>
              <a:gd name="T54" fmla="*/ 44 w 189"/>
              <a:gd name="T55" fmla="*/ 49 h 189"/>
              <a:gd name="T56" fmla="*/ 57 w 189"/>
              <a:gd name="T57" fmla="*/ 47 h 189"/>
              <a:gd name="T58" fmla="*/ 73 w 189"/>
              <a:gd name="T59" fmla="*/ 70 h 189"/>
              <a:gd name="T60" fmla="*/ 47 w 189"/>
              <a:gd name="T61" fmla="*/ 100 h 189"/>
              <a:gd name="T62" fmla="*/ 31 w 189"/>
              <a:gd name="T63" fmla="*/ 97 h 189"/>
              <a:gd name="T64" fmla="*/ 40 w 189"/>
              <a:gd name="T65" fmla="*/ 103 h 189"/>
              <a:gd name="T66" fmla="*/ 42 w 189"/>
              <a:gd name="T67" fmla="*/ 116 h 189"/>
              <a:gd name="T68" fmla="*/ 81 w 189"/>
              <a:gd name="T69" fmla="*/ 132 h 189"/>
              <a:gd name="T70" fmla="*/ 67 w 189"/>
              <a:gd name="T71" fmla="*/ 175 h 189"/>
              <a:gd name="T72" fmla="*/ 129 w 189"/>
              <a:gd name="T73" fmla="*/ 172 h 189"/>
              <a:gd name="T74" fmla="*/ 172 w 189"/>
              <a:gd name="T75" fmla="*/ 115 h 189"/>
              <a:gd name="T76" fmla="*/ 172 w 189"/>
              <a:gd name="T77" fmla="*/ 118 h 189"/>
              <a:gd name="T78" fmla="*/ 177 w 189"/>
              <a:gd name="T79" fmla="*/ 114 h 189"/>
              <a:gd name="T80" fmla="*/ 156 w 189"/>
              <a:gd name="T81" fmla="*/ 152 h 189"/>
              <a:gd name="T82" fmla="*/ 52 w 189"/>
              <a:gd name="T83" fmla="*/ 168 h 189"/>
              <a:gd name="T84" fmla="*/ 47 w 189"/>
              <a:gd name="T85" fmla="*/ 126 h 189"/>
              <a:gd name="T86" fmla="*/ 42 w 189"/>
              <a:gd name="T87" fmla="*/ 121 h 189"/>
              <a:gd name="T88" fmla="*/ 20 w 189"/>
              <a:gd name="T89" fmla="*/ 103 h 189"/>
              <a:gd name="T90" fmla="*/ 9 w 189"/>
              <a:gd name="T91" fmla="*/ 94 h 189"/>
              <a:gd name="T92" fmla="*/ 108 w 189"/>
              <a:gd name="T93" fmla="*/ 41 h 189"/>
              <a:gd name="T94" fmla="*/ 108 w 189"/>
              <a:gd name="T95" fmla="*/ 41 h 189"/>
              <a:gd name="T96" fmla="*/ 129 w 189"/>
              <a:gd name="T97" fmla="*/ 58 h 189"/>
              <a:gd name="T98" fmla="*/ 125 w 189"/>
              <a:gd name="T99" fmla="*/ 49 h 189"/>
              <a:gd name="T100" fmla="*/ 160 w 189"/>
              <a:gd name="T101" fmla="*/ 69 h 189"/>
              <a:gd name="T102" fmla="*/ 158 w 189"/>
              <a:gd name="T103" fmla="*/ 77 h 189"/>
              <a:gd name="T104" fmla="*/ 59 w 189"/>
              <a:gd name="T105" fmla="*/ 106 h 189"/>
              <a:gd name="T106" fmla="*/ 46 w 189"/>
              <a:gd name="T107" fmla="*/ 10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 h="189">
                <a:moveTo>
                  <a:pt x="94" y="0"/>
                </a:moveTo>
                <a:cubicBezTo>
                  <a:pt x="146" y="0"/>
                  <a:pt x="189" y="42"/>
                  <a:pt x="189" y="94"/>
                </a:cubicBezTo>
                <a:cubicBezTo>
                  <a:pt x="189" y="147"/>
                  <a:pt x="146" y="189"/>
                  <a:pt x="94" y="189"/>
                </a:cubicBezTo>
                <a:cubicBezTo>
                  <a:pt x="42" y="189"/>
                  <a:pt x="0" y="147"/>
                  <a:pt x="0" y="94"/>
                </a:cubicBezTo>
                <a:cubicBezTo>
                  <a:pt x="0" y="42"/>
                  <a:pt x="42" y="0"/>
                  <a:pt x="94" y="0"/>
                </a:cubicBezTo>
                <a:close/>
                <a:moveTo>
                  <a:pt x="129" y="172"/>
                </a:moveTo>
                <a:cubicBezTo>
                  <a:pt x="126" y="156"/>
                  <a:pt x="135" y="129"/>
                  <a:pt x="130" y="124"/>
                </a:cubicBezTo>
                <a:cubicBezTo>
                  <a:pt x="128" y="123"/>
                  <a:pt x="126" y="122"/>
                  <a:pt x="124" y="123"/>
                </a:cubicBezTo>
                <a:cubicBezTo>
                  <a:pt x="120" y="124"/>
                  <a:pt x="116" y="126"/>
                  <a:pt x="113" y="125"/>
                </a:cubicBezTo>
                <a:cubicBezTo>
                  <a:pt x="96" y="117"/>
                  <a:pt x="106" y="90"/>
                  <a:pt x="123" y="84"/>
                </a:cubicBezTo>
                <a:cubicBezTo>
                  <a:pt x="126" y="83"/>
                  <a:pt x="129" y="83"/>
                  <a:pt x="132" y="83"/>
                </a:cubicBezTo>
                <a:cubicBezTo>
                  <a:pt x="137" y="82"/>
                  <a:pt x="140" y="82"/>
                  <a:pt x="140" y="85"/>
                </a:cubicBezTo>
                <a:cubicBezTo>
                  <a:pt x="140" y="89"/>
                  <a:pt x="148" y="92"/>
                  <a:pt x="150" y="92"/>
                </a:cubicBezTo>
                <a:cubicBezTo>
                  <a:pt x="151" y="92"/>
                  <a:pt x="151" y="89"/>
                  <a:pt x="152" y="89"/>
                </a:cubicBezTo>
                <a:cubicBezTo>
                  <a:pt x="159" y="89"/>
                  <a:pt x="164" y="93"/>
                  <a:pt x="165" y="90"/>
                </a:cubicBezTo>
                <a:cubicBezTo>
                  <a:pt x="167" y="80"/>
                  <a:pt x="166" y="85"/>
                  <a:pt x="158" y="84"/>
                </a:cubicBezTo>
                <a:cubicBezTo>
                  <a:pt x="155" y="83"/>
                  <a:pt x="157" y="78"/>
                  <a:pt x="154" y="78"/>
                </a:cubicBezTo>
                <a:cubicBezTo>
                  <a:pt x="152" y="77"/>
                  <a:pt x="155" y="84"/>
                  <a:pt x="152" y="82"/>
                </a:cubicBezTo>
                <a:cubicBezTo>
                  <a:pt x="148" y="79"/>
                  <a:pt x="146" y="72"/>
                  <a:pt x="142" y="71"/>
                </a:cubicBezTo>
                <a:cubicBezTo>
                  <a:pt x="137" y="70"/>
                  <a:pt x="145" y="75"/>
                  <a:pt x="146" y="78"/>
                </a:cubicBezTo>
                <a:cubicBezTo>
                  <a:pt x="147" y="81"/>
                  <a:pt x="143" y="85"/>
                  <a:pt x="141" y="82"/>
                </a:cubicBezTo>
                <a:cubicBezTo>
                  <a:pt x="140" y="81"/>
                  <a:pt x="145" y="78"/>
                  <a:pt x="139" y="74"/>
                </a:cubicBezTo>
                <a:cubicBezTo>
                  <a:pt x="138" y="72"/>
                  <a:pt x="135" y="72"/>
                  <a:pt x="133" y="74"/>
                </a:cubicBezTo>
                <a:cubicBezTo>
                  <a:pt x="130" y="77"/>
                  <a:pt x="129" y="80"/>
                  <a:pt x="128" y="80"/>
                </a:cubicBezTo>
                <a:cubicBezTo>
                  <a:pt x="125" y="82"/>
                  <a:pt x="123" y="82"/>
                  <a:pt x="120" y="81"/>
                </a:cubicBezTo>
                <a:cubicBezTo>
                  <a:pt x="116" y="80"/>
                  <a:pt x="117" y="71"/>
                  <a:pt x="121" y="72"/>
                </a:cubicBezTo>
                <a:cubicBezTo>
                  <a:pt x="133" y="75"/>
                  <a:pt x="122" y="68"/>
                  <a:pt x="125" y="66"/>
                </a:cubicBezTo>
                <a:cubicBezTo>
                  <a:pt x="126" y="65"/>
                  <a:pt x="130" y="62"/>
                  <a:pt x="132" y="59"/>
                </a:cubicBezTo>
                <a:cubicBezTo>
                  <a:pt x="134" y="57"/>
                  <a:pt x="133" y="51"/>
                  <a:pt x="137" y="52"/>
                </a:cubicBezTo>
                <a:cubicBezTo>
                  <a:pt x="139" y="52"/>
                  <a:pt x="138" y="56"/>
                  <a:pt x="140" y="57"/>
                </a:cubicBezTo>
                <a:cubicBezTo>
                  <a:pt x="141" y="58"/>
                  <a:pt x="144" y="57"/>
                  <a:pt x="146" y="57"/>
                </a:cubicBezTo>
                <a:cubicBezTo>
                  <a:pt x="149" y="57"/>
                  <a:pt x="149" y="55"/>
                  <a:pt x="149" y="52"/>
                </a:cubicBezTo>
                <a:cubicBezTo>
                  <a:pt x="149" y="48"/>
                  <a:pt x="156" y="49"/>
                  <a:pt x="156" y="47"/>
                </a:cubicBezTo>
                <a:cubicBezTo>
                  <a:pt x="155" y="44"/>
                  <a:pt x="148" y="48"/>
                  <a:pt x="148" y="44"/>
                </a:cubicBezTo>
                <a:cubicBezTo>
                  <a:pt x="148" y="39"/>
                  <a:pt x="154" y="38"/>
                  <a:pt x="150" y="37"/>
                </a:cubicBezTo>
                <a:cubicBezTo>
                  <a:pt x="147" y="36"/>
                  <a:pt x="143" y="39"/>
                  <a:pt x="144" y="46"/>
                </a:cubicBezTo>
                <a:cubicBezTo>
                  <a:pt x="145" y="53"/>
                  <a:pt x="146" y="56"/>
                  <a:pt x="141" y="54"/>
                </a:cubicBezTo>
                <a:cubicBezTo>
                  <a:pt x="137" y="51"/>
                  <a:pt x="142" y="46"/>
                  <a:pt x="138" y="48"/>
                </a:cubicBezTo>
                <a:cubicBezTo>
                  <a:pt x="135" y="50"/>
                  <a:pt x="133" y="51"/>
                  <a:pt x="133" y="46"/>
                </a:cubicBezTo>
                <a:cubicBezTo>
                  <a:pt x="133" y="42"/>
                  <a:pt x="141" y="30"/>
                  <a:pt x="147" y="28"/>
                </a:cubicBezTo>
                <a:cubicBezTo>
                  <a:pt x="136" y="19"/>
                  <a:pt x="123" y="13"/>
                  <a:pt x="108" y="11"/>
                </a:cubicBezTo>
                <a:cubicBezTo>
                  <a:pt x="108" y="11"/>
                  <a:pt x="108" y="11"/>
                  <a:pt x="108" y="11"/>
                </a:cubicBezTo>
                <a:cubicBezTo>
                  <a:pt x="108" y="19"/>
                  <a:pt x="108" y="24"/>
                  <a:pt x="107" y="28"/>
                </a:cubicBezTo>
                <a:cubicBezTo>
                  <a:pt x="107" y="33"/>
                  <a:pt x="92" y="34"/>
                  <a:pt x="90" y="43"/>
                </a:cubicBezTo>
                <a:cubicBezTo>
                  <a:pt x="88" y="51"/>
                  <a:pt x="85" y="46"/>
                  <a:pt x="80" y="40"/>
                </a:cubicBezTo>
                <a:cubicBezTo>
                  <a:pt x="75" y="34"/>
                  <a:pt x="81" y="26"/>
                  <a:pt x="78" y="21"/>
                </a:cubicBezTo>
                <a:cubicBezTo>
                  <a:pt x="76" y="16"/>
                  <a:pt x="67" y="23"/>
                  <a:pt x="67" y="18"/>
                </a:cubicBezTo>
                <a:cubicBezTo>
                  <a:pt x="67" y="16"/>
                  <a:pt x="69" y="14"/>
                  <a:pt x="69" y="13"/>
                </a:cubicBezTo>
                <a:cubicBezTo>
                  <a:pt x="68" y="14"/>
                  <a:pt x="67" y="14"/>
                  <a:pt x="66" y="14"/>
                </a:cubicBezTo>
                <a:cubicBezTo>
                  <a:pt x="63" y="16"/>
                  <a:pt x="61" y="22"/>
                  <a:pt x="60" y="23"/>
                </a:cubicBezTo>
                <a:cubicBezTo>
                  <a:pt x="57" y="27"/>
                  <a:pt x="64" y="26"/>
                  <a:pt x="67" y="30"/>
                </a:cubicBezTo>
                <a:cubicBezTo>
                  <a:pt x="71" y="36"/>
                  <a:pt x="74" y="40"/>
                  <a:pt x="72" y="43"/>
                </a:cubicBezTo>
                <a:cubicBezTo>
                  <a:pt x="71" y="46"/>
                  <a:pt x="59" y="43"/>
                  <a:pt x="61" y="38"/>
                </a:cubicBezTo>
                <a:cubicBezTo>
                  <a:pt x="64" y="33"/>
                  <a:pt x="62" y="32"/>
                  <a:pt x="59" y="31"/>
                </a:cubicBezTo>
                <a:cubicBezTo>
                  <a:pt x="56" y="31"/>
                  <a:pt x="56" y="35"/>
                  <a:pt x="56" y="40"/>
                </a:cubicBezTo>
                <a:cubicBezTo>
                  <a:pt x="56" y="44"/>
                  <a:pt x="48" y="45"/>
                  <a:pt x="44" y="49"/>
                </a:cubicBezTo>
                <a:cubicBezTo>
                  <a:pt x="40" y="54"/>
                  <a:pt x="47" y="58"/>
                  <a:pt x="53" y="60"/>
                </a:cubicBezTo>
                <a:cubicBezTo>
                  <a:pt x="59" y="62"/>
                  <a:pt x="55" y="52"/>
                  <a:pt x="57" y="47"/>
                </a:cubicBezTo>
                <a:cubicBezTo>
                  <a:pt x="59" y="40"/>
                  <a:pt x="66" y="46"/>
                  <a:pt x="71" y="52"/>
                </a:cubicBezTo>
                <a:cubicBezTo>
                  <a:pt x="75" y="58"/>
                  <a:pt x="82" y="66"/>
                  <a:pt x="73" y="70"/>
                </a:cubicBezTo>
                <a:cubicBezTo>
                  <a:pt x="58" y="76"/>
                  <a:pt x="52" y="83"/>
                  <a:pt x="49" y="89"/>
                </a:cubicBezTo>
                <a:cubicBezTo>
                  <a:pt x="46" y="95"/>
                  <a:pt x="49" y="98"/>
                  <a:pt x="47" y="100"/>
                </a:cubicBezTo>
                <a:cubicBezTo>
                  <a:pt x="45" y="102"/>
                  <a:pt x="45" y="99"/>
                  <a:pt x="43" y="94"/>
                </a:cubicBezTo>
                <a:cubicBezTo>
                  <a:pt x="41" y="91"/>
                  <a:pt x="34" y="91"/>
                  <a:pt x="31" y="97"/>
                </a:cubicBezTo>
                <a:cubicBezTo>
                  <a:pt x="29" y="98"/>
                  <a:pt x="29" y="101"/>
                  <a:pt x="29" y="104"/>
                </a:cubicBezTo>
                <a:cubicBezTo>
                  <a:pt x="29" y="114"/>
                  <a:pt x="36" y="101"/>
                  <a:pt x="40" y="103"/>
                </a:cubicBezTo>
                <a:cubicBezTo>
                  <a:pt x="45" y="104"/>
                  <a:pt x="36" y="105"/>
                  <a:pt x="37" y="109"/>
                </a:cubicBezTo>
                <a:cubicBezTo>
                  <a:pt x="38" y="113"/>
                  <a:pt x="44" y="107"/>
                  <a:pt x="42" y="116"/>
                </a:cubicBezTo>
                <a:cubicBezTo>
                  <a:pt x="41" y="121"/>
                  <a:pt x="49" y="117"/>
                  <a:pt x="54" y="115"/>
                </a:cubicBezTo>
                <a:cubicBezTo>
                  <a:pt x="65" y="111"/>
                  <a:pt x="73" y="129"/>
                  <a:pt x="81" y="132"/>
                </a:cubicBezTo>
                <a:cubicBezTo>
                  <a:pt x="90" y="135"/>
                  <a:pt x="93" y="137"/>
                  <a:pt x="91" y="141"/>
                </a:cubicBezTo>
                <a:cubicBezTo>
                  <a:pt x="85" y="153"/>
                  <a:pt x="73" y="161"/>
                  <a:pt x="67" y="175"/>
                </a:cubicBezTo>
                <a:cubicBezTo>
                  <a:pt x="75" y="178"/>
                  <a:pt x="85" y="179"/>
                  <a:pt x="94" y="179"/>
                </a:cubicBezTo>
                <a:cubicBezTo>
                  <a:pt x="107" y="179"/>
                  <a:pt x="118" y="177"/>
                  <a:pt x="129" y="172"/>
                </a:cubicBezTo>
                <a:close/>
                <a:moveTo>
                  <a:pt x="177" y="114"/>
                </a:moveTo>
                <a:cubicBezTo>
                  <a:pt x="175" y="114"/>
                  <a:pt x="173" y="115"/>
                  <a:pt x="172" y="115"/>
                </a:cubicBezTo>
                <a:cubicBezTo>
                  <a:pt x="167" y="113"/>
                  <a:pt x="170" y="93"/>
                  <a:pt x="163" y="94"/>
                </a:cubicBezTo>
                <a:cubicBezTo>
                  <a:pt x="160" y="95"/>
                  <a:pt x="165" y="110"/>
                  <a:pt x="172" y="118"/>
                </a:cubicBezTo>
                <a:cubicBezTo>
                  <a:pt x="173" y="119"/>
                  <a:pt x="174" y="118"/>
                  <a:pt x="176" y="118"/>
                </a:cubicBezTo>
                <a:cubicBezTo>
                  <a:pt x="176" y="117"/>
                  <a:pt x="177" y="115"/>
                  <a:pt x="177" y="114"/>
                </a:cubicBezTo>
                <a:close/>
                <a:moveTo>
                  <a:pt x="172" y="128"/>
                </a:moveTo>
                <a:cubicBezTo>
                  <a:pt x="164" y="126"/>
                  <a:pt x="158" y="144"/>
                  <a:pt x="156" y="152"/>
                </a:cubicBezTo>
                <a:cubicBezTo>
                  <a:pt x="163" y="145"/>
                  <a:pt x="168" y="137"/>
                  <a:pt x="172" y="128"/>
                </a:cubicBezTo>
                <a:close/>
                <a:moveTo>
                  <a:pt x="52" y="168"/>
                </a:moveTo>
                <a:cubicBezTo>
                  <a:pt x="53" y="160"/>
                  <a:pt x="54" y="151"/>
                  <a:pt x="52" y="150"/>
                </a:cubicBezTo>
                <a:cubicBezTo>
                  <a:pt x="45" y="144"/>
                  <a:pt x="40" y="135"/>
                  <a:pt x="47" y="126"/>
                </a:cubicBezTo>
                <a:cubicBezTo>
                  <a:pt x="48" y="125"/>
                  <a:pt x="49" y="124"/>
                  <a:pt x="49" y="122"/>
                </a:cubicBezTo>
                <a:cubicBezTo>
                  <a:pt x="50" y="119"/>
                  <a:pt x="47" y="121"/>
                  <a:pt x="42" y="121"/>
                </a:cubicBezTo>
                <a:cubicBezTo>
                  <a:pt x="37" y="121"/>
                  <a:pt x="41" y="113"/>
                  <a:pt x="31" y="112"/>
                </a:cubicBezTo>
                <a:cubicBezTo>
                  <a:pt x="21" y="111"/>
                  <a:pt x="21" y="109"/>
                  <a:pt x="20" y="103"/>
                </a:cubicBezTo>
                <a:cubicBezTo>
                  <a:pt x="20" y="97"/>
                  <a:pt x="14" y="91"/>
                  <a:pt x="9" y="90"/>
                </a:cubicBezTo>
                <a:cubicBezTo>
                  <a:pt x="9" y="91"/>
                  <a:pt x="9" y="93"/>
                  <a:pt x="9" y="94"/>
                </a:cubicBezTo>
                <a:cubicBezTo>
                  <a:pt x="9" y="126"/>
                  <a:pt x="27" y="154"/>
                  <a:pt x="52" y="168"/>
                </a:cubicBezTo>
                <a:close/>
                <a:moveTo>
                  <a:pt x="108" y="41"/>
                </a:moveTo>
                <a:cubicBezTo>
                  <a:pt x="112" y="43"/>
                  <a:pt x="116" y="40"/>
                  <a:pt x="115" y="37"/>
                </a:cubicBezTo>
                <a:cubicBezTo>
                  <a:pt x="112" y="32"/>
                  <a:pt x="103" y="35"/>
                  <a:pt x="108" y="41"/>
                </a:cubicBezTo>
                <a:close/>
                <a:moveTo>
                  <a:pt x="125" y="49"/>
                </a:moveTo>
                <a:cubicBezTo>
                  <a:pt x="128" y="49"/>
                  <a:pt x="130" y="55"/>
                  <a:pt x="129" y="58"/>
                </a:cubicBezTo>
                <a:cubicBezTo>
                  <a:pt x="127" y="64"/>
                  <a:pt x="122" y="60"/>
                  <a:pt x="121" y="56"/>
                </a:cubicBezTo>
                <a:cubicBezTo>
                  <a:pt x="121" y="52"/>
                  <a:pt x="122" y="49"/>
                  <a:pt x="125" y="49"/>
                </a:cubicBezTo>
                <a:close/>
                <a:moveTo>
                  <a:pt x="158" y="77"/>
                </a:moveTo>
                <a:cubicBezTo>
                  <a:pt x="155" y="74"/>
                  <a:pt x="156" y="70"/>
                  <a:pt x="160" y="69"/>
                </a:cubicBezTo>
                <a:cubicBezTo>
                  <a:pt x="167" y="68"/>
                  <a:pt x="176" y="75"/>
                  <a:pt x="170" y="77"/>
                </a:cubicBezTo>
                <a:cubicBezTo>
                  <a:pt x="167" y="78"/>
                  <a:pt x="162" y="78"/>
                  <a:pt x="158" y="77"/>
                </a:cubicBezTo>
                <a:close/>
                <a:moveTo>
                  <a:pt x="46" y="102"/>
                </a:moveTo>
                <a:cubicBezTo>
                  <a:pt x="49" y="102"/>
                  <a:pt x="57" y="104"/>
                  <a:pt x="59" y="106"/>
                </a:cubicBezTo>
                <a:cubicBezTo>
                  <a:pt x="61" y="109"/>
                  <a:pt x="53" y="108"/>
                  <a:pt x="48" y="106"/>
                </a:cubicBezTo>
                <a:cubicBezTo>
                  <a:pt x="45" y="105"/>
                  <a:pt x="43" y="103"/>
                  <a:pt x="46" y="102"/>
                </a:cubicBezTo>
                <a:close/>
              </a:path>
            </a:pathLst>
          </a:custGeom>
          <a:solidFill>
            <a:schemeClr val="tx1"/>
          </a:solidFill>
          <a:ln>
            <a:noFill/>
          </a:ln>
        </p:spPr>
        <p:txBody>
          <a:bodyPr vert="horz" wrap="square" lIns="82295" tIns="41148" rIns="82295" bIns="41148" numCol="1" anchor="t" anchorCtr="0" compatLnSpc="1">
            <a:prstTxWarp prst="textNoShape">
              <a:avLst/>
            </a:prstTxWarp>
          </a:bodyPr>
          <a:lstStyle/>
          <a:p>
            <a:endParaRPr lang="en-US" sz="1600" dirty="0"/>
          </a:p>
        </p:txBody>
      </p:sp>
      <p:sp>
        <p:nvSpPr>
          <p:cNvPr id="25" name="Freeform 34"/>
          <p:cNvSpPr>
            <a:spLocks noEditPoints="1"/>
          </p:cNvSpPr>
          <p:nvPr/>
        </p:nvSpPr>
        <p:spPr bwMode="auto">
          <a:xfrm>
            <a:off x="2961047" y="5356455"/>
            <a:ext cx="372746" cy="365679"/>
          </a:xfrm>
          <a:custGeom>
            <a:avLst/>
            <a:gdLst>
              <a:gd name="T0" fmla="*/ 1691 w 1811"/>
              <a:gd name="T1" fmla="*/ 192 h 1777"/>
              <a:gd name="T2" fmla="*/ 907 w 1811"/>
              <a:gd name="T3" fmla="*/ 0 h 1777"/>
              <a:gd name="T4" fmla="*/ 330 w 1811"/>
              <a:gd name="T5" fmla="*/ 83 h 1777"/>
              <a:gd name="T6" fmla="*/ 120 w 1811"/>
              <a:gd name="T7" fmla="*/ 192 h 1777"/>
              <a:gd name="T8" fmla="*/ 0 w 1811"/>
              <a:gd name="T9" fmla="*/ 419 h 1777"/>
              <a:gd name="T10" fmla="*/ 0 w 1811"/>
              <a:gd name="T11" fmla="*/ 1306 h 1777"/>
              <a:gd name="T12" fmla="*/ 108 w 1811"/>
              <a:gd name="T13" fmla="*/ 1543 h 1777"/>
              <a:gd name="T14" fmla="*/ 907 w 1811"/>
              <a:gd name="T15" fmla="*/ 1777 h 1777"/>
              <a:gd name="T16" fmla="*/ 1150 w 1811"/>
              <a:gd name="T17" fmla="*/ 1762 h 1777"/>
              <a:gd name="T18" fmla="*/ 1700 w 1811"/>
              <a:gd name="T19" fmla="*/ 1547 h 1777"/>
              <a:gd name="T20" fmla="*/ 1703 w 1811"/>
              <a:gd name="T21" fmla="*/ 1547 h 1777"/>
              <a:gd name="T22" fmla="*/ 1811 w 1811"/>
              <a:gd name="T23" fmla="*/ 1310 h 1777"/>
              <a:gd name="T24" fmla="*/ 1811 w 1811"/>
              <a:gd name="T25" fmla="*/ 832 h 1777"/>
              <a:gd name="T26" fmla="*/ 1811 w 1811"/>
              <a:gd name="T27" fmla="*/ 832 h 1777"/>
              <a:gd name="T28" fmla="*/ 1811 w 1811"/>
              <a:gd name="T29" fmla="*/ 419 h 1777"/>
              <a:gd name="T30" fmla="*/ 1691 w 1811"/>
              <a:gd name="T31" fmla="*/ 192 h 1777"/>
              <a:gd name="T32" fmla="*/ 907 w 1811"/>
              <a:gd name="T33" fmla="*/ 167 h 1777"/>
              <a:gd name="T34" fmla="*/ 1646 w 1811"/>
              <a:gd name="T35" fmla="*/ 419 h 1777"/>
              <a:gd name="T36" fmla="*/ 907 w 1811"/>
              <a:gd name="T37" fmla="*/ 672 h 1777"/>
              <a:gd name="T38" fmla="*/ 167 w 1811"/>
              <a:gd name="T39" fmla="*/ 419 h 1777"/>
              <a:gd name="T40" fmla="*/ 907 w 1811"/>
              <a:gd name="T41" fmla="*/ 167 h 1777"/>
              <a:gd name="T42" fmla="*/ 167 w 1811"/>
              <a:gd name="T43" fmla="*/ 593 h 1777"/>
              <a:gd name="T44" fmla="*/ 232 w 1811"/>
              <a:gd name="T45" fmla="*/ 638 h 1777"/>
              <a:gd name="T46" fmla="*/ 907 w 1811"/>
              <a:gd name="T47" fmla="*/ 771 h 1777"/>
              <a:gd name="T48" fmla="*/ 1455 w 1811"/>
              <a:gd name="T49" fmla="*/ 692 h 1777"/>
              <a:gd name="T50" fmla="*/ 1641 w 1811"/>
              <a:gd name="T51" fmla="*/ 598 h 1777"/>
              <a:gd name="T52" fmla="*/ 1646 w 1811"/>
              <a:gd name="T53" fmla="*/ 593 h 1777"/>
              <a:gd name="T54" fmla="*/ 1646 w 1811"/>
              <a:gd name="T55" fmla="*/ 774 h 1777"/>
              <a:gd name="T56" fmla="*/ 1646 w 1811"/>
              <a:gd name="T57" fmla="*/ 822 h 1777"/>
              <a:gd name="T58" fmla="*/ 1245 w 1811"/>
              <a:gd name="T59" fmla="*/ 932 h 1777"/>
              <a:gd name="T60" fmla="*/ 901 w 1811"/>
              <a:gd name="T61" fmla="*/ 962 h 1777"/>
              <a:gd name="T62" fmla="*/ 167 w 1811"/>
              <a:gd name="T63" fmla="*/ 722 h 1777"/>
              <a:gd name="T64" fmla="*/ 167 w 1811"/>
              <a:gd name="T65" fmla="*/ 593 h 1777"/>
              <a:gd name="T66" fmla="*/ 167 w 1811"/>
              <a:gd name="T67" fmla="*/ 1049 h 1777"/>
              <a:gd name="T68" fmla="*/ 167 w 1811"/>
              <a:gd name="T69" fmla="*/ 884 h 1777"/>
              <a:gd name="T70" fmla="*/ 232 w 1811"/>
              <a:gd name="T71" fmla="*/ 929 h 1777"/>
              <a:gd name="T72" fmla="*/ 901 w 1811"/>
              <a:gd name="T73" fmla="*/ 1058 h 1777"/>
              <a:gd name="T74" fmla="*/ 1183 w 1811"/>
              <a:gd name="T75" fmla="*/ 1040 h 1777"/>
              <a:gd name="T76" fmla="*/ 1646 w 1811"/>
              <a:gd name="T77" fmla="*/ 934 h 1777"/>
              <a:gd name="T78" fmla="*/ 1646 w 1811"/>
              <a:gd name="T79" fmla="*/ 1138 h 1777"/>
              <a:gd name="T80" fmla="*/ 1159 w 1811"/>
              <a:gd name="T81" fmla="*/ 1252 h 1777"/>
              <a:gd name="T82" fmla="*/ 901 w 1811"/>
              <a:gd name="T83" fmla="*/ 1268 h 1777"/>
              <a:gd name="T84" fmla="*/ 167 w 1811"/>
              <a:gd name="T85" fmla="*/ 1053 h 1777"/>
              <a:gd name="T86" fmla="*/ 167 w 1811"/>
              <a:gd name="T87" fmla="*/ 1049 h 1777"/>
              <a:gd name="T88" fmla="*/ 907 w 1811"/>
              <a:gd name="T89" fmla="*/ 1611 h 1777"/>
              <a:gd name="T90" fmla="*/ 167 w 1811"/>
              <a:gd name="T91" fmla="*/ 1306 h 1777"/>
              <a:gd name="T92" fmla="*/ 167 w 1811"/>
              <a:gd name="T93" fmla="*/ 1196 h 1777"/>
              <a:gd name="T94" fmla="*/ 226 w 1811"/>
              <a:gd name="T95" fmla="*/ 1233 h 1777"/>
              <a:gd name="T96" fmla="*/ 901 w 1811"/>
              <a:gd name="T97" fmla="*/ 1365 h 1777"/>
              <a:gd name="T98" fmla="*/ 1157 w 1811"/>
              <a:gd name="T99" fmla="*/ 1350 h 1777"/>
              <a:gd name="T100" fmla="*/ 1646 w 1811"/>
              <a:gd name="T101" fmla="*/ 1241 h 1777"/>
              <a:gd name="T102" fmla="*/ 1646 w 1811"/>
              <a:gd name="T103" fmla="*/ 1394 h 1777"/>
              <a:gd name="T104" fmla="*/ 1517 w 1811"/>
              <a:gd name="T105" fmla="*/ 1510 h 1777"/>
              <a:gd name="T106" fmla="*/ 1153 w 1811"/>
              <a:gd name="T107" fmla="*/ 1594 h 1777"/>
              <a:gd name="T108" fmla="*/ 907 w 1811"/>
              <a:gd name="T109" fmla="*/ 1611 h 1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11" h="1777">
                <a:moveTo>
                  <a:pt x="1691" y="192"/>
                </a:moveTo>
                <a:cubicBezTo>
                  <a:pt x="1512" y="56"/>
                  <a:pt x="1237" y="5"/>
                  <a:pt x="907" y="0"/>
                </a:cubicBezTo>
                <a:cubicBezTo>
                  <a:pt x="686" y="0"/>
                  <a:pt x="486" y="30"/>
                  <a:pt x="330" y="83"/>
                </a:cubicBezTo>
                <a:cubicBezTo>
                  <a:pt x="250" y="111"/>
                  <a:pt x="181" y="143"/>
                  <a:pt x="120" y="192"/>
                </a:cubicBezTo>
                <a:cubicBezTo>
                  <a:pt x="61" y="237"/>
                  <a:pt x="0" y="315"/>
                  <a:pt x="0" y="419"/>
                </a:cubicBezTo>
                <a:cubicBezTo>
                  <a:pt x="0" y="1306"/>
                  <a:pt x="0" y="1306"/>
                  <a:pt x="0" y="1306"/>
                </a:cubicBezTo>
                <a:cubicBezTo>
                  <a:pt x="0" y="1405"/>
                  <a:pt x="49" y="1488"/>
                  <a:pt x="108" y="1543"/>
                </a:cubicBezTo>
                <a:cubicBezTo>
                  <a:pt x="286" y="1707"/>
                  <a:pt x="571" y="1772"/>
                  <a:pt x="907" y="1777"/>
                </a:cubicBezTo>
                <a:cubicBezTo>
                  <a:pt x="989" y="1777"/>
                  <a:pt x="1074" y="1772"/>
                  <a:pt x="1150" y="1762"/>
                </a:cubicBezTo>
                <a:cubicBezTo>
                  <a:pt x="1150" y="1762"/>
                  <a:pt x="1560" y="1688"/>
                  <a:pt x="1700" y="1547"/>
                </a:cubicBezTo>
                <a:cubicBezTo>
                  <a:pt x="1703" y="1547"/>
                  <a:pt x="1703" y="1547"/>
                  <a:pt x="1703" y="1547"/>
                </a:cubicBezTo>
                <a:cubicBezTo>
                  <a:pt x="1762" y="1492"/>
                  <a:pt x="1811" y="1409"/>
                  <a:pt x="1811" y="1310"/>
                </a:cubicBezTo>
                <a:cubicBezTo>
                  <a:pt x="1811" y="1310"/>
                  <a:pt x="1811" y="1310"/>
                  <a:pt x="1811" y="832"/>
                </a:cubicBezTo>
                <a:cubicBezTo>
                  <a:pt x="1811" y="832"/>
                  <a:pt x="1811" y="832"/>
                  <a:pt x="1811" y="832"/>
                </a:cubicBezTo>
                <a:cubicBezTo>
                  <a:pt x="1811" y="419"/>
                  <a:pt x="1811" y="419"/>
                  <a:pt x="1811" y="419"/>
                </a:cubicBezTo>
                <a:cubicBezTo>
                  <a:pt x="1811" y="315"/>
                  <a:pt x="1750" y="237"/>
                  <a:pt x="1691" y="192"/>
                </a:cubicBezTo>
                <a:close/>
                <a:moveTo>
                  <a:pt x="907" y="167"/>
                </a:moveTo>
                <a:cubicBezTo>
                  <a:pt x="1313" y="167"/>
                  <a:pt x="1646" y="280"/>
                  <a:pt x="1646" y="419"/>
                </a:cubicBezTo>
                <a:cubicBezTo>
                  <a:pt x="1646" y="559"/>
                  <a:pt x="1313" y="672"/>
                  <a:pt x="907" y="672"/>
                </a:cubicBezTo>
                <a:cubicBezTo>
                  <a:pt x="498" y="672"/>
                  <a:pt x="167" y="559"/>
                  <a:pt x="167" y="419"/>
                </a:cubicBezTo>
                <a:cubicBezTo>
                  <a:pt x="167" y="280"/>
                  <a:pt x="498" y="167"/>
                  <a:pt x="907" y="167"/>
                </a:cubicBezTo>
                <a:close/>
                <a:moveTo>
                  <a:pt x="167" y="593"/>
                </a:moveTo>
                <a:cubicBezTo>
                  <a:pt x="186" y="609"/>
                  <a:pt x="208" y="625"/>
                  <a:pt x="232" y="638"/>
                </a:cubicBezTo>
                <a:cubicBezTo>
                  <a:pt x="385" y="722"/>
                  <a:pt x="626" y="769"/>
                  <a:pt x="907" y="771"/>
                </a:cubicBezTo>
                <a:cubicBezTo>
                  <a:pt x="1117" y="771"/>
                  <a:pt x="1310" y="742"/>
                  <a:pt x="1455" y="692"/>
                </a:cubicBezTo>
                <a:cubicBezTo>
                  <a:pt x="1529" y="667"/>
                  <a:pt x="1590" y="636"/>
                  <a:pt x="1641" y="598"/>
                </a:cubicBezTo>
                <a:cubicBezTo>
                  <a:pt x="1642" y="596"/>
                  <a:pt x="1644" y="594"/>
                  <a:pt x="1646" y="593"/>
                </a:cubicBezTo>
                <a:cubicBezTo>
                  <a:pt x="1646" y="774"/>
                  <a:pt x="1646" y="774"/>
                  <a:pt x="1646" y="774"/>
                </a:cubicBezTo>
                <a:cubicBezTo>
                  <a:pt x="1646" y="822"/>
                  <a:pt x="1646" y="822"/>
                  <a:pt x="1646" y="822"/>
                </a:cubicBezTo>
                <a:cubicBezTo>
                  <a:pt x="1472" y="895"/>
                  <a:pt x="1245" y="932"/>
                  <a:pt x="1245" y="932"/>
                </a:cubicBezTo>
                <a:cubicBezTo>
                  <a:pt x="1143" y="950"/>
                  <a:pt x="1025" y="962"/>
                  <a:pt x="901" y="962"/>
                </a:cubicBezTo>
                <a:cubicBezTo>
                  <a:pt x="505" y="962"/>
                  <a:pt x="182" y="854"/>
                  <a:pt x="167" y="722"/>
                </a:cubicBezTo>
                <a:cubicBezTo>
                  <a:pt x="167" y="593"/>
                  <a:pt x="167" y="593"/>
                  <a:pt x="167" y="593"/>
                </a:cubicBezTo>
                <a:close/>
                <a:moveTo>
                  <a:pt x="167" y="1049"/>
                </a:moveTo>
                <a:cubicBezTo>
                  <a:pt x="167" y="940"/>
                  <a:pt x="167" y="899"/>
                  <a:pt x="167" y="884"/>
                </a:cubicBezTo>
                <a:cubicBezTo>
                  <a:pt x="187" y="901"/>
                  <a:pt x="209" y="914"/>
                  <a:pt x="232" y="929"/>
                </a:cubicBezTo>
                <a:cubicBezTo>
                  <a:pt x="385" y="1012"/>
                  <a:pt x="625" y="1058"/>
                  <a:pt x="901" y="1058"/>
                </a:cubicBezTo>
                <a:cubicBezTo>
                  <a:pt x="1000" y="1058"/>
                  <a:pt x="1096" y="1048"/>
                  <a:pt x="1183" y="1040"/>
                </a:cubicBezTo>
                <a:cubicBezTo>
                  <a:pt x="1381" y="1022"/>
                  <a:pt x="1569" y="961"/>
                  <a:pt x="1646" y="934"/>
                </a:cubicBezTo>
                <a:cubicBezTo>
                  <a:pt x="1646" y="1138"/>
                  <a:pt x="1646" y="1138"/>
                  <a:pt x="1646" y="1138"/>
                </a:cubicBezTo>
                <a:cubicBezTo>
                  <a:pt x="1283" y="1244"/>
                  <a:pt x="1159" y="1252"/>
                  <a:pt x="1159" y="1252"/>
                </a:cubicBezTo>
                <a:cubicBezTo>
                  <a:pt x="1079" y="1262"/>
                  <a:pt x="991" y="1268"/>
                  <a:pt x="901" y="1268"/>
                </a:cubicBezTo>
                <a:cubicBezTo>
                  <a:pt x="527" y="1268"/>
                  <a:pt x="218" y="1174"/>
                  <a:pt x="167" y="1053"/>
                </a:cubicBezTo>
                <a:cubicBezTo>
                  <a:pt x="167" y="1049"/>
                  <a:pt x="167" y="1049"/>
                  <a:pt x="167" y="1049"/>
                </a:cubicBezTo>
                <a:close/>
                <a:moveTo>
                  <a:pt x="907" y="1611"/>
                </a:moveTo>
                <a:cubicBezTo>
                  <a:pt x="498" y="1611"/>
                  <a:pt x="167" y="1474"/>
                  <a:pt x="167" y="1306"/>
                </a:cubicBezTo>
                <a:cubicBezTo>
                  <a:pt x="167" y="1262"/>
                  <a:pt x="167" y="1226"/>
                  <a:pt x="167" y="1196"/>
                </a:cubicBezTo>
                <a:cubicBezTo>
                  <a:pt x="186" y="1210"/>
                  <a:pt x="205" y="1221"/>
                  <a:pt x="226" y="1233"/>
                </a:cubicBezTo>
                <a:cubicBezTo>
                  <a:pt x="378" y="1318"/>
                  <a:pt x="622" y="1365"/>
                  <a:pt x="901" y="1365"/>
                </a:cubicBezTo>
                <a:cubicBezTo>
                  <a:pt x="991" y="1365"/>
                  <a:pt x="1076" y="1359"/>
                  <a:pt x="1157" y="1350"/>
                </a:cubicBezTo>
                <a:cubicBezTo>
                  <a:pt x="1346" y="1327"/>
                  <a:pt x="1544" y="1272"/>
                  <a:pt x="1646" y="1241"/>
                </a:cubicBezTo>
                <a:cubicBezTo>
                  <a:pt x="1646" y="1394"/>
                  <a:pt x="1646" y="1394"/>
                  <a:pt x="1646" y="1394"/>
                </a:cubicBezTo>
                <a:cubicBezTo>
                  <a:pt x="1636" y="1419"/>
                  <a:pt x="1607" y="1462"/>
                  <a:pt x="1517" y="1510"/>
                </a:cubicBezTo>
                <a:cubicBezTo>
                  <a:pt x="1291" y="1579"/>
                  <a:pt x="1153" y="1594"/>
                  <a:pt x="1153" y="1594"/>
                </a:cubicBezTo>
                <a:cubicBezTo>
                  <a:pt x="1077" y="1606"/>
                  <a:pt x="991" y="1611"/>
                  <a:pt x="907" y="1611"/>
                </a:cubicBezTo>
                <a:close/>
              </a:path>
            </a:pathLst>
          </a:custGeom>
          <a:solidFill>
            <a:schemeClr val="tx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292" tIns="41145" rIns="82292" bIns="41145" numCol="1" rtlCol="0" anchor="ctr" anchorCtr="0" compatLnSpc="1">
            <a:prstTxWarp prst="textNoShape">
              <a:avLst/>
            </a:prstTxWarp>
          </a:bodyPr>
          <a:lstStyle/>
          <a:p>
            <a:pPr defTabSz="740439"/>
            <a:endParaRPr lang="en-US" sz="3199" spc="-123" dirty="0">
              <a:solidFill>
                <a:schemeClr val="tx1">
                  <a:lumMod val="50000"/>
                </a:schemeClr>
              </a:solidFill>
              <a:latin typeface="Segoe Light" pitchFamily="34" charset="0"/>
            </a:endParaRPr>
          </a:p>
        </p:txBody>
      </p:sp>
      <p:sp>
        <p:nvSpPr>
          <p:cNvPr id="26" name="Freeform 34"/>
          <p:cNvSpPr>
            <a:spLocks noEditPoints="1"/>
          </p:cNvSpPr>
          <p:nvPr/>
        </p:nvSpPr>
        <p:spPr bwMode="auto">
          <a:xfrm>
            <a:off x="7945010" y="5356455"/>
            <a:ext cx="372746" cy="365679"/>
          </a:xfrm>
          <a:custGeom>
            <a:avLst/>
            <a:gdLst>
              <a:gd name="T0" fmla="*/ 1691 w 1811"/>
              <a:gd name="T1" fmla="*/ 192 h 1777"/>
              <a:gd name="T2" fmla="*/ 907 w 1811"/>
              <a:gd name="T3" fmla="*/ 0 h 1777"/>
              <a:gd name="T4" fmla="*/ 330 w 1811"/>
              <a:gd name="T5" fmla="*/ 83 h 1777"/>
              <a:gd name="T6" fmla="*/ 120 w 1811"/>
              <a:gd name="T7" fmla="*/ 192 h 1777"/>
              <a:gd name="T8" fmla="*/ 0 w 1811"/>
              <a:gd name="T9" fmla="*/ 419 h 1777"/>
              <a:gd name="T10" fmla="*/ 0 w 1811"/>
              <a:gd name="T11" fmla="*/ 1306 h 1777"/>
              <a:gd name="T12" fmla="*/ 108 w 1811"/>
              <a:gd name="T13" fmla="*/ 1543 h 1777"/>
              <a:gd name="T14" fmla="*/ 907 w 1811"/>
              <a:gd name="T15" fmla="*/ 1777 h 1777"/>
              <a:gd name="T16" fmla="*/ 1150 w 1811"/>
              <a:gd name="T17" fmla="*/ 1762 h 1777"/>
              <a:gd name="T18" fmla="*/ 1700 w 1811"/>
              <a:gd name="T19" fmla="*/ 1547 h 1777"/>
              <a:gd name="T20" fmla="*/ 1703 w 1811"/>
              <a:gd name="T21" fmla="*/ 1547 h 1777"/>
              <a:gd name="T22" fmla="*/ 1811 w 1811"/>
              <a:gd name="T23" fmla="*/ 1310 h 1777"/>
              <a:gd name="T24" fmla="*/ 1811 w 1811"/>
              <a:gd name="T25" fmla="*/ 832 h 1777"/>
              <a:gd name="T26" fmla="*/ 1811 w 1811"/>
              <a:gd name="T27" fmla="*/ 832 h 1777"/>
              <a:gd name="T28" fmla="*/ 1811 w 1811"/>
              <a:gd name="T29" fmla="*/ 419 h 1777"/>
              <a:gd name="T30" fmla="*/ 1691 w 1811"/>
              <a:gd name="T31" fmla="*/ 192 h 1777"/>
              <a:gd name="T32" fmla="*/ 907 w 1811"/>
              <a:gd name="T33" fmla="*/ 167 h 1777"/>
              <a:gd name="T34" fmla="*/ 1646 w 1811"/>
              <a:gd name="T35" fmla="*/ 419 h 1777"/>
              <a:gd name="T36" fmla="*/ 907 w 1811"/>
              <a:gd name="T37" fmla="*/ 672 h 1777"/>
              <a:gd name="T38" fmla="*/ 167 w 1811"/>
              <a:gd name="T39" fmla="*/ 419 h 1777"/>
              <a:gd name="T40" fmla="*/ 907 w 1811"/>
              <a:gd name="T41" fmla="*/ 167 h 1777"/>
              <a:gd name="T42" fmla="*/ 167 w 1811"/>
              <a:gd name="T43" fmla="*/ 593 h 1777"/>
              <a:gd name="T44" fmla="*/ 232 w 1811"/>
              <a:gd name="T45" fmla="*/ 638 h 1777"/>
              <a:gd name="T46" fmla="*/ 907 w 1811"/>
              <a:gd name="T47" fmla="*/ 771 h 1777"/>
              <a:gd name="T48" fmla="*/ 1455 w 1811"/>
              <a:gd name="T49" fmla="*/ 692 h 1777"/>
              <a:gd name="T50" fmla="*/ 1641 w 1811"/>
              <a:gd name="T51" fmla="*/ 598 h 1777"/>
              <a:gd name="T52" fmla="*/ 1646 w 1811"/>
              <a:gd name="T53" fmla="*/ 593 h 1777"/>
              <a:gd name="T54" fmla="*/ 1646 w 1811"/>
              <a:gd name="T55" fmla="*/ 774 h 1777"/>
              <a:gd name="T56" fmla="*/ 1646 w 1811"/>
              <a:gd name="T57" fmla="*/ 822 h 1777"/>
              <a:gd name="T58" fmla="*/ 1245 w 1811"/>
              <a:gd name="T59" fmla="*/ 932 h 1777"/>
              <a:gd name="T60" fmla="*/ 901 w 1811"/>
              <a:gd name="T61" fmla="*/ 962 h 1777"/>
              <a:gd name="T62" fmla="*/ 167 w 1811"/>
              <a:gd name="T63" fmla="*/ 722 h 1777"/>
              <a:gd name="T64" fmla="*/ 167 w 1811"/>
              <a:gd name="T65" fmla="*/ 593 h 1777"/>
              <a:gd name="T66" fmla="*/ 167 w 1811"/>
              <a:gd name="T67" fmla="*/ 1049 h 1777"/>
              <a:gd name="T68" fmla="*/ 167 w 1811"/>
              <a:gd name="T69" fmla="*/ 884 h 1777"/>
              <a:gd name="T70" fmla="*/ 232 w 1811"/>
              <a:gd name="T71" fmla="*/ 929 h 1777"/>
              <a:gd name="T72" fmla="*/ 901 w 1811"/>
              <a:gd name="T73" fmla="*/ 1058 h 1777"/>
              <a:gd name="T74" fmla="*/ 1183 w 1811"/>
              <a:gd name="T75" fmla="*/ 1040 h 1777"/>
              <a:gd name="T76" fmla="*/ 1646 w 1811"/>
              <a:gd name="T77" fmla="*/ 934 h 1777"/>
              <a:gd name="T78" fmla="*/ 1646 w 1811"/>
              <a:gd name="T79" fmla="*/ 1138 h 1777"/>
              <a:gd name="T80" fmla="*/ 1159 w 1811"/>
              <a:gd name="T81" fmla="*/ 1252 h 1777"/>
              <a:gd name="T82" fmla="*/ 901 w 1811"/>
              <a:gd name="T83" fmla="*/ 1268 h 1777"/>
              <a:gd name="T84" fmla="*/ 167 w 1811"/>
              <a:gd name="T85" fmla="*/ 1053 h 1777"/>
              <a:gd name="T86" fmla="*/ 167 w 1811"/>
              <a:gd name="T87" fmla="*/ 1049 h 1777"/>
              <a:gd name="T88" fmla="*/ 907 w 1811"/>
              <a:gd name="T89" fmla="*/ 1611 h 1777"/>
              <a:gd name="T90" fmla="*/ 167 w 1811"/>
              <a:gd name="T91" fmla="*/ 1306 h 1777"/>
              <a:gd name="T92" fmla="*/ 167 w 1811"/>
              <a:gd name="T93" fmla="*/ 1196 h 1777"/>
              <a:gd name="T94" fmla="*/ 226 w 1811"/>
              <a:gd name="T95" fmla="*/ 1233 h 1777"/>
              <a:gd name="T96" fmla="*/ 901 w 1811"/>
              <a:gd name="T97" fmla="*/ 1365 h 1777"/>
              <a:gd name="T98" fmla="*/ 1157 w 1811"/>
              <a:gd name="T99" fmla="*/ 1350 h 1777"/>
              <a:gd name="T100" fmla="*/ 1646 w 1811"/>
              <a:gd name="T101" fmla="*/ 1241 h 1777"/>
              <a:gd name="T102" fmla="*/ 1646 w 1811"/>
              <a:gd name="T103" fmla="*/ 1394 h 1777"/>
              <a:gd name="T104" fmla="*/ 1517 w 1811"/>
              <a:gd name="T105" fmla="*/ 1510 h 1777"/>
              <a:gd name="T106" fmla="*/ 1153 w 1811"/>
              <a:gd name="T107" fmla="*/ 1594 h 1777"/>
              <a:gd name="T108" fmla="*/ 907 w 1811"/>
              <a:gd name="T109" fmla="*/ 1611 h 1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11" h="1777">
                <a:moveTo>
                  <a:pt x="1691" y="192"/>
                </a:moveTo>
                <a:cubicBezTo>
                  <a:pt x="1512" y="56"/>
                  <a:pt x="1237" y="5"/>
                  <a:pt x="907" y="0"/>
                </a:cubicBezTo>
                <a:cubicBezTo>
                  <a:pt x="686" y="0"/>
                  <a:pt x="486" y="30"/>
                  <a:pt x="330" y="83"/>
                </a:cubicBezTo>
                <a:cubicBezTo>
                  <a:pt x="250" y="111"/>
                  <a:pt x="181" y="143"/>
                  <a:pt x="120" y="192"/>
                </a:cubicBezTo>
                <a:cubicBezTo>
                  <a:pt x="61" y="237"/>
                  <a:pt x="0" y="315"/>
                  <a:pt x="0" y="419"/>
                </a:cubicBezTo>
                <a:cubicBezTo>
                  <a:pt x="0" y="1306"/>
                  <a:pt x="0" y="1306"/>
                  <a:pt x="0" y="1306"/>
                </a:cubicBezTo>
                <a:cubicBezTo>
                  <a:pt x="0" y="1405"/>
                  <a:pt x="49" y="1488"/>
                  <a:pt x="108" y="1543"/>
                </a:cubicBezTo>
                <a:cubicBezTo>
                  <a:pt x="286" y="1707"/>
                  <a:pt x="571" y="1772"/>
                  <a:pt x="907" y="1777"/>
                </a:cubicBezTo>
                <a:cubicBezTo>
                  <a:pt x="989" y="1777"/>
                  <a:pt x="1074" y="1772"/>
                  <a:pt x="1150" y="1762"/>
                </a:cubicBezTo>
                <a:cubicBezTo>
                  <a:pt x="1150" y="1762"/>
                  <a:pt x="1560" y="1688"/>
                  <a:pt x="1700" y="1547"/>
                </a:cubicBezTo>
                <a:cubicBezTo>
                  <a:pt x="1703" y="1547"/>
                  <a:pt x="1703" y="1547"/>
                  <a:pt x="1703" y="1547"/>
                </a:cubicBezTo>
                <a:cubicBezTo>
                  <a:pt x="1762" y="1492"/>
                  <a:pt x="1811" y="1409"/>
                  <a:pt x="1811" y="1310"/>
                </a:cubicBezTo>
                <a:cubicBezTo>
                  <a:pt x="1811" y="1310"/>
                  <a:pt x="1811" y="1310"/>
                  <a:pt x="1811" y="832"/>
                </a:cubicBezTo>
                <a:cubicBezTo>
                  <a:pt x="1811" y="832"/>
                  <a:pt x="1811" y="832"/>
                  <a:pt x="1811" y="832"/>
                </a:cubicBezTo>
                <a:cubicBezTo>
                  <a:pt x="1811" y="419"/>
                  <a:pt x="1811" y="419"/>
                  <a:pt x="1811" y="419"/>
                </a:cubicBezTo>
                <a:cubicBezTo>
                  <a:pt x="1811" y="315"/>
                  <a:pt x="1750" y="237"/>
                  <a:pt x="1691" y="192"/>
                </a:cubicBezTo>
                <a:close/>
                <a:moveTo>
                  <a:pt x="907" y="167"/>
                </a:moveTo>
                <a:cubicBezTo>
                  <a:pt x="1313" y="167"/>
                  <a:pt x="1646" y="280"/>
                  <a:pt x="1646" y="419"/>
                </a:cubicBezTo>
                <a:cubicBezTo>
                  <a:pt x="1646" y="559"/>
                  <a:pt x="1313" y="672"/>
                  <a:pt x="907" y="672"/>
                </a:cubicBezTo>
                <a:cubicBezTo>
                  <a:pt x="498" y="672"/>
                  <a:pt x="167" y="559"/>
                  <a:pt x="167" y="419"/>
                </a:cubicBezTo>
                <a:cubicBezTo>
                  <a:pt x="167" y="280"/>
                  <a:pt x="498" y="167"/>
                  <a:pt x="907" y="167"/>
                </a:cubicBezTo>
                <a:close/>
                <a:moveTo>
                  <a:pt x="167" y="593"/>
                </a:moveTo>
                <a:cubicBezTo>
                  <a:pt x="186" y="609"/>
                  <a:pt x="208" y="625"/>
                  <a:pt x="232" y="638"/>
                </a:cubicBezTo>
                <a:cubicBezTo>
                  <a:pt x="385" y="722"/>
                  <a:pt x="626" y="769"/>
                  <a:pt x="907" y="771"/>
                </a:cubicBezTo>
                <a:cubicBezTo>
                  <a:pt x="1117" y="771"/>
                  <a:pt x="1310" y="742"/>
                  <a:pt x="1455" y="692"/>
                </a:cubicBezTo>
                <a:cubicBezTo>
                  <a:pt x="1529" y="667"/>
                  <a:pt x="1590" y="636"/>
                  <a:pt x="1641" y="598"/>
                </a:cubicBezTo>
                <a:cubicBezTo>
                  <a:pt x="1642" y="596"/>
                  <a:pt x="1644" y="594"/>
                  <a:pt x="1646" y="593"/>
                </a:cubicBezTo>
                <a:cubicBezTo>
                  <a:pt x="1646" y="774"/>
                  <a:pt x="1646" y="774"/>
                  <a:pt x="1646" y="774"/>
                </a:cubicBezTo>
                <a:cubicBezTo>
                  <a:pt x="1646" y="822"/>
                  <a:pt x="1646" y="822"/>
                  <a:pt x="1646" y="822"/>
                </a:cubicBezTo>
                <a:cubicBezTo>
                  <a:pt x="1472" y="895"/>
                  <a:pt x="1245" y="932"/>
                  <a:pt x="1245" y="932"/>
                </a:cubicBezTo>
                <a:cubicBezTo>
                  <a:pt x="1143" y="950"/>
                  <a:pt x="1025" y="962"/>
                  <a:pt x="901" y="962"/>
                </a:cubicBezTo>
                <a:cubicBezTo>
                  <a:pt x="505" y="962"/>
                  <a:pt x="182" y="854"/>
                  <a:pt x="167" y="722"/>
                </a:cubicBezTo>
                <a:cubicBezTo>
                  <a:pt x="167" y="593"/>
                  <a:pt x="167" y="593"/>
                  <a:pt x="167" y="593"/>
                </a:cubicBezTo>
                <a:close/>
                <a:moveTo>
                  <a:pt x="167" y="1049"/>
                </a:moveTo>
                <a:cubicBezTo>
                  <a:pt x="167" y="940"/>
                  <a:pt x="167" y="899"/>
                  <a:pt x="167" y="884"/>
                </a:cubicBezTo>
                <a:cubicBezTo>
                  <a:pt x="187" y="901"/>
                  <a:pt x="209" y="914"/>
                  <a:pt x="232" y="929"/>
                </a:cubicBezTo>
                <a:cubicBezTo>
                  <a:pt x="385" y="1012"/>
                  <a:pt x="625" y="1058"/>
                  <a:pt x="901" y="1058"/>
                </a:cubicBezTo>
                <a:cubicBezTo>
                  <a:pt x="1000" y="1058"/>
                  <a:pt x="1096" y="1048"/>
                  <a:pt x="1183" y="1040"/>
                </a:cubicBezTo>
                <a:cubicBezTo>
                  <a:pt x="1381" y="1022"/>
                  <a:pt x="1569" y="961"/>
                  <a:pt x="1646" y="934"/>
                </a:cubicBezTo>
                <a:cubicBezTo>
                  <a:pt x="1646" y="1138"/>
                  <a:pt x="1646" y="1138"/>
                  <a:pt x="1646" y="1138"/>
                </a:cubicBezTo>
                <a:cubicBezTo>
                  <a:pt x="1283" y="1244"/>
                  <a:pt x="1159" y="1252"/>
                  <a:pt x="1159" y="1252"/>
                </a:cubicBezTo>
                <a:cubicBezTo>
                  <a:pt x="1079" y="1262"/>
                  <a:pt x="991" y="1268"/>
                  <a:pt x="901" y="1268"/>
                </a:cubicBezTo>
                <a:cubicBezTo>
                  <a:pt x="527" y="1268"/>
                  <a:pt x="218" y="1174"/>
                  <a:pt x="167" y="1053"/>
                </a:cubicBezTo>
                <a:cubicBezTo>
                  <a:pt x="167" y="1049"/>
                  <a:pt x="167" y="1049"/>
                  <a:pt x="167" y="1049"/>
                </a:cubicBezTo>
                <a:close/>
                <a:moveTo>
                  <a:pt x="907" y="1611"/>
                </a:moveTo>
                <a:cubicBezTo>
                  <a:pt x="498" y="1611"/>
                  <a:pt x="167" y="1474"/>
                  <a:pt x="167" y="1306"/>
                </a:cubicBezTo>
                <a:cubicBezTo>
                  <a:pt x="167" y="1262"/>
                  <a:pt x="167" y="1226"/>
                  <a:pt x="167" y="1196"/>
                </a:cubicBezTo>
                <a:cubicBezTo>
                  <a:pt x="186" y="1210"/>
                  <a:pt x="205" y="1221"/>
                  <a:pt x="226" y="1233"/>
                </a:cubicBezTo>
                <a:cubicBezTo>
                  <a:pt x="378" y="1318"/>
                  <a:pt x="622" y="1365"/>
                  <a:pt x="901" y="1365"/>
                </a:cubicBezTo>
                <a:cubicBezTo>
                  <a:pt x="991" y="1365"/>
                  <a:pt x="1076" y="1359"/>
                  <a:pt x="1157" y="1350"/>
                </a:cubicBezTo>
                <a:cubicBezTo>
                  <a:pt x="1346" y="1327"/>
                  <a:pt x="1544" y="1272"/>
                  <a:pt x="1646" y="1241"/>
                </a:cubicBezTo>
                <a:cubicBezTo>
                  <a:pt x="1646" y="1394"/>
                  <a:pt x="1646" y="1394"/>
                  <a:pt x="1646" y="1394"/>
                </a:cubicBezTo>
                <a:cubicBezTo>
                  <a:pt x="1636" y="1419"/>
                  <a:pt x="1607" y="1462"/>
                  <a:pt x="1517" y="1510"/>
                </a:cubicBezTo>
                <a:cubicBezTo>
                  <a:pt x="1291" y="1579"/>
                  <a:pt x="1153" y="1594"/>
                  <a:pt x="1153" y="1594"/>
                </a:cubicBezTo>
                <a:cubicBezTo>
                  <a:pt x="1077" y="1606"/>
                  <a:pt x="991" y="1611"/>
                  <a:pt x="907" y="1611"/>
                </a:cubicBezTo>
                <a:close/>
              </a:path>
            </a:pathLst>
          </a:custGeom>
          <a:solidFill>
            <a:schemeClr val="tx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292" tIns="41145" rIns="82292" bIns="41145" numCol="1" rtlCol="0" anchor="ctr" anchorCtr="0" compatLnSpc="1">
            <a:prstTxWarp prst="textNoShape">
              <a:avLst/>
            </a:prstTxWarp>
          </a:bodyPr>
          <a:lstStyle/>
          <a:p>
            <a:pPr defTabSz="740439"/>
            <a:endParaRPr lang="en-US" sz="3199" spc="-123" dirty="0">
              <a:solidFill>
                <a:schemeClr val="tx1">
                  <a:lumMod val="50000"/>
                </a:schemeClr>
              </a:solidFill>
              <a:latin typeface="Segoe Light" pitchFamily="34" charset="0"/>
            </a:endParaRPr>
          </a:p>
        </p:txBody>
      </p:sp>
    </p:spTree>
    <p:extLst>
      <p:ext uri="{BB962C8B-B14F-4D97-AF65-F5344CB8AC3E}">
        <p14:creationId xmlns:p14="http://schemas.microsoft.com/office/powerpoint/2010/main" val="349972029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11" grpId="0" animBg="1"/>
      <p:bldP spid="12" grpId="0" animBg="1"/>
      <p:bldP spid="19" grpId="0" animBg="1"/>
      <p:bldP spid="21" grpId="0" animBg="1"/>
      <p:bldP spid="20" grpId="0"/>
      <p:bldP spid="22" grpId="0"/>
      <p:bldP spid="2" grpId="0"/>
      <p:bldP spid="1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bwMode="auto">
          <a:xfrm>
            <a:off x="7467176" y="4885405"/>
            <a:ext cx="2347029" cy="176706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8" tIns="45695" rIns="91388" bIns="45695" numCol="1" spcCol="0" rtlCol="0" anchor="b" anchorCtr="0" compatLnSpc="1">
            <a:prstTxWarp prst="textNoShape">
              <a:avLst/>
            </a:prstTxWarp>
          </a:bodyPr>
          <a:lstStyle/>
          <a:p>
            <a:pPr defTabSz="1218845">
              <a:lnSpc>
                <a:spcPct val="90000"/>
              </a:lnSpc>
              <a:spcBef>
                <a:spcPct val="20000"/>
              </a:spcBef>
              <a:buSzPct val="80000"/>
            </a:pPr>
            <a:r>
              <a:rPr lang="en-US" sz="2000" dirty="0" smtClean="0">
                <a:gradFill>
                  <a:gsLst>
                    <a:gs pos="0">
                      <a:srgbClr val="292929">
                        <a:lumMod val="90000"/>
                        <a:lumOff val="10000"/>
                      </a:srgbClr>
                    </a:gs>
                    <a:gs pos="86000">
                      <a:srgbClr val="292929">
                        <a:lumMod val="90000"/>
                        <a:lumOff val="10000"/>
                      </a:srgbClr>
                    </a:gs>
                  </a:gsLst>
                  <a:lin ang="5400000" scaled="0"/>
                </a:gradFill>
              </a:rPr>
              <a:t>SQL Server2</a:t>
            </a:r>
            <a:endParaRPr lang="en-US" sz="2000" dirty="0">
              <a:gradFill>
                <a:gsLst>
                  <a:gs pos="0">
                    <a:srgbClr val="292929">
                      <a:lumMod val="90000"/>
                      <a:lumOff val="10000"/>
                    </a:srgbClr>
                  </a:gs>
                  <a:gs pos="86000">
                    <a:srgbClr val="292929">
                      <a:lumMod val="90000"/>
                      <a:lumOff val="10000"/>
                    </a:srgbClr>
                  </a:gs>
                </a:gsLst>
                <a:lin ang="5400000" scaled="0"/>
              </a:gradFill>
            </a:endParaRPr>
          </a:p>
        </p:txBody>
      </p:sp>
      <p:sp>
        <p:nvSpPr>
          <p:cNvPr id="55" name="Rectangle 54"/>
          <p:cNvSpPr/>
          <p:nvPr/>
        </p:nvSpPr>
        <p:spPr bwMode="auto">
          <a:xfrm>
            <a:off x="7467176" y="1836599"/>
            <a:ext cx="2347029" cy="176706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8" tIns="45695" rIns="91388" bIns="45695" numCol="1" spcCol="0" rtlCol="0" anchor="b" anchorCtr="0" compatLnSpc="1">
            <a:prstTxWarp prst="textNoShape">
              <a:avLst/>
            </a:prstTxWarp>
          </a:bodyPr>
          <a:lstStyle/>
          <a:p>
            <a:pPr defTabSz="1218845">
              <a:lnSpc>
                <a:spcPct val="90000"/>
              </a:lnSpc>
              <a:spcBef>
                <a:spcPct val="20000"/>
              </a:spcBef>
              <a:buSzPct val="80000"/>
            </a:pPr>
            <a:r>
              <a:rPr lang="en-US" sz="2000" dirty="0" smtClean="0">
                <a:gradFill>
                  <a:gsLst>
                    <a:gs pos="0">
                      <a:srgbClr val="292929">
                        <a:lumMod val="90000"/>
                        <a:lumOff val="10000"/>
                      </a:srgbClr>
                    </a:gs>
                    <a:gs pos="86000">
                      <a:srgbClr val="292929">
                        <a:lumMod val="90000"/>
                        <a:lumOff val="10000"/>
                      </a:srgbClr>
                    </a:gs>
                  </a:gsLst>
                  <a:lin ang="5400000" scaled="0"/>
                </a:gradFill>
              </a:rPr>
              <a:t>SQL Server1</a:t>
            </a:r>
            <a:endParaRPr lang="en-US" sz="2000" dirty="0">
              <a:gradFill>
                <a:gsLst>
                  <a:gs pos="0">
                    <a:srgbClr val="292929">
                      <a:lumMod val="90000"/>
                      <a:lumOff val="10000"/>
                    </a:srgbClr>
                  </a:gs>
                  <a:gs pos="86000">
                    <a:srgbClr val="292929">
                      <a:lumMod val="90000"/>
                      <a:lumOff val="10000"/>
                    </a:srgbClr>
                  </a:gs>
                </a:gsLst>
                <a:lin ang="5400000" scaled="0"/>
              </a:gradFill>
            </a:endParaRPr>
          </a:p>
        </p:txBody>
      </p:sp>
      <p:sp>
        <p:nvSpPr>
          <p:cNvPr id="2" name="Title 1"/>
          <p:cNvSpPr>
            <a:spLocks noGrp="1"/>
          </p:cNvSpPr>
          <p:nvPr>
            <p:ph type="title" idx="4294967295"/>
          </p:nvPr>
        </p:nvSpPr>
        <p:spPr>
          <a:xfrm>
            <a:off x="0" y="376238"/>
            <a:ext cx="11579225" cy="1143000"/>
          </a:xfrm>
        </p:spPr>
        <p:txBody>
          <a:bodyPr>
            <a:normAutofit fontScale="90000"/>
          </a:bodyPr>
          <a:lstStyle/>
          <a:p>
            <a:r>
              <a:rPr lang="en-US" sz="5400" smtClean="0">
                <a:solidFill>
                  <a:schemeClr val="accent5"/>
                </a:solidFill>
              </a:rPr>
              <a:t>End to End Highly Available Solution</a:t>
            </a:r>
            <a:br>
              <a:rPr lang="en-US" sz="5400" smtClean="0">
                <a:solidFill>
                  <a:schemeClr val="accent5"/>
                </a:solidFill>
              </a:rPr>
            </a:br>
            <a:r>
              <a:rPr lang="en-US" sz="4000" smtClean="0">
                <a:solidFill>
                  <a:schemeClr val="accent5"/>
                </a:solidFill>
              </a:rPr>
              <a:t>Redundancy at every level</a:t>
            </a:r>
            <a:endParaRPr lang="en-US" sz="5400" dirty="0">
              <a:solidFill>
                <a:schemeClr val="accent5"/>
              </a:solidFill>
            </a:endParaRPr>
          </a:p>
        </p:txBody>
      </p:sp>
      <p:sp>
        <p:nvSpPr>
          <p:cNvPr id="27" name="Down Arrow 26"/>
          <p:cNvSpPr/>
          <p:nvPr/>
        </p:nvSpPr>
        <p:spPr bwMode="auto">
          <a:xfrm rot="18387314">
            <a:off x="2643628" y="3436075"/>
            <a:ext cx="333681" cy="897524"/>
          </a:xfrm>
          <a:prstGeom prst="downArrow">
            <a:avLst/>
          </a:pr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none" lIns="91420" tIns="45711" rIns="91420" bIns="45711" numCol="1" rtlCol="0" anchor="ctr" anchorCtr="0" compatLnSpc="1">
            <a:prstTxWarp prst="textNoShape">
              <a:avLst/>
            </a:prstTxWarp>
          </a:bodyPr>
          <a:lstStyle/>
          <a:p>
            <a:pPr algn="ctr" defTabSz="913954" fontAlgn="base">
              <a:spcBef>
                <a:spcPct val="0"/>
              </a:spcBef>
              <a:spcAft>
                <a:spcPct val="0"/>
              </a:spcAft>
            </a:pPr>
            <a:endParaRPr lang="en-US" sz="1200" dirty="0">
              <a:ln>
                <a:solidFill>
                  <a:srgbClr val="FFFFFF">
                    <a:alpha val="0"/>
                  </a:srgbClr>
                </a:solidFill>
              </a:ln>
              <a:solidFill>
                <a:srgbClr val="FFFFFF"/>
              </a:solidFill>
            </a:endParaRPr>
          </a:p>
        </p:txBody>
      </p:sp>
      <p:sp>
        <p:nvSpPr>
          <p:cNvPr id="44" name="Rectangle 43"/>
          <p:cNvSpPr/>
          <p:nvPr/>
        </p:nvSpPr>
        <p:spPr bwMode="auto">
          <a:xfrm>
            <a:off x="3733564" y="4349454"/>
            <a:ext cx="2167627" cy="176706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8" tIns="91424" rIns="91388" bIns="45695" numCol="1" spcCol="0" rtlCol="0" anchor="t" anchorCtr="0" compatLnSpc="1">
            <a:prstTxWarp prst="textNoShape">
              <a:avLst/>
            </a:prstTxWarp>
          </a:bodyPr>
          <a:lstStyle/>
          <a:p>
            <a:pPr defTabSz="1218845">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IIS Web Application</a:t>
            </a:r>
          </a:p>
        </p:txBody>
      </p:sp>
      <p:sp>
        <p:nvSpPr>
          <p:cNvPr id="45" name="Rectangle 44"/>
          <p:cNvSpPr/>
          <p:nvPr/>
        </p:nvSpPr>
        <p:spPr bwMode="auto">
          <a:xfrm>
            <a:off x="3798653" y="5232987"/>
            <a:ext cx="1960092" cy="681593"/>
          </a:xfrm>
          <a:prstGeom prst="rect">
            <a:avLst/>
          </a:prstGeom>
          <a:solidFill>
            <a:schemeClr val="accent1"/>
          </a:solidFill>
          <a:ln w="9525" cap="flat" cmpd="sng" algn="ctr">
            <a:noFill/>
            <a:prstDash val="solid"/>
          </a:ln>
          <a:effectLst/>
        </p:spPr>
        <p:txBody>
          <a:bodyPr lIns="91424" tIns="45713" rIns="91424" bIns="91424" rtlCol="0" anchor="ctr" anchorCtr="0"/>
          <a:lstStyle/>
          <a:p>
            <a:pPr marL="0" lvl="1" algn="ctr" defTabSz="913878" fontAlgn="base">
              <a:spcBef>
                <a:spcPct val="0"/>
              </a:spcBef>
              <a:spcAft>
                <a:spcPct val="0"/>
              </a:spcAft>
              <a:buClr>
                <a:srgbClr val="FFC000"/>
              </a:buClr>
              <a:defRPr/>
            </a:pPr>
            <a:r>
              <a:rPr lang="en-US" sz="3199" kern="0" spc="-51" dirty="0">
                <a:solidFill>
                  <a:srgbClr val="FFFFFF">
                    <a:alpha val="99000"/>
                  </a:srgbClr>
                </a:solidFill>
                <a:ea typeface="Segoe UI" pitchFamily="34" charset="0"/>
                <a:cs typeface="Segoe UI" pitchFamily="34" charset="0"/>
              </a:rPr>
              <a:t>Web Role</a:t>
            </a:r>
          </a:p>
        </p:txBody>
      </p:sp>
      <p:sp>
        <p:nvSpPr>
          <p:cNvPr id="47" name="Rectangle 46"/>
          <p:cNvSpPr/>
          <p:nvPr/>
        </p:nvSpPr>
        <p:spPr bwMode="auto">
          <a:xfrm>
            <a:off x="3733564" y="2394246"/>
            <a:ext cx="2167627" cy="176706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8" tIns="91424" rIns="91388" bIns="45695" numCol="1" spcCol="0" rtlCol="0" anchor="t" anchorCtr="0" compatLnSpc="1">
            <a:prstTxWarp prst="textNoShape">
              <a:avLst/>
            </a:prstTxWarp>
          </a:bodyPr>
          <a:lstStyle/>
          <a:p>
            <a:pPr defTabSz="1218845">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IIS Web Application</a:t>
            </a:r>
          </a:p>
        </p:txBody>
      </p:sp>
      <p:sp>
        <p:nvSpPr>
          <p:cNvPr id="48" name="Rectangle 47"/>
          <p:cNvSpPr/>
          <p:nvPr/>
        </p:nvSpPr>
        <p:spPr bwMode="auto">
          <a:xfrm>
            <a:off x="3798653" y="3277777"/>
            <a:ext cx="1960092" cy="681593"/>
          </a:xfrm>
          <a:prstGeom prst="rect">
            <a:avLst/>
          </a:prstGeom>
          <a:solidFill>
            <a:schemeClr val="accent1"/>
          </a:solidFill>
          <a:ln w="9525" cap="flat" cmpd="sng" algn="ctr">
            <a:noFill/>
            <a:prstDash val="solid"/>
          </a:ln>
          <a:effectLst/>
        </p:spPr>
        <p:txBody>
          <a:bodyPr lIns="91424" tIns="45713" rIns="91424" bIns="91424" rtlCol="0" anchor="ctr" anchorCtr="0"/>
          <a:lstStyle/>
          <a:p>
            <a:pPr marL="0" lvl="1" algn="ctr" defTabSz="913878" fontAlgn="base">
              <a:spcBef>
                <a:spcPct val="0"/>
              </a:spcBef>
              <a:spcAft>
                <a:spcPct val="0"/>
              </a:spcAft>
              <a:buClr>
                <a:srgbClr val="FFC000"/>
              </a:buClr>
              <a:defRPr/>
            </a:pPr>
            <a:r>
              <a:rPr lang="en-US" sz="3199" kern="0" spc="-51" dirty="0">
                <a:solidFill>
                  <a:srgbClr val="FFFFFF">
                    <a:alpha val="99000"/>
                  </a:srgbClr>
                </a:solidFill>
                <a:ea typeface="Segoe UI" pitchFamily="34" charset="0"/>
                <a:cs typeface="Segoe UI" pitchFamily="34" charset="0"/>
              </a:rPr>
              <a:t>Web Role</a:t>
            </a:r>
          </a:p>
        </p:txBody>
      </p:sp>
      <p:sp>
        <p:nvSpPr>
          <p:cNvPr id="51" name="TextBox 50"/>
          <p:cNvSpPr txBox="1"/>
          <p:nvPr/>
        </p:nvSpPr>
        <p:spPr>
          <a:xfrm>
            <a:off x="2930237" y="4260834"/>
            <a:ext cx="535216" cy="443070"/>
          </a:xfrm>
          <a:prstGeom prst="rect">
            <a:avLst/>
          </a:prstGeom>
          <a:noFill/>
        </p:spPr>
        <p:txBody>
          <a:bodyPr wrap="square" lIns="0" tIns="0" rIns="0" bIns="0" rtlCol="0">
            <a:spAutoFit/>
          </a:bodyPr>
          <a:lstStyle/>
          <a:p>
            <a:pPr defTabSz="1218845">
              <a:lnSpc>
                <a:spcPct val="90000"/>
              </a:lnSpc>
              <a:spcBef>
                <a:spcPct val="20000"/>
              </a:spcBef>
              <a:buSzPct val="80000"/>
            </a:pPr>
            <a:r>
              <a:rPr lang="en-US" sz="3199" dirty="0">
                <a:gradFill>
                  <a:gsLst>
                    <a:gs pos="0">
                      <a:srgbClr val="292929">
                        <a:lumMod val="90000"/>
                        <a:lumOff val="10000"/>
                      </a:srgbClr>
                    </a:gs>
                    <a:gs pos="86000">
                      <a:srgbClr val="292929">
                        <a:lumMod val="90000"/>
                        <a:lumOff val="10000"/>
                      </a:srgbClr>
                    </a:gs>
                  </a:gsLst>
                  <a:lin ang="5400000" scaled="0"/>
                </a:gradFill>
              </a:rPr>
              <a:t>LB</a:t>
            </a:r>
          </a:p>
        </p:txBody>
      </p:sp>
      <p:cxnSp>
        <p:nvCxnSpPr>
          <p:cNvPr id="53" name="Elbow Connector 15"/>
          <p:cNvCxnSpPr>
            <a:stCxn id="51" idx="3"/>
          </p:cNvCxnSpPr>
          <p:nvPr/>
        </p:nvCxnSpPr>
        <p:spPr>
          <a:xfrm flipV="1">
            <a:off x="3465453" y="3715718"/>
            <a:ext cx="342676" cy="766651"/>
          </a:xfrm>
          <a:prstGeom prst="straightConnector1">
            <a:avLst/>
          </a:prstGeom>
          <a:ln w="31750">
            <a:solidFill>
              <a:schemeClr val="bg1">
                <a:lumMod val="50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54" name="Elbow Connector 15"/>
          <p:cNvCxnSpPr>
            <a:stCxn id="51" idx="3"/>
            <a:endCxn id="45" idx="1"/>
          </p:cNvCxnSpPr>
          <p:nvPr/>
        </p:nvCxnSpPr>
        <p:spPr>
          <a:xfrm>
            <a:off x="3465453" y="4482369"/>
            <a:ext cx="333200" cy="1091415"/>
          </a:xfrm>
          <a:prstGeom prst="straightConnector1">
            <a:avLst/>
          </a:prstGeom>
          <a:ln w="31750">
            <a:solidFill>
              <a:schemeClr val="bg1">
                <a:lumMod val="50000"/>
              </a:schemeClr>
            </a:solidFill>
            <a:tailEnd type="triangle" w="med" len="med"/>
          </a:ln>
        </p:spPr>
        <p:style>
          <a:lnRef idx="1">
            <a:schemeClr val="accent1"/>
          </a:lnRef>
          <a:fillRef idx="0">
            <a:schemeClr val="accent1"/>
          </a:fillRef>
          <a:effectRef idx="0">
            <a:schemeClr val="accent1"/>
          </a:effectRef>
          <a:fontRef idx="minor">
            <a:schemeClr val="tx1"/>
          </a:fontRef>
        </p:style>
      </p:cxnSp>
      <p:sp>
        <p:nvSpPr>
          <p:cNvPr id="60" name="Up-Down Arrow 59"/>
          <p:cNvSpPr/>
          <p:nvPr/>
        </p:nvSpPr>
        <p:spPr bwMode="auto">
          <a:xfrm>
            <a:off x="8432705" y="3587883"/>
            <a:ext cx="349528" cy="1314660"/>
          </a:xfrm>
          <a:prstGeom prst="upDownArrow">
            <a:avLst/>
          </a:pr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none" lIns="91420" tIns="45711" rIns="91420" bIns="45711" numCol="1" rtlCol="0" anchor="ctr" anchorCtr="0" compatLnSpc="1">
            <a:prstTxWarp prst="textNoShape">
              <a:avLst/>
            </a:prstTxWarp>
          </a:bodyPr>
          <a:lstStyle/>
          <a:p>
            <a:pPr algn="ctr" defTabSz="913954" fontAlgn="base">
              <a:spcBef>
                <a:spcPct val="0"/>
              </a:spcBef>
              <a:spcAft>
                <a:spcPct val="0"/>
              </a:spcAft>
            </a:pPr>
            <a:endParaRPr lang="en-US" sz="1200" dirty="0">
              <a:ln>
                <a:solidFill>
                  <a:srgbClr val="FFFFFF">
                    <a:alpha val="0"/>
                  </a:srgbClr>
                </a:solidFill>
              </a:ln>
              <a:solidFill>
                <a:srgbClr val="FFFFFF"/>
              </a:solidFill>
            </a:endParaRPr>
          </a:p>
        </p:txBody>
      </p:sp>
      <p:sp>
        <p:nvSpPr>
          <p:cNvPr id="61" name="Rectangle 60"/>
          <p:cNvSpPr/>
          <p:nvPr/>
        </p:nvSpPr>
        <p:spPr bwMode="auto">
          <a:xfrm>
            <a:off x="9124712" y="3603662"/>
            <a:ext cx="541802" cy="1281469"/>
          </a:xfrm>
          <a:prstGeom prst="rect">
            <a:avLst/>
          </a:pr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vert270" wrap="none" lIns="91420" tIns="45711" rIns="91420" bIns="45711" numCol="1" rtlCol="0" anchor="ctr" anchorCtr="0" compatLnSpc="1">
            <a:prstTxWarp prst="textNoShape">
              <a:avLst/>
            </a:prstTxWarp>
          </a:bodyPr>
          <a:lstStyle/>
          <a:p>
            <a:pPr marL="0" lvl="1" algn="ctr" defTabSz="913878" fontAlgn="base">
              <a:spcBef>
                <a:spcPct val="0"/>
              </a:spcBef>
              <a:spcAft>
                <a:spcPct val="0"/>
              </a:spcAft>
              <a:buClr>
                <a:srgbClr val="FFC000"/>
              </a:buClr>
              <a:defRPr/>
            </a:pPr>
            <a:r>
              <a:rPr lang="en-US" sz="1600" kern="0" spc="-51" dirty="0">
                <a:solidFill>
                  <a:srgbClr val="FFFFFF">
                    <a:alpha val="99000"/>
                  </a:srgbClr>
                </a:solidFill>
                <a:ea typeface="Segoe UI" pitchFamily="34" charset="0"/>
                <a:cs typeface="Segoe UI" pitchFamily="34" charset="0"/>
              </a:rPr>
              <a:t>SQL Mirroring</a:t>
            </a:r>
          </a:p>
        </p:txBody>
      </p:sp>
      <p:sp>
        <p:nvSpPr>
          <p:cNvPr id="65" name="Rectangle 64"/>
          <p:cNvSpPr/>
          <p:nvPr/>
        </p:nvSpPr>
        <p:spPr bwMode="auto">
          <a:xfrm>
            <a:off x="7445661" y="1836426"/>
            <a:ext cx="2368542" cy="4816043"/>
          </a:xfrm>
          <a:prstGeom prst="rect">
            <a:avLst/>
          </a:prstGeom>
          <a:noFill/>
          <a:ln w="19050">
            <a:solidFill>
              <a:schemeClr val="accent5"/>
            </a:solidFill>
            <a:prstDash val="dash"/>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ctr" anchorCtr="0" compatLnSpc="1">
            <a:prstTxWarp prst="textNoShape">
              <a:avLst/>
            </a:prstTxWarp>
          </a:bodyPr>
          <a:lstStyle/>
          <a:p>
            <a:pPr algn="ctr" defTabSz="913954" fontAlgn="base">
              <a:spcBef>
                <a:spcPct val="0"/>
              </a:spcBef>
              <a:spcAft>
                <a:spcPct val="0"/>
              </a:spcAft>
            </a:pPr>
            <a:endParaRPr lang="en-US" sz="2266" dirty="0">
              <a:gradFill>
                <a:gsLst>
                  <a:gs pos="0">
                    <a:srgbClr val="FFFFFF"/>
                  </a:gs>
                  <a:gs pos="100000">
                    <a:srgbClr val="FFFFFF"/>
                  </a:gs>
                </a:gsLst>
                <a:lin ang="5400000" scaled="0"/>
              </a:gradFill>
            </a:endParaRPr>
          </a:p>
        </p:txBody>
      </p:sp>
      <p:sp>
        <p:nvSpPr>
          <p:cNvPr id="66" name="Rectangle 65"/>
          <p:cNvSpPr/>
          <p:nvPr/>
        </p:nvSpPr>
        <p:spPr bwMode="auto">
          <a:xfrm>
            <a:off x="3733564" y="2394247"/>
            <a:ext cx="2167627" cy="3722272"/>
          </a:xfrm>
          <a:prstGeom prst="rect">
            <a:avLst/>
          </a:prstGeom>
          <a:noFill/>
          <a:ln w="19050">
            <a:solidFill>
              <a:schemeClr val="accent5"/>
            </a:solidFill>
            <a:prstDash val="dash"/>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0" tIns="45711" rIns="91420" bIns="45711" numCol="1" rtlCol="0" anchor="ctr" anchorCtr="0" compatLnSpc="1">
            <a:prstTxWarp prst="textNoShape">
              <a:avLst/>
            </a:prstTxWarp>
          </a:bodyPr>
          <a:lstStyle/>
          <a:p>
            <a:pPr algn="ctr" defTabSz="913954" fontAlgn="base">
              <a:spcBef>
                <a:spcPct val="0"/>
              </a:spcBef>
              <a:spcAft>
                <a:spcPct val="0"/>
              </a:spcAft>
            </a:pPr>
            <a:endParaRPr lang="en-US" sz="2266" dirty="0">
              <a:gradFill>
                <a:gsLst>
                  <a:gs pos="0">
                    <a:srgbClr val="FFFFFF"/>
                  </a:gs>
                  <a:gs pos="100000">
                    <a:srgbClr val="FFFFFF"/>
                  </a:gs>
                </a:gsLst>
                <a:lin ang="5400000" scaled="0"/>
              </a:gradFill>
            </a:endParaRPr>
          </a:p>
        </p:txBody>
      </p:sp>
      <p:grpSp>
        <p:nvGrpSpPr>
          <p:cNvPr id="10" name="Group 9"/>
          <p:cNvGrpSpPr/>
          <p:nvPr/>
        </p:nvGrpSpPr>
        <p:grpSpPr>
          <a:xfrm>
            <a:off x="508001" y="2394246"/>
            <a:ext cx="1799771" cy="1799302"/>
            <a:chOff x="508000" y="2203271"/>
            <a:chExt cx="1799771" cy="1799771"/>
          </a:xfrm>
          <a:solidFill>
            <a:schemeClr val="accent1"/>
          </a:solidFill>
        </p:grpSpPr>
        <p:sp>
          <p:nvSpPr>
            <p:cNvPr id="9" name="Rectangle 8"/>
            <p:cNvSpPr/>
            <p:nvPr/>
          </p:nvSpPr>
          <p:spPr bwMode="auto">
            <a:xfrm>
              <a:off x="508000" y="2203271"/>
              <a:ext cx="1799771" cy="179977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0944" tIns="60944" rIns="60944" bIns="60944" numCol="1" spcCol="0" rtlCol="0" fromWordArt="0" anchor="b" anchorCtr="0" forceAA="0" compatLnSpc="1">
              <a:prstTxWarp prst="textNoShape">
                <a:avLst/>
              </a:prstTxWarp>
              <a:noAutofit/>
            </a:bodyPr>
            <a:lstStyle/>
            <a:p>
              <a:pPr defTabSz="913993" fontAlgn="base">
                <a:spcBef>
                  <a:spcPct val="0"/>
                </a:spcBef>
                <a:spcAft>
                  <a:spcPct val="0"/>
                </a:spcAft>
              </a:pPr>
              <a:r>
                <a:rPr lang="en-US" sz="3199" dirty="0">
                  <a:gradFill>
                    <a:gsLst>
                      <a:gs pos="0">
                        <a:srgbClr val="FFFFFF"/>
                      </a:gs>
                      <a:gs pos="100000">
                        <a:srgbClr val="FFFFFF"/>
                      </a:gs>
                    </a:gsLst>
                    <a:lin ang="5400000" scaled="0"/>
                  </a:gradFill>
                  <a:ea typeface="Segoe UI" pitchFamily="34" charset="0"/>
                  <a:cs typeface="Segoe UI" pitchFamily="34" charset="0"/>
                </a:rPr>
                <a:t>Internet</a:t>
              </a:r>
            </a:p>
          </p:txBody>
        </p:sp>
        <p:grpSp>
          <p:nvGrpSpPr>
            <p:cNvPr id="68" name="Group 67"/>
            <p:cNvGrpSpPr/>
            <p:nvPr/>
          </p:nvGrpSpPr>
          <p:grpSpPr>
            <a:xfrm>
              <a:off x="748459" y="2603641"/>
              <a:ext cx="1318853" cy="744211"/>
              <a:chOff x="7683468" y="2188241"/>
              <a:chExt cx="1543891" cy="871196"/>
            </a:xfrm>
            <a:grpFill/>
          </p:grpSpPr>
          <p:pic>
            <p:nvPicPr>
              <p:cNvPr id="70" name="Picture 2"/>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b="57994"/>
              <a:stretch/>
            </p:blipFill>
            <p:spPr bwMode="auto">
              <a:xfrm>
                <a:off x="7683468" y="2188241"/>
                <a:ext cx="1543891" cy="871196"/>
              </a:xfrm>
              <a:prstGeom prst="rect">
                <a:avLst/>
              </a:prstGeom>
              <a:gr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1" name="Freeform 6"/>
              <p:cNvSpPr>
                <a:spLocks noChangeAspect="1" noEditPoints="1"/>
              </p:cNvSpPr>
              <p:nvPr/>
            </p:nvSpPr>
            <p:spPr bwMode="black">
              <a:xfrm>
                <a:off x="8553388" y="2268211"/>
                <a:ext cx="481758" cy="487799"/>
              </a:xfrm>
              <a:custGeom>
                <a:avLst/>
                <a:gdLst>
                  <a:gd name="T0" fmla="*/ 84 w 84"/>
                  <a:gd name="T1" fmla="*/ 43 h 85"/>
                  <a:gd name="T2" fmla="*/ 0 w 84"/>
                  <a:gd name="T3" fmla="*/ 43 h 85"/>
                  <a:gd name="T4" fmla="*/ 76 w 84"/>
                  <a:gd name="T5" fmla="*/ 27 h 85"/>
                  <a:gd name="T6" fmla="*/ 65 w 84"/>
                  <a:gd name="T7" fmla="*/ 40 h 85"/>
                  <a:gd name="T8" fmla="*/ 76 w 84"/>
                  <a:gd name="T9" fmla="*/ 27 h 85"/>
                  <a:gd name="T10" fmla="*/ 45 w 84"/>
                  <a:gd name="T11" fmla="*/ 27 h 85"/>
                  <a:gd name="T12" fmla="*/ 62 w 84"/>
                  <a:gd name="T13" fmla="*/ 40 h 85"/>
                  <a:gd name="T14" fmla="*/ 40 w 84"/>
                  <a:gd name="T15" fmla="*/ 27 h 85"/>
                  <a:gd name="T16" fmla="*/ 21 w 84"/>
                  <a:gd name="T17" fmla="*/ 40 h 85"/>
                  <a:gd name="T18" fmla="*/ 40 w 84"/>
                  <a:gd name="T19" fmla="*/ 27 h 85"/>
                  <a:gd name="T20" fmla="*/ 8 w 84"/>
                  <a:gd name="T21" fmla="*/ 27 h 85"/>
                  <a:gd name="T22" fmla="*/ 19 w 84"/>
                  <a:gd name="T23" fmla="*/ 40 h 85"/>
                  <a:gd name="T24" fmla="*/ 10 w 84"/>
                  <a:gd name="T25" fmla="*/ 21 h 85"/>
                  <a:gd name="T26" fmla="*/ 30 w 84"/>
                  <a:gd name="T27" fmla="*/ 6 h 85"/>
                  <a:gd name="T28" fmla="*/ 25 w 84"/>
                  <a:gd name="T29" fmla="*/ 21 h 85"/>
                  <a:gd name="T30" fmla="*/ 40 w 84"/>
                  <a:gd name="T31" fmla="*/ 4 h 85"/>
                  <a:gd name="T32" fmla="*/ 45 w 84"/>
                  <a:gd name="T33" fmla="*/ 21 h 85"/>
                  <a:gd name="T34" fmla="*/ 45 w 84"/>
                  <a:gd name="T35" fmla="*/ 5 h 85"/>
                  <a:gd name="T36" fmla="*/ 62 w 84"/>
                  <a:gd name="T37" fmla="*/ 21 h 85"/>
                  <a:gd name="T38" fmla="*/ 54 w 84"/>
                  <a:gd name="T39" fmla="*/ 6 h 85"/>
                  <a:gd name="T40" fmla="*/ 80 w 84"/>
                  <a:gd name="T41" fmla="*/ 45 h 85"/>
                  <a:gd name="T42" fmla="*/ 63 w 84"/>
                  <a:gd name="T43" fmla="*/ 59 h 85"/>
                  <a:gd name="T44" fmla="*/ 80 w 84"/>
                  <a:gd name="T45" fmla="*/ 45 h 85"/>
                  <a:gd name="T46" fmla="*/ 45 w 84"/>
                  <a:gd name="T47" fmla="*/ 45 h 85"/>
                  <a:gd name="T48" fmla="*/ 61 w 84"/>
                  <a:gd name="T49" fmla="*/ 59 h 85"/>
                  <a:gd name="T50" fmla="*/ 40 w 84"/>
                  <a:gd name="T51" fmla="*/ 45 h 85"/>
                  <a:gd name="T52" fmla="*/ 23 w 84"/>
                  <a:gd name="T53" fmla="*/ 59 h 85"/>
                  <a:gd name="T54" fmla="*/ 40 w 84"/>
                  <a:gd name="T55" fmla="*/ 45 h 85"/>
                  <a:gd name="T56" fmla="*/ 4 w 84"/>
                  <a:gd name="T57" fmla="*/ 45 h 85"/>
                  <a:gd name="T58" fmla="*/ 21 w 84"/>
                  <a:gd name="T59" fmla="*/ 59 h 85"/>
                  <a:gd name="T60" fmla="*/ 45 w 84"/>
                  <a:gd name="T61" fmla="*/ 64 h 85"/>
                  <a:gd name="T62" fmla="*/ 59 w 84"/>
                  <a:gd name="T63" fmla="*/ 64 h 85"/>
                  <a:gd name="T64" fmla="*/ 40 w 84"/>
                  <a:gd name="T65" fmla="*/ 81 h 85"/>
                  <a:gd name="T66" fmla="*/ 25 w 84"/>
                  <a:gd name="T67" fmla="*/ 64 h 85"/>
                  <a:gd name="T68" fmla="*/ 73 w 84"/>
                  <a:gd name="T69" fmla="*/ 64 h 85"/>
                  <a:gd name="T70" fmla="*/ 54 w 84"/>
                  <a:gd name="T71" fmla="*/ 79 h 85"/>
                  <a:gd name="T72" fmla="*/ 22 w 84"/>
                  <a:gd name="T73" fmla="*/ 64 h 85"/>
                  <a:gd name="T74" fmla="*/ 30 w 84"/>
                  <a:gd name="T75" fmla="*/ 7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5">
                    <a:moveTo>
                      <a:pt x="42" y="0"/>
                    </a:moveTo>
                    <a:cubicBezTo>
                      <a:pt x="65" y="0"/>
                      <a:pt x="84" y="19"/>
                      <a:pt x="84" y="43"/>
                    </a:cubicBezTo>
                    <a:cubicBezTo>
                      <a:pt x="84" y="66"/>
                      <a:pt x="65" y="85"/>
                      <a:pt x="42" y="85"/>
                    </a:cubicBezTo>
                    <a:cubicBezTo>
                      <a:pt x="19" y="85"/>
                      <a:pt x="0" y="66"/>
                      <a:pt x="0" y="43"/>
                    </a:cubicBezTo>
                    <a:cubicBezTo>
                      <a:pt x="0" y="19"/>
                      <a:pt x="19" y="0"/>
                      <a:pt x="42" y="0"/>
                    </a:cubicBezTo>
                    <a:close/>
                    <a:moveTo>
                      <a:pt x="76" y="27"/>
                    </a:moveTo>
                    <a:cubicBezTo>
                      <a:pt x="63" y="27"/>
                      <a:pt x="63" y="27"/>
                      <a:pt x="63" y="27"/>
                    </a:cubicBezTo>
                    <a:cubicBezTo>
                      <a:pt x="64" y="31"/>
                      <a:pt x="65" y="35"/>
                      <a:pt x="65" y="40"/>
                    </a:cubicBezTo>
                    <a:cubicBezTo>
                      <a:pt x="80" y="40"/>
                      <a:pt x="80" y="40"/>
                      <a:pt x="80" y="40"/>
                    </a:cubicBezTo>
                    <a:cubicBezTo>
                      <a:pt x="79" y="35"/>
                      <a:pt x="78" y="31"/>
                      <a:pt x="76" y="27"/>
                    </a:cubicBezTo>
                    <a:close/>
                    <a:moveTo>
                      <a:pt x="61" y="27"/>
                    </a:moveTo>
                    <a:cubicBezTo>
                      <a:pt x="45" y="27"/>
                      <a:pt x="45" y="27"/>
                      <a:pt x="45" y="27"/>
                    </a:cubicBezTo>
                    <a:cubicBezTo>
                      <a:pt x="45" y="40"/>
                      <a:pt x="45" y="40"/>
                      <a:pt x="45" y="40"/>
                    </a:cubicBezTo>
                    <a:cubicBezTo>
                      <a:pt x="62" y="40"/>
                      <a:pt x="62" y="40"/>
                      <a:pt x="62" y="40"/>
                    </a:cubicBezTo>
                    <a:cubicBezTo>
                      <a:pt x="62" y="35"/>
                      <a:pt x="62" y="31"/>
                      <a:pt x="61" y="27"/>
                    </a:cubicBezTo>
                    <a:close/>
                    <a:moveTo>
                      <a:pt x="40" y="27"/>
                    </a:moveTo>
                    <a:cubicBezTo>
                      <a:pt x="23" y="27"/>
                      <a:pt x="23" y="27"/>
                      <a:pt x="23" y="27"/>
                    </a:cubicBezTo>
                    <a:cubicBezTo>
                      <a:pt x="22" y="31"/>
                      <a:pt x="22" y="35"/>
                      <a:pt x="21" y="40"/>
                    </a:cubicBezTo>
                    <a:cubicBezTo>
                      <a:pt x="40" y="40"/>
                      <a:pt x="40" y="40"/>
                      <a:pt x="40" y="40"/>
                    </a:cubicBezTo>
                    <a:cubicBezTo>
                      <a:pt x="40" y="27"/>
                      <a:pt x="40" y="27"/>
                      <a:pt x="40" y="27"/>
                    </a:cubicBezTo>
                    <a:close/>
                    <a:moveTo>
                      <a:pt x="21" y="27"/>
                    </a:moveTo>
                    <a:cubicBezTo>
                      <a:pt x="8" y="27"/>
                      <a:pt x="8" y="27"/>
                      <a:pt x="8" y="27"/>
                    </a:cubicBezTo>
                    <a:cubicBezTo>
                      <a:pt x="6" y="31"/>
                      <a:pt x="5" y="35"/>
                      <a:pt x="4" y="40"/>
                    </a:cubicBezTo>
                    <a:cubicBezTo>
                      <a:pt x="19" y="40"/>
                      <a:pt x="19" y="40"/>
                      <a:pt x="19" y="40"/>
                    </a:cubicBezTo>
                    <a:cubicBezTo>
                      <a:pt x="19" y="35"/>
                      <a:pt x="20" y="31"/>
                      <a:pt x="21" y="27"/>
                    </a:cubicBezTo>
                    <a:close/>
                    <a:moveTo>
                      <a:pt x="10" y="21"/>
                    </a:moveTo>
                    <a:cubicBezTo>
                      <a:pt x="22" y="21"/>
                      <a:pt x="22" y="21"/>
                      <a:pt x="22" y="21"/>
                    </a:cubicBezTo>
                    <a:cubicBezTo>
                      <a:pt x="24" y="15"/>
                      <a:pt x="27" y="10"/>
                      <a:pt x="30" y="6"/>
                    </a:cubicBezTo>
                    <a:cubicBezTo>
                      <a:pt x="22" y="9"/>
                      <a:pt x="15" y="14"/>
                      <a:pt x="10" y="21"/>
                    </a:cubicBezTo>
                    <a:close/>
                    <a:moveTo>
                      <a:pt x="25" y="21"/>
                    </a:moveTo>
                    <a:cubicBezTo>
                      <a:pt x="40" y="21"/>
                      <a:pt x="40" y="21"/>
                      <a:pt x="40" y="21"/>
                    </a:cubicBezTo>
                    <a:cubicBezTo>
                      <a:pt x="40" y="4"/>
                      <a:pt x="40" y="4"/>
                      <a:pt x="40" y="4"/>
                    </a:cubicBezTo>
                    <a:cubicBezTo>
                      <a:pt x="33" y="6"/>
                      <a:pt x="28" y="12"/>
                      <a:pt x="25" y="21"/>
                    </a:cubicBezTo>
                    <a:close/>
                    <a:moveTo>
                      <a:pt x="45" y="21"/>
                    </a:moveTo>
                    <a:cubicBezTo>
                      <a:pt x="59" y="21"/>
                      <a:pt x="59" y="21"/>
                      <a:pt x="59" y="21"/>
                    </a:cubicBezTo>
                    <a:cubicBezTo>
                      <a:pt x="56" y="12"/>
                      <a:pt x="51" y="6"/>
                      <a:pt x="45" y="5"/>
                    </a:cubicBezTo>
                    <a:cubicBezTo>
                      <a:pt x="45" y="21"/>
                      <a:pt x="45" y="21"/>
                      <a:pt x="45" y="21"/>
                    </a:cubicBezTo>
                    <a:close/>
                    <a:moveTo>
                      <a:pt x="62" y="21"/>
                    </a:moveTo>
                    <a:cubicBezTo>
                      <a:pt x="73" y="21"/>
                      <a:pt x="73" y="21"/>
                      <a:pt x="73" y="21"/>
                    </a:cubicBezTo>
                    <a:cubicBezTo>
                      <a:pt x="69" y="14"/>
                      <a:pt x="62" y="9"/>
                      <a:pt x="54" y="6"/>
                    </a:cubicBezTo>
                    <a:cubicBezTo>
                      <a:pt x="57" y="10"/>
                      <a:pt x="60" y="15"/>
                      <a:pt x="62" y="21"/>
                    </a:cubicBezTo>
                    <a:close/>
                    <a:moveTo>
                      <a:pt x="80" y="45"/>
                    </a:moveTo>
                    <a:cubicBezTo>
                      <a:pt x="65" y="45"/>
                      <a:pt x="65" y="45"/>
                      <a:pt x="65" y="45"/>
                    </a:cubicBezTo>
                    <a:cubicBezTo>
                      <a:pt x="65" y="50"/>
                      <a:pt x="64" y="54"/>
                      <a:pt x="63" y="59"/>
                    </a:cubicBezTo>
                    <a:cubicBezTo>
                      <a:pt x="76" y="59"/>
                      <a:pt x="76" y="59"/>
                      <a:pt x="76" y="59"/>
                    </a:cubicBezTo>
                    <a:cubicBezTo>
                      <a:pt x="78" y="54"/>
                      <a:pt x="79" y="50"/>
                      <a:pt x="80" y="45"/>
                    </a:cubicBezTo>
                    <a:close/>
                    <a:moveTo>
                      <a:pt x="62" y="45"/>
                    </a:moveTo>
                    <a:cubicBezTo>
                      <a:pt x="45" y="45"/>
                      <a:pt x="45" y="45"/>
                      <a:pt x="45" y="45"/>
                    </a:cubicBezTo>
                    <a:cubicBezTo>
                      <a:pt x="45" y="59"/>
                      <a:pt x="45" y="59"/>
                      <a:pt x="45" y="59"/>
                    </a:cubicBezTo>
                    <a:cubicBezTo>
                      <a:pt x="61" y="59"/>
                      <a:pt x="61" y="59"/>
                      <a:pt x="61" y="59"/>
                    </a:cubicBezTo>
                    <a:cubicBezTo>
                      <a:pt x="62" y="54"/>
                      <a:pt x="62" y="50"/>
                      <a:pt x="62" y="45"/>
                    </a:cubicBezTo>
                    <a:close/>
                    <a:moveTo>
                      <a:pt x="40" y="45"/>
                    </a:moveTo>
                    <a:cubicBezTo>
                      <a:pt x="21" y="45"/>
                      <a:pt x="21" y="45"/>
                      <a:pt x="21" y="45"/>
                    </a:cubicBezTo>
                    <a:cubicBezTo>
                      <a:pt x="22" y="50"/>
                      <a:pt x="22" y="54"/>
                      <a:pt x="23" y="59"/>
                    </a:cubicBezTo>
                    <a:cubicBezTo>
                      <a:pt x="40" y="59"/>
                      <a:pt x="40" y="59"/>
                      <a:pt x="40" y="59"/>
                    </a:cubicBezTo>
                    <a:cubicBezTo>
                      <a:pt x="40" y="45"/>
                      <a:pt x="40" y="45"/>
                      <a:pt x="40" y="45"/>
                    </a:cubicBezTo>
                    <a:close/>
                    <a:moveTo>
                      <a:pt x="19" y="45"/>
                    </a:moveTo>
                    <a:cubicBezTo>
                      <a:pt x="4" y="45"/>
                      <a:pt x="4" y="45"/>
                      <a:pt x="4" y="45"/>
                    </a:cubicBezTo>
                    <a:cubicBezTo>
                      <a:pt x="5" y="50"/>
                      <a:pt x="6" y="54"/>
                      <a:pt x="8" y="59"/>
                    </a:cubicBezTo>
                    <a:cubicBezTo>
                      <a:pt x="21" y="59"/>
                      <a:pt x="21" y="59"/>
                      <a:pt x="21" y="59"/>
                    </a:cubicBezTo>
                    <a:cubicBezTo>
                      <a:pt x="20" y="54"/>
                      <a:pt x="19" y="50"/>
                      <a:pt x="19" y="45"/>
                    </a:cubicBezTo>
                    <a:close/>
                    <a:moveTo>
                      <a:pt x="45" y="64"/>
                    </a:moveTo>
                    <a:cubicBezTo>
                      <a:pt x="45" y="81"/>
                      <a:pt x="45" y="81"/>
                      <a:pt x="45" y="81"/>
                    </a:cubicBezTo>
                    <a:cubicBezTo>
                      <a:pt x="51" y="79"/>
                      <a:pt x="56" y="73"/>
                      <a:pt x="59" y="64"/>
                    </a:cubicBezTo>
                    <a:cubicBezTo>
                      <a:pt x="45" y="64"/>
                      <a:pt x="45" y="64"/>
                      <a:pt x="45" y="64"/>
                    </a:cubicBezTo>
                    <a:close/>
                    <a:moveTo>
                      <a:pt x="40" y="81"/>
                    </a:moveTo>
                    <a:cubicBezTo>
                      <a:pt x="40" y="64"/>
                      <a:pt x="40" y="64"/>
                      <a:pt x="40" y="64"/>
                    </a:cubicBezTo>
                    <a:cubicBezTo>
                      <a:pt x="25" y="64"/>
                      <a:pt x="25" y="64"/>
                      <a:pt x="25" y="64"/>
                    </a:cubicBezTo>
                    <a:cubicBezTo>
                      <a:pt x="28" y="73"/>
                      <a:pt x="33" y="79"/>
                      <a:pt x="40" y="81"/>
                    </a:cubicBezTo>
                    <a:close/>
                    <a:moveTo>
                      <a:pt x="73" y="64"/>
                    </a:moveTo>
                    <a:cubicBezTo>
                      <a:pt x="62" y="64"/>
                      <a:pt x="62" y="64"/>
                      <a:pt x="62" y="64"/>
                    </a:cubicBezTo>
                    <a:cubicBezTo>
                      <a:pt x="60" y="70"/>
                      <a:pt x="57" y="75"/>
                      <a:pt x="54" y="79"/>
                    </a:cubicBezTo>
                    <a:cubicBezTo>
                      <a:pt x="62" y="76"/>
                      <a:pt x="69" y="71"/>
                      <a:pt x="73" y="64"/>
                    </a:cubicBezTo>
                    <a:close/>
                    <a:moveTo>
                      <a:pt x="22" y="64"/>
                    </a:moveTo>
                    <a:cubicBezTo>
                      <a:pt x="11" y="64"/>
                      <a:pt x="11" y="64"/>
                      <a:pt x="11" y="64"/>
                    </a:cubicBezTo>
                    <a:cubicBezTo>
                      <a:pt x="15" y="71"/>
                      <a:pt x="22" y="76"/>
                      <a:pt x="30" y="79"/>
                    </a:cubicBezTo>
                    <a:cubicBezTo>
                      <a:pt x="27" y="75"/>
                      <a:pt x="24" y="70"/>
                      <a:pt x="22" y="64"/>
                    </a:cubicBezTo>
                    <a:close/>
                  </a:path>
                </a:pathLst>
              </a:custGeom>
              <a:grpFill/>
              <a:ln>
                <a:noFill/>
              </a:ln>
            </p:spPr>
            <p:txBody>
              <a:bodyPr vert="horz" wrap="square" lIns="121888" tIns="60944" rIns="121888" bIns="60944" numCol="1" anchor="t" anchorCtr="0" compatLnSpc="1">
                <a:prstTxWarp prst="textNoShape">
                  <a:avLst/>
                </a:prstTxWarp>
              </a:bodyPr>
              <a:lstStyle/>
              <a:p>
                <a:pPr algn="ctr" defTabSz="1218845"/>
                <a:endParaRPr lang="en-US" sz="3199" dirty="0">
                  <a:solidFill>
                    <a:srgbClr val="292929"/>
                  </a:solidFill>
                </a:endParaRPr>
              </a:p>
            </p:txBody>
          </p:sp>
        </p:grpSp>
      </p:grpSp>
      <p:cxnSp>
        <p:nvCxnSpPr>
          <p:cNvPr id="5" name="Straight Arrow Connector 4"/>
          <p:cNvCxnSpPr>
            <a:stCxn id="66" idx="3"/>
            <a:endCxn id="65" idx="1"/>
          </p:cNvCxnSpPr>
          <p:nvPr/>
        </p:nvCxnSpPr>
        <p:spPr>
          <a:xfrm flipV="1">
            <a:off x="5901190" y="4244447"/>
            <a:ext cx="1544470" cy="10936"/>
          </a:xfrm>
          <a:prstGeom prst="straightConnector1">
            <a:avLst/>
          </a:prstGeom>
          <a:ln w="31750">
            <a:solidFill>
              <a:schemeClr val="bg1">
                <a:lumMod val="50000"/>
              </a:schemeClr>
            </a:solidFill>
            <a:tailEnd type="triangle" w="med"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9905948" y="1845660"/>
            <a:ext cx="1010277" cy="221599"/>
          </a:xfrm>
          <a:prstGeom prst="rect">
            <a:avLst/>
          </a:prstGeom>
          <a:noFill/>
        </p:spPr>
        <p:txBody>
          <a:bodyPr wrap="none" lIns="0" tIns="0" rIns="0" bIns="0" rtlCol="0">
            <a:spAutoFit/>
          </a:bodyPr>
          <a:lstStyle/>
          <a:p>
            <a:pPr>
              <a:lnSpc>
                <a:spcPct val="90000"/>
              </a:lnSpc>
              <a:spcBef>
                <a:spcPct val="20000"/>
              </a:spcBef>
              <a:buSzPct val="80000"/>
            </a:pPr>
            <a:r>
              <a:rPr lang="en-US" sz="1600" dirty="0">
                <a:solidFill>
                  <a:schemeClr val="tx1">
                    <a:alpha val="99000"/>
                  </a:schemeClr>
                </a:solidFill>
              </a:rPr>
              <a:t>SQL-AVSET</a:t>
            </a:r>
          </a:p>
        </p:txBody>
      </p:sp>
      <p:sp>
        <p:nvSpPr>
          <p:cNvPr id="62" name="TextBox 61"/>
          <p:cNvSpPr txBox="1"/>
          <p:nvPr/>
        </p:nvSpPr>
        <p:spPr>
          <a:xfrm>
            <a:off x="6050638" y="2388419"/>
            <a:ext cx="867610" cy="221599"/>
          </a:xfrm>
          <a:prstGeom prst="rect">
            <a:avLst/>
          </a:prstGeom>
          <a:noFill/>
        </p:spPr>
        <p:txBody>
          <a:bodyPr wrap="none" lIns="0" tIns="0" rIns="0" bIns="0" rtlCol="0">
            <a:spAutoFit/>
          </a:bodyPr>
          <a:lstStyle/>
          <a:p>
            <a:pPr>
              <a:lnSpc>
                <a:spcPct val="90000"/>
              </a:lnSpc>
              <a:spcBef>
                <a:spcPct val="20000"/>
              </a:spcBef>
              <a:buSzPct val="80000"/>
            </a:pPr>
            <a:r>
              <a:rPr lang="en-US" sz="1600" dirty="0">
                <a:solidFill>
                  <a:schemeClr val="tx1">
                    <a:alpha val="99000"/>
                  </a:schemeClr>
                </a:solidFill>
              </a:rPr>
              <a:t>IIS-AVSET</a:t>
            </a:r>
          </a:p>
        </p:txBody>
      </p:sp>
      <p:pic>
        <p:nvPicPr>
          <p:cNvPr id="28" name="Picture 27"/>
          <p:cNvPicPr>
            <a:picLocks noChangeAspect="1"/>
          </p:cNvPicPr>
          <p:nvPr/>
        </p:nvPicPr>
        <p:blipFill>
          <a:blip r:embed="rId5">
            <a:duotone>
              <a:prstClr val="black"/>
              <a:srgbClr val="0070C0">
                <a:tint val="45000"/>
                <a:satMod val="400000"/>
              </a:srgbClr>
            </a:duotone>
          </a:blip>
          <a:stretch>
            <a:fillRect/>
          </a:stretch>
        </p:blipFill>
        <p:spPr>
          <a:xfrm>
            <a:off x="7954023" y="2043411"/>
            <a:ext cx="1240121" cy="1133213"/>
          </a:xfrm>
          <a:prstGeom prst="rect">
            <a:avLst/>
          </a:prstGeom>
          <a:ln>
            <a:noFill/>
          </a:ln>
        </p:spPr>
      </p:pic>
      <p:pic>
        <p:nvPicPr>
          <p:cNvPr id="29" name="Picture 28"/>
          <p:cNvPicPr>
            <a:picLocks noChangeAspect="1"/>
          </p:cNvPicPr>
          <p:nvPr/>
        </p:nvPicPr>
        <p:blipFill>
          <a:blip r:embed="rId5">
            <a:duotone>
              <a:prstClr val="black"/>
              <a:srgbClr val="0070C0">
                <a:tint val="45000"/>
                <a:satMod val="400000"/>
              </a:srgbClr>
            </a:duotone>
          </a:blip>
          <a:stretch>
            <a:fillRect/>
          </a:stretch>
        </p:blipFill>
        <p:spPr>
          <a:xfrm>
            <a:off x="7987408" y="5062040"/>
            <a:ext cx="1240121" cy="1133213"/>
          </a:xfrm>
          <a:prstGeom prst="rect">
            <a:avLst/>
          </a:prstGeom>
          <a:ln>
            <a:noFill/>
          </a:ln>
        </p:spPr>
      </p:pic>
    </p:spTree>
    <p:extLst>
      <p:ext uri="{BB962C8B-B14F-4D97-AF65-F5344CB8AC3E}">
        <p14:creationId xmlns:p14="http://schemas.microsoft.com/office/powerpoint/2010/main" val="48742416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5"/>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66"/>
                                        </p:tgtEl>
                                        <p:attrNameLst>
                                          <p:attrName>style.visibility</p:attrName>
                                        </p:attrNameLst>
                                      </p:cBhvr>
                                      <p:to>
                                        <p:strVal val="visible"/>
                                      </p:to>
                                    </p:set>
                                  </p:childTnLst>
                                </p:cTn>
                              </p:par>
                              <p:par>
                                <p:cTn id="14" presetID="10" presetClass="entr" presetSubtype="0" fill="hold" grpId="0" nodeType="withEffect">
                                  <p:stCondLst>
                                    <p:cond delay="0"/>
                                  </p:stCondLst>
                                  <p:childTnLst>
                                    <p:set>
                                      <p:cBhvr>
                                        <p:cTn id="15" dur="1" fill="hold">
                                          <p:stCondLst>
                                            <p:cond delay="0"/>
                                          </p:stCondLst>
                                        </p:cTn>
                                        <p:tgtEl>
                                          <p:spTgt spid="62"/>
                                        </p:tgtEl>
                                        <p:attrNameLst>
                                          <p:attrName>style.visibility</p:attrName>
                                        </p:attrNameLst>
                                      </p:cBhvr>
                                      <p:to>
                                        <p:strVal val="visible"/>
                                      </p:to>
                                    </p:set>
                                    <p:animEffect transition="in" filter="fade">
                                      <p:cBhvr>
                                        <p:cTn id="16" dur="500"/>
                                        <p:tgtEl>
                                          <p:spTgt spid="6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500"/>
                                        <p:tgtEl>
                                          <p:spTgt spid="2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1"/>
                                        </p:tgtEl>
                                        <p:attrNameLst>
                                          <p:attrName>style.visibility</p:attrName>
                                        </p:attrNameLst>
                                      </p:cBhvr>
                                      <p:to>
                                        <p:strVal val="visible"/>
                                      </p:to>
                                    </p:set>
                                    <p:animEffect transition="in" filter="fade">
                                      <p:cBhvr>
                                        <p:cTn id="24" dur="500"/>
                                        <p:tgtEl>
                                          <p:spTgt spid="51"/>
                                        </p:tgtEl>
                                      </p:cBhvr>
                                    </p:animEffect>
                                  </p:childTnLst>
                                </p:cTn>
                              </p:par>
                              <p:par>
                                <p:cTn id="25" presetID="10" presetClass="entr" presetSubtype="0" fill="hold" nodeType="with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par>
                                <p:cTn id="28" presetID="10" presetClass="entr" presetSubtype="0" fill="hold" nodeType="withEffect">
                                  <p:stCondLst>
                                    <p:cond delay="0"/>
                                  </p:stCondLst>
                                  <p:childTnLst>
                                    <p:set>
                                      <p:cBhvr>
                                        <p:cTn id="29" dur="1" fill="hold">
                                          <p:stCondLst>
                                            <p:cond delay="0"/>
                                          </p:stCondLst>
                                        </p:cTn>
                                        <p:tgtEl>
                                          <p:spTgt spid="54"/>
                                        </p:tgtEl>
                                        <p:attrNameLst>
                                          <p:attrName>style.visibility</p:attrName>
                                        </p:attrNameLst>
                                      </p:cBhvr>
                                      <p:to>
                                        <p:strVal val="visible"/>
                                      </p:to>
                                    </p:set>
                                    <p:animEffect transition="in" filter="fade">
                                      <p:cBhvr>
                                        <p:cTn id="30" dur="500"/>
                                        <p:tgtEl>
                                          <p:spTgt spid="54"/>
                                        </p:tgtEl>
                                      </p:cBhvr>
                                    </p:animEffect>
                                  </p:childTnLst>
                                </p:cTn>
                              </p:par>
                              <p:par>
                                <p:cTn id="31" presetID="10" presetClass="entr" presetSubtype="0"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par>
                                <p:cTn id="34" presetID="10" presetClass="entr" presetSubtype="0" fill="hold" nodeType="with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500"/>
                                        <p:tgtEl>
                                          <p:spTgt spid="28"/>
                                        </p:tgtEl>
                                      </p:cBhvr>
                                    </p:animEffect>
                                  </p:childTnLst>
                                </p:cTn>
                              </p:par>
                              <p:par>
                                <p:cTn id="37" presetID="10" presetClass="entr" presetSubtype="0" fill="hold" nodeType="with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51" grpId="0"/>
      <p:bldP spid="65" grpId="0" animBg="1"/>
      <p:bldP spid="66" grpId="0" animBg="1"/>
      <p:bldP spid="6" grpId="0"/>
      <p:bldP spid="6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Configuring Load Balancing and High Availability </a:t>
            </a:r>
          </a:p>
        </p:txBody>
      </p:sp>
    </p:spTree>
    <p:extLst>
      <p:ext uri="{BB962C8B-B14F-4D97-AF65-F5344CB8AC3E}">
        <p14:creationId xmlns:p14="http://schemas.microsoft.com/office/powerpoint/2010/main" val="192438905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Images &amp; Disks</a:t>
            </a:r>
            <a:endParaRPr lang="en-US" dirty="0"/>
          </a:p>
        </p:txBody>
      </p:sp>
    </p:spTree>
    <p:extLst>
      <p:ext uri="{BB962C8B-B14F-4D97-AF65-F5344CB8AC3E}">
        <p14:creationId xmlns:p14="http://schemas.microsoft.com/office/powerpoint/2010/main" val="1940064138"/>
      </p:ext>
    </p:extLst>
  </p:cSld>
  <p:clrMapOvr>
    <a:masterClrMapping/>
  </p:clrMapOvr>
  <mc:AlternateContent xmlns:mc="http://schemas.openxmlformats.org/markup-compatibility/2006">
    <mc:Choice xmlns:p14="http://schemas.microsoft.com/office/powerpoint/2010/main" Requires="p14">
      <p:transition p14:dur="0" advTm="4277"/>
    </mc:Choice>
    <mc:Fallback>
      <p:transition advTm="4277"/>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88900"/>
            <a:ext cx="11579225" cy="1143000"/>
          </a:xfrm>
        </p:spPr>
        <p:txBody>
          <a:bodyPr/>
          <a:lstStyle/>
          <a:p>
            <a:r>
              <a:rPr lang="en-US" sz="5400" dirty="0" smtClean="0">
                <a:solidFill>
                  <a:schemeClr val="accent5"/>
                </a:solidFill>
              </a:rPr>
              <a:t>Persistent Disks and Highly Durable</a:t>
            </a:r>
            <a:endParaRPr lang="en-US" sz="5400" dirty="0">
              <a:solidFill>
                <a:schemeClr val="accent5"/>
              </a:solidFill>
            </a:endParaRPr>
          </a:p>
        </p:txBody>
      </p:sp>
      <p:sp>
        <p:nvSpPr>
          <p:cNvPr id="5" name="Rectangle 4"/>
          <p:cNvSpPr/>
          <p:nvPr/>
        </p:nvSpPr>
        <p:spPr bwMode="auto">
          <a:xfrm>
            <a:off x="7027125" y="3077063"/>
            <a:ext cx="4653834" cy="3240858"/>
          </a:xfrm>
          <a:prstGeom prst="rect">
            <a:avLst/>
          </a:prstGeom>
          <a:solidFill>
            <a:schemeClr val="accent3"/>
          </a:solidFill>
          <a:ln w="9525" cap="flat" cmpd="sng" algn="ctr">
            <a:noFill/>
            <a:prstDash val="solid"/>
            <a:headEnd type="none" w="med" len="med"/>
            <a:tailEnd type="none" w="med" len="med"/>
          </a:ln>
          <a:effectLst/>
        </p:spPr>
        <p:txBody>
          <a:bodyPr vert="horz" wrap="square" lIns="121851" tIns="121851" rIns="121851" bIns="121851" numCol="1" rtlCol="0" anchor="b" anchorCtr="0" compatLnSpc="1">
            <a:prstTxWarp prst="textNoShape">
              <a:avLst/>
            </a:prstTxWarp>
          </a:bodyPr>
          <a:lstStyle/>
          <a:p>
            <a:pPr>
              <a:lnSpc>
                <a:spcPct val="90000"/>
              </a:lnSpc>
              <a:buSzPct val="90000"/>
              <a:defRPr/>
            </a:pPr>
            <a: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Windows Azure Storage</a:t>
            </a:r>
          </a:p>
        </p:txBody>
      </p:sp>
      <p:sp>
        <p:nvSpPr>
          <p:cNvPr id="6" name="Rectangle 5"/>
          <p:cNvSpPr/>
          <p:nvPr/>
        </p:nvSpPr>
        <p:spPr bwMode="auto">
          <a:xfrm>
            <a:off x="507869" y="1137664"/>
            <a:ext cx="3752921" cy="2442016"/>
          </a:xfrm>
          <a:prstGeom prst="rect">
            <a:avLst/>
          </a:prstGeom>
          <a:solidFill>
            <a:schemeClr val="accent1"/>
          </a:solidFill>
          <a:ln w="9525" cap="flat" cmpd="sng" algn="ctr">
            <a:noFill/>
            <a:prstDash val="solid"/>
            <a:headEnd type="none" w="med" len="med"/>
            <a:tailEnd type="none" w="med" len="med"/>
          </a:ln>
          <a:effectLst/>
        </p:spPr>
        <p:txBody>
          <a:bodyPr vert="horz" wrap="square" lIns="121851" tIns="121851" rIns="121851" bIns="121851" numCol="1" rtlCol="0" anchor="b" anchorCtr="0" compatLnSpc="1">
            <a:prstTxWarp prst="textNoShape">
              <a:avLst/>
            </a:prstTxWarp>
          </a:bodyPr>
          <a:lstStyle/>
          <a:p>
            <a:pPr>
              <a:lnSpc>
                <a:spcPct val="90000"/>
              </a:lnSpc>
              <a:buSzPct val="90000"/>
              <a:defRPr/>
            </a:pPr>
            <a:r>
              <a:rPr lang="en-US" sz="2666"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Windows Azure Storage </a:t>
            </a:r>
            <a:r>
              <a:rPr lang="en-US" sz="3199"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(Disaster Recovery)</a:t>
            </a:r>
          </a:p>
        </p:txBody>
      </p:sp>
      <p:sp>
        <p:nvSpPr>
          <p:cNvPr id="10" name="Freeform 79"/>
          <p:cNvSpPr>
            <a:spLocks noEditPoints="1"/>
          </p:cNvSpPr>
          <p:nvPr/>
        </p:nvSpPr>
        <p:spPr bwMode="black">
          <a:xfrm>
            <a:off x="9013955" y="3505811"/>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2" name="Freeform 79"/>
          <p:cNvSpPr>
            <a:spLocks noEditPoints="1"/>
          </p:cNvSpPr>
          <p:nvPr/>
        </p:nvSpPr>
        <p:spPr bwMode="black">
          <a:xfrm>
            <a:off x="10059722" y="3505811"/>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3" name="Freeform 79"/>
          <p:cNvSpPr>
            <a:spLocks noEditPoints="1"/>
          </p:cNvSpPr>
          <p:nvPr/>
        </p:nvSpPr>
        <p:spPr bwMode="black">
          <a:xfrm>
            <a:off x="10059722" y="4747660"/>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6" name="Freeform 79"/>
          <p:cNvSpPr>
            <a:spLocks noEditPoints="1"/>
          </p:cNvSpPr>
          <p:nvPr/>
        </p:nvSpPr>
        <p:spPr bwMode="black">
          <a:xfrm>
            <a:off x="1620964" y="1353823"/>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7" name="Freeform 79"/>
          <p:cNvSpPr>
            <a:spLocks noEditPoints="1"/>
          </p:cNvSpPr>
          <p:nvPr/>
        </p:nvSpPr>
        <p:spPr bwMode="black">
          <a:xfrm>
            <a:off x="1620964" y="2037869"/>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9" name="Freeform 79"/>
          <p:cNvSpPr>
            <a:spLocks noEditPoints="1"/>
          </p:cNvSpPr>
          <p:nvPr/>
        </p:nvSpPr>
        <p:spPr bwMode="black">
          <a:xfrm>
            <a:off x="2197001" y="2037869"/>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cxnSp>
        <p:nvCxnSpPr>
          <p:cNvPr id="26" name="Straight Connector 25"/>
          <p:cNvCxnSpPr/>
          <p:nvPr/>
        </p:nvCxnSpPr>
        <p:spPr>
          <a:xfrm>
            <a:off x="8308275" y="4425321"/>
            <a:ext cx="1045766" cy="322347"/>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8308273" y="4425313"/>
            <a:ext cx="0" cy="314633"/>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3143792" y="2326798"/>
            <a:ext cx="4824397" cy="1995721"/>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H="1">
            <a:off x="2571657" y="1607075"/>
            <a:ext cx="201384" cy="1"/>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2960366" y="1860311"/>
            <a:ext cx="0" cy="177556"/>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grpSp>
        <p:nvGrpSpPr>
          <p:cNvPr id="45" name="Group 44"/>
          <p:cNvGrpSpPr/>
          <p:nvPr/>
        </p:nvGrpSpPr>
        <p:grpSpPr>
          <a:xfrm>
            <a:off x="507867" y="3694374"/>
            <a:ext cx="3750624" cy="2610411"/>
            <a:chOff x="380999" y="2873361"/>
            <a:chExt cx="2632192" cy="1831989"/>
          </a:xfrm>
        </p:grpSpPr>
        <p:sp>
          <p:nvSpPr>
            <p:cNvPr id="46" name="Rectangle 45"/>
            <p:cNvSpPr/>
            <p:nvPr/>
          </p:nvSpPr>
          <p:spPr bwMode="auto">
            <a:xfrm>
              <a:off x="380999" y="2873361"/>
              <a:ext cx="2632192" cy="1831989"/>
            </a:xfrm>
            <a:prstGeom prst="rect">
              <a:avLst/>
            </a:prstGeom>
            <a:solidFill>
              <a:schemeClr val="accent1"/>
            </a:solidFill>
            <a:ln w="9525" cap="flat" cmpd="sng" algn="ctr">
              <a:noFill/>
              <a:prstDash val="solid"/>
              <a:headEnd type="none" w="med" len="med"/>
              <a:tailEnd type="none" w="med" len="med"/>
            </a:ln>
            <a:effectLst/>
          </p:spPr>
          <p:txBody>
            <a:bodyPr vert="horz" wrap="square" lIns="121888" tIns="121888" rIns="121888" bIns="121888" numCol="1" rtlCol="0" anchor="b" anchorCtr="0" compatLnSpc="1">
              <a:prstTxWarp prst="textNoShape">
                <a:avLst/>
              </a:prstTxWarp>
            </a:bodyPr>
            <a:lstStyle/>
            <a:p>
              <a:pPr>
                <a:lnSpc>
                  <a:spcPct val="90000"/>
                </a:lnSpc>
                <a:buSzPct val="90000"/>
                <a:defRPr/>
              </a:pPr>
              <a:r>
                <a:rPr lang="en-US" sz="2666"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Virtual Machine</a:t>
              </a:r>
            </a:p>
          </p:txBody>
        </p:sp>
        <p:sp>
          <p:nvSpPr>
            <p:cNvPr id="47" name="Freeform 128"/>
            <p:cNvSpPr>
              <a:spLocks noChangeAspect="1"/>
            </p:cNvSpPr>
            <p:nvPr/>
          </p:nvSpPr>
          <p:spPr bwMode="black">
            <a:xfrm>
              <a:off x="957648" y="3237645"/>
              <a:ext cx="1383150" cy="764073"/>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88" tIns="60944" rIns="121888" bIns="60944" numCol="1" anchor="t" anchorCtr="0" compatLnSpc="1">
              <a:prstTxWarp prst="textNoShape">
                <a:avLst/>
              </a:prstTxWarp>
            </a:bodyPr>
            <a:lstStyle/>
            <a:p>
              <a:endParaRPr lang="en-US" sz="3199" dirty="0">
                <a:solidFill>
                  <a:srgbClr val="292929"/>
                </a:solidFill>
              </a:endParaRPr>
            </a:p>
          </p:txBody>
        </p:sp>
        <p:pic>
          <p:nvPicPr>
            <p:cNvPr id="48"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63515" r="73175"/>
            <a:stretch/>
          </p:blipFill>
          <p:spPr bwMode="auto">
            <a:xfrm>
              <a:off x="1525134" y="3450274"/>
              <a:ext cx="248183" cy="4100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49" name="Straight Connector 48"/>
          <p:cNvCxnSpPr>
            <a:stCxn id="46" idx="3"/>
          </p:cNvCxnSpPr>
          <p:nvPr/>
        </p:nvCxnSpPr>
        <p:spPr>
          <a:xfrm flipV="1">
            <a:off x="4258491" y="4309394"/>
            <a:ext cx="3709702" cy="690187"/>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Freeform 79"/>
          <p:cNvSpPr>
            <a:spLocks noEditPoints="1"/>
          </p:cNvSpPr>
          <p:nvPr/>
        </p:nvSpPr>
        <p:spPr bwMode="black">
          <a:xfrm>
            <a:off x="2773039" y="2037869"/>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8" name="Freeform 79"/>
          <p:cNvSpPr>
            <a:spLocks noEditPoints="1"/>
          </p:cNvSpPr>
          <p:nvPr/>
        </p:nvSpPr>
        <p:spPr bwMode="black">
          <a:xfrm>
            <a:off x="2197001" y="1353823"/>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20" name="Freeform 79"/>
          <p:cNvSpPr>
            <a:spLocks noEditPoints="1"/>
          </p:cNvSpPr>
          <p:nvPr/>
        </p:nvSpPr>
        <p:spPr bwMode="black">
          <a:xfrm>
            <a:off x="2773039" y="1353823"/>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8" name="Freeform 79"/>
          <p:cNvSpPr>
            <a:spLocks noEditPoints="1"/>
          </p:cNvSpPr>
          <p:nvPr/>
        </p:nvSpPr>
        <p:spPr bwMode="black">
          <a:xfrm>
            <a:off x="7968190" y="3505811"/>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9" name="Freeform 79"/>
          <p:cNvSpPr>
            <a:spLocks noEditPoints="1"/>
          </p:cNvSpPr>
          <p:nvPr/>
        </p:nvSpPr>
        <p:spPr bwMode="black">
          <a:xfrm>
            <a:off x="7968190" y="4747660"/>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1" name="Freeform 79"/>
          <p:cNvSpPr>
            <a:spLocks noEditPoints="1"/>
          </p:cNvSpPr>
          <p:nvPr/>
        </p:nvSpPr>
        <p:spPr bwMode="black">
          <a:xfrm>
            <a:off x="9013955" y="4747660"/>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Tree>
    <p:extLst>
      <p:ext uri="{BB962C8B-B14F-4D97-AF65-F5344CB8AC3E}">
        <p14:creationId xmlns:p14="http://schemas.microsoft.com/office/powerpoint/2010/main" val="221406826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1000"/>
                            </p:stCondLst>
                            <p:childTnLst>
                              <p:par>
                                <p:cTn id="25" presetID="19" presetClass="emph" presetSubtype="0" fill="remove" grpId="1" nodeType="afterEffect">
                                  <p:stCondLst>
                                    <p:cond delay="0"/>
                                  </p:stCondLst>
                                  <p:childTnLst>
                                    <p:animClr clrSpc="rgb" dir="cw">
                                      <p:cBhvr override="childStyle">
                                        <p:cTn id="26" dur="2000" fill="hold"/>
                                        <p:tgtEl>
                                          <p:spTgt spid="8"/>
                                        </p:tgtEl>
                                        <p:attrNameLst>
                                          <p:attrName>style.color</p:attrName>
                                        </p:attrNameLst>
                                      </p:cBhvr>
                                      <p:to>
                                        <a:schemeClr val="accent1"/>
                                      </p:to>
                                    </p:animClr>
                                    <p:animClr clrSpc="rgb" dir="cw">
                                      <p:cBhvr>
                                        <p:cTn id="27" dur="2000" fill="hold"/>
                                        <p:tgtEl>
                                          <p:spTgt spid="8"/>
                                        </p:tgtEl>
                                        <p:attrNameLst>
                                          <p:attrName>fillcolor</p:attrName>
                                        </p:attrNameLst>
                                      </p:cBhvr>
                                      <p:to>
                                        <a:schemeClr val="accent1"/>
                                      </p:to>
                                    </p:animClr>
                                    <p:set>
                                      <p:cBhvr>
                                        <p:cTn id="28" dur="2000" fill="hold"/>
                                        <p:tgtEl>
                                          <p:spTgt spid="8"/>
                                        </p:tgtEl>
                                        <p:attrNameLst>
                                          <p:attrName>fill.type</p:attrName>
                                        </p:attrNameLst>
                                      </p:cBhvr>
                                      <p:to>
                                        <p:strVal val="solid"/>
                                      </p:to>
                                    </p:set>
                                    <p:set>
                                      <p:cBhvr>
                                        <p:cTn id="29" dur="2000" fill="hold"/>
                                        <p:tgtEl>
                                          <p:spTgt spid="8"/>
                                        </p:tgtEl>
                                        <p:attrNameLst>
                                          <p:attrName>fill.on</p:attrName>
                                        </p:attrNameLst>
                                      </p:cBhvr>
                                      <p:to>
                                        <p:strVal val="true"/>
                                      </p:to>
                                    </p:set>
                                  </p:childTnLst>
                                </p:cTn>
                              </p:par>
                            </p:childTnLst>
                          </p:cTn>
                        </p:par>
                        <p:par>
                          <p:cTn id="30" fill="hold">
                            <p:stCondLst>
                              <p:cond delay="3000"/>
                            </p:stCondLst>
                            <p:childTnLst>
                              <p:par>
                                <p:cTn id="31" presetID="22" presetClass="entr" presetSubtype="1" fill="hold" nodeType="after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wipe(up)">
                                      <p:cBhvr>
                                        <p:cTn id="33" dur="500"/>
                                        <p:tgtEl>
                                          <p:spTgt spid="31"/>
                                        </p:tgtEl>
                                      </p:cBhvr>
                                    </p:animEffect>
                                  </p:childTnLst>
                                </p:cTn>
                              </p:par>
                              <p:par>
                                <p:cTn id="34" presetID="22" presetClass="entr" presetSubtype="1" fill="hold" nodeType="with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wipe(up)">
                                      <p:cBhvr>
                                        <p:cTn id="36" dur="500"/>
                                        <p:tgtEl>
                                          <p:spTgt spid="26"/>
                                        </p:tgtEl>
                                      </p:cBhvr>
                                    </p:animEffect>
                                  </p:childTnLst>
                                </p:cTn>
                              </p:par>
                            </p:childTnLst>
                          </p:cTn>
                        </p:par>
                        <p:par>
                          <p:cTn id="37" fill="hold">
                            <p:stCondLst>
                              <p:cond delay="3500"/>
                            </p:stCondLst>
                            <p:childTnLst>
                              <p:par>
                                <p:cTn id="38" presetID="19" presetClass="emph" presetSubtype="0" fill="remove" grpId="0" nodeType="afterEffect">
                                  <p:stCondLst>
                                    <p:cond delay="0"/>
                                  </p:stCondLst>
                                  <p:childTnLst>
                                    <p:animClr clrSpc="rgb" dir="cw">
                                      <p:cBhvr override="childStyle">
                                        <p:cTn id="39" dur="2000" fill="hold"/>
                                        <p:tgtEl>
                                          <p:spTgt spid="9"/>
                                        </p:tgtEl>
                                        <p:attrNameLst>
                                          <p:attrName>style.color</p:attrName>
                                        </p:attrNameLst>
                                      </p:cBhvr>
                                      <p:to>
                                        <a:schemeClr val="accent1"/>
                                      </p:to>
                                    </p:animClr>
                                    <p:animClr clrSpc="rgb" dir="cw">
                                      <p:cBhvr>
                                        <p:cTn id="40" dur="2000" fill="hold"/>
                                        <p:tgtEl>
                                          <p:spTgt spid="9"/>
                                        </p:tgtEl>
                                        <p:attrNameLst>
                                          <p:attrName>fillcolor</p:attrName>
                                        </p:attrNameLst>
                                      </p:cBhvr>
                                      <p:to>
                                        <a:schemeClr val="accent1"/>
                                      </p:to>
                                    </p:animClr>
                                    <p:set>
                                      <p:cBhvr>
                                        <p:cTn id="41" dur="2000" fill="hold"/>
                                        <p:tgtEl>
                                          <p:spTgt spid="9"/>
                                        </p:tgtEl>
                                        <p:attrNameLst>
                                          <p:attrName>fill.type</p:attrName>
                                        </p:attrNameLst>
                                      </p:cBhvr>
                                      <p:to>
                                        <p:strVal val="solid"/>
                                      </p:to>
                                    </p:set>
                                    <p:set>
                                      <p:cBhvr>
                                        <p:cTn id="42" dur="2000" fill="hold"/>
                                        <p:tgtEl>
                                          <p:spTgt spid="9"/>
                                        </p:tgtEl>
                                        <p:attrNameLst>
                                          <p:attrName>fill.on</p:attrName>
                                        </p:attrNameLst>
                                      </p:cBhvr>
                                      <p:to>
                                        <p:strVal val="true"/>
                                      </p:to>
                                    </p:set>
                                  </p:childTnLst>
                                </p:cTn>
                              </p:par>
                              <p:par>
                                <p:cTn id="43" presetID="19" presetClass="emph" presetSubtype="0" fill="remove" grpId="0" nodeType="withEffect">
                                  <p:stCondLst>
                                    <p:cond delay="0"/>
                                  </p:stCondLst>
                                  <p:childTnLst>
                                    <p:animClr clrSpc="rgb" dir="cw">
                                      <p:cBhvr override="childStyle">
                                        <p:cTn id="44" dur="2000" fill="hold"/>
                                        <p:tgtEl>
                                          <p:spTgt spid="11"/>
                                        </p:tgtEl>
                                        <p:attrNameLst>
                                          <p:attrName>style.color</p:attrName>
                                        </p:attrNameLst>
                                      </p:cBhvr>
                                      <p:to>
                                        <a:schemeClr val="accent1"/>
                                      </p:to>
                                    </p:animClr>
                                    <p:animClr clrSpc="rgb" dir="cw">
                                      <p:cBhvr>
                                        <p:cTn id="45" dur="2000" fill="hold"/>
                                        <p:tgtEl>
                                          <p:spTgt spid="11"/>
                                        </p:tgtEl>
                                        <p:attrNameLst>
                                          <p:attrName>fillcolor</p:attrName>
                                        </p:attrNameLst>
                                      </p:cBhvr>
                                      <p:to>
                                        <a:schemeClr val="accent1"/>
                                      </p:to>
                                    </p:animClr>
                                    <p:set>
                                      <p:cBhvr>
                                        <p:cTn id="46" dur="2000" fill="hold"/>
                                        <p:tgtEl>
                                          <p:spTgt spid="11"/>
                                        </p:tgtEl>
                                        <p:attrNameLst>
                                          <p:attrName>fill.type</p:attrName>
                                        </p:attrNameLst>
                                      </p:cBhvr>
                                      <p:to>
                                        <p:strVal val="solid"/>
                                      </p:to>
                                    </p:set>
                                    <p:set>
                                      <p:cBhvr>
                                        <p:cTn id="47" dur="2000" fill="hold"/>
                                        <p:tgtEl>
                                          <p:spTgt spid="11"/>
                                        </p:tgtEl>
                                        <p:attrNameLst>
                                          <p:attrName>fill.on</p:attrName>
                                        </p:attrNameLst>
                                      </p:cBhvr>
                                      <p:to>
                                        <p:strVal val="true"/>
                                      </p:to>
                                    </p:set>
                                  </p:childTnLst>
                                </p:cTn>
                              </p:par>
                            </p:childTnLst>
                          </p:cTn>
                        </p:par>
                      </p:childTnLst>
                    </p:cTn>
                  </p:par>
                  <p:par>
                    <p:cTn id="48" fill="hold">
                      <p:stCondLst>
                        <p:cond delay="indefinite"/>
                      </p:stCondLst>
                      <p:childTnLst>
                        <p:par>
                          <p:cTn id="49" fill="hold">
                            <p:stCondLst>
                              <p:cond delay="0"/>
                            </p:stCondLst>
                            <p:childTnLst>
                              <p:par>
                                <p:cTn id="50" presetID="22" presetClass="entr" presetSubtype="2" fill="hold" nodeType="clickEffect">
                                  <p:stCondLst>
                                    <p:cond delay="0"/>
                                  </p:stCondLst>
                                  <p:childTnLst>
                                    <p:set>
                                      <p:cBhvr>
                                        <p:cTn id="51" dur="1" fill="hold">
                                          <p:stCondLst>
                                            <p:cond delay="0"/>
                                          </p:stCondLst>
                                        </p:cTn>
                                        <p:tgtEl>
                                          <p:spTgt spid="34"/>
                                        </p:tgtEl>
                                        <p:attrNameLst>
                                          <p:attrName>style.visibility</p:attrName>
                                        </p:attrNameLst>
                                      </p:cBhvr>
                                      <p:to>
                                        <p:strVal val="visible"/>
                                      </p:to>
                                    </p:set>
                                    <p:animEffect transition="in" filter="wipe(right)">
                                      <p:cBhvr>
                                        <p:cTn id="52" dur="1000"/>
                                        <p:tgtEl>
                                          <p:spTgt spid="3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fade">
                                      <p:cBhvr>
                                        <p:cTn id="55" dur="500"/>
                                        <p:tgtEl>
                                          <p:spTgt spid="1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fade">
                                      <p:cBhvr>
                                        <p:cTn id="58" dur="500"/>
                                        <p:tgtEl>
                                          <p:spTgt spid="1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500"/>
                                        <p:tgtEl>
                                          <p:spTgt spid="16"/>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gtEl>
                                        <p:attrNameLst>
                                          <p:attrName>style.visibility</p:attrName>
                                        </p:attrNameLst>
                                      </p:cBhvr>
                                      <p:to>
                                        <p:strVal val="visible"/>
                                      </p:to>
                                    </p:set>
                                    <p:animEffect transition="in" filter="fade">
                                      <p:cBhvr>
                                        <p:cTn id="64" dur="500"/>
                                        <p:tgtEl>
                                          <p:spTgt spid="6"/>
                                        </p:tgtEl>
                                      </p:cBhvr>
                                    </p:animEffect>
                                  </p:childTnLst>
                                </p:cTn>
                              </p:par>
                            </p:childTnLst>
                          </p:cTn>
                        </p:par>
                        <p:par>
                          <p:cTn id="65" fill="hold">
                            <p:stCondLst>
                              <p:cond delay="1000"/>
                            </p:stCondLst>
                            <p:childTnLst>
                              <p:par>
                                <p:cTn id="66" presetID="22" presetClass="entr" presetSubtype="1" fill="hold" nodeType="afterEffect">
                                  <p:stCondLst>
                                    <p:cond delay="0"/>
                                  </p:stCondLst>
                                  <p:childTnLst>
                                    <p:set>
                                      <p:cBhvr>
                                        <p:cTn id="67" dur="1" fill="hold">
                                          <p:stCondLst>
                                            <p:cond delay="0"/>
                                          </p:stCondLst>
                                        </p:cTn>
                                        <p:tgtEl>
                                          <p:spTgt spid="39"/>
                                        </p:tgtEl>
                                        <p:attrNameLst>
                                          <p:attrName>style.visibility</p:attrName>
                                        </p:attrNameLst>
                                      </p:cBhvr>
                                      <p:to>
                                        <p:strVal val="visible"/>
                                      </p:to>
                                    </p:set>
                                    <p:animEffect transition="in" filter="wipe(up)">
                                      <p:cBhvr>
                                        <p:cTn id="68" dur="500"/>
                                        <p:tgtEl>
                                          <p:spTgt spid="39"/>
                                        </p:tgtEl>
                                      </p:cBhvr>
                                    </p:animEffect>
                                  </p:childTnLst>
                                </p:cTn>
                              </p:par>
                              <p:par>
                                <p:cTn id="69" presetID="22" presetClass="entr" presetSubtype="1" fill="hold" nodeType="withEffect">
                                  <p:stCondLst>
                                    <p:cond delay="0"/>
                                  </p:stCondLst>
                                  <p:childTnLst>
                                    <p:set>
                                      <p:cBhvr>
                                        <p:cTn id="70" dur="1" fill="hold">
                                          <p:stCondLst>
                                            <p:cond delay="0"/>
                                          </p:stCondLst>
                                        </p:cTn>
                                        <p:tgtEl>
                                          <p:spTgt spid="36"/>
                                        </p:tgtEl>
                                        <p:attrNameLst>
                                          <p:attrName>style.visibility</p:attrName>
                                        </p:attrNameLst>
                                      </p:cBhvr>
                                      <p:to>
                                        <p:strVal val="visible"/>
                                      </p:to>
                                    </p:set>
                                    <p:animEffect transition="in" filter="wipe(up)">
                                      <p:cBhvr>
                                        <p:cTn id="71" dur="500"/>
                                        <p:tgtEl>
                                          <p:spTgt spid="36"/>
                                        </p:tgtEl>
                                      </p:cBhvr>
                                    </p:animEffect>
                                  </p:childTnLst>
                                </p:cTn>
                              </p:par>
                            </p:childTnLst>
                          </p:cTn>
                        </p:par>
                        <p:par>
                          <p:cTn id="72" fill="hold">
                            <p:stCondLst>
                              <p:cond delay="1500"/>
                            </p:stCondLst>
                            <p:childTnLst>
                              <p:par>
                                <p:cTn id="73" presetID="19" presetClass="emph" presetSubtype="0" fill="remove" grpId="0" nodeType="afterEffect">
                                  <p:stCondLst>
                                    <p:cond delay="0"/>
                                  </p:stCondLst>
                                  <p:childTnLst>
                                    <p:animClr clrSpc="rgb" dir="cw">
                                      <p:cBhvr override="childStyle">
                                        <p:cTn id="74" dur="2000" fill="hold"/>
                                        <p:tgtEl>
                                          <p:spTgt spid="20"/>
                                        </p:tgtEl>
                                        <p:attrNameLst>
                                          <p:attrName>style.color</p:attrName>
                                        </p:attrNameLst>
                                      </p:cBhvr>
                                      <p:to>
                                        <a:schemeClr val="accent1"/>
                                      </p:to>
                                    </p:animClr>
                                    <p:animClr clrSpc="rgb" dir="cw">
                                      <p:cBhvr>
                                        <p:cTn id="75" dur="2000" fill="hold"/>
                                        <p:tgtEl>
                                          <p:spTgt spid="20"/>
                                        </p:tgtEl>
                                        <p:attrNameLst>
                                          <p:attrName>fillcolor</p:attrName>
                                        </p:attrNameLst>
                                      </p:cBhvr>
                                      <p:to>
                                        <a:schemeClr val="accent1"/>
                                      </p:to>
                                    </p:animClr>
                                    <p:set>
                                      <p:cBhvr>
                                        <p:cTn id="76" dur="2000" fill="hold"/>
                                        <p:tgtEl>
                                          <p:spTgt spid="20"/>
                                        </p:tgtEl>
                                        <p:attrNameLst>
                                          <p:attrName>fill.type</p:attrName>
                                        </p:attrNameLst>
                                      </p:cBhvr>
                                      <p:to>
                                        <p:strVal val="solid"/>
                                      </p:to>
                                    </p:set>
                                    <p:set>
                                      <p:cBhvr>
                                        <p:cTn id="77" dur="2000" fill="hold"/>
                                        <p:tgtEl>
                                          <p:spTgt spid="20"/>
                                        </p:tgtEl>
                                        <p:attrNameLst>
                                          <p:attrName>fill.on</p:attrName>
                                        </p:attrNameLst>
                                      </p:cBhvr>
                                      <p:to>
                                        <p:strVal val="true"/>
                                      </p:to>
                                    </p:set>
                                  </p:childTnLst>
                                </p:cTn>
                              </p:par>
                              <p:par>
                                <p:cTn id="78" presetID="19" presetClass="emph" presetSubtype="0" fill="remove" grpId="0" nodeType="withEffect">
                                  <p:stCondLst>
                                    <p:cond delay="0"/>
                                  </p:stCondLst>
                                  <p:childTnLst>
                                    <p:animClr clrSpc="rgb" dir="cw">
                                      <p:cBhvr override="childStyle">
                                        <p:cTn id="79" dur="2000" fill="hold"/>
                                        <p:tgtEl>
                                          <p:spTgt spid="18"/>
                                        </p:tgtEl>
                                        <p:attrNameLst>
                                          <p:attrName>style.color</p:attrName>
                                        </p:attrNameLst>
                                      </p:cBhvr>
                                      <p:to>
                                        <a:schemeClr val="accent1"/>
                                      </p:to>
                                    </p:animClr>
                                    <p:animClr clrSpc="rgb" dir="cw">
                                      <p:cBhvr>
                                        <p:cTn id="80" dur="2000" fill="hold"/>
                                        <p:tgtEl>
                                          <p:spTgt spid="18"/>
                                        </p:tgtEl>
                                        <p:attrNameLst>
                                          <p:attrName>fillcolor</p:attrName>
                                        </p:attrNameLst>
                                      </p:cBhvr>
                                      <p:to>
                                        <a:schemeClr val="accent1"/>
                                      </p:to>
                                    </p:animClr>
                                    <p:set>
                                      <p:cBhvr>
                                        <p:cTn id="81" dur="2000" fill="hold"/>
                                        <p:tgtEl>
                                          <p:spTgt spid="18"/>
                                        </p:tgtEl>
                                        <p:attrNameLst>
                                          <p:attrName>fill.type</p:attrName>
                                        </p:attrNameLst>
                                      </p:cBhvr>
                                      <p:to>
                                        <p:strVal val="solid"/>
                                      </p:to>
                                    </p:set>
                                    <p:set>
                                      <p:cBhvr>
                                        <p:cTn id="82" dur="2000" fill="hold"/>
                                        <p:tgtEl>
                                          <p:spTgt spid="18"/>
                                        </p:tgtEl>
                                        <p:attrNameLst>
                                          <p:attrName>fill.on</p:attrName>
                                        </p:attrNameLst>
                                      </p:cBhvr>
                                      <p:to>
                                        <p:strVal val="true"/>
                                      </p:to>
                                    </p:set>
                                  </p:childTnLst>
                                </p:cTn>
                              </p:par>
                              <p:par>
                                <p:cTn id="83" presetID="19" presetClass="emph" presetSubtype="0" fill="remove" grpId="0" nodeType="withEffect">
                                  <p:stCondLst>
                                    <p:cond delay="0"/>
                                  </p:stCondLst>
                                  <p:childTnLst>
                                    <p:animClr clrSpc="rgb" dir="cw">
                                      <p:cBhvr override="childStyle">
                                        <p:cTn id="84" dur="2000" fill="hold"/>
                                        <p:tgtEl>
                                          <p:spTgt spid="21"/>
                                        </p:tgtEl>
                                        <p:attrNameLst>
                                          <p:attrName>style.color</p:attrName>
                                        </p:attrNameLst>
                                      </p:cBhvr>
                                      <p:to>
                                        <a:schemeClr val="accent1"/>
                                      </p:to>
                                    </p:animClr>
                                    <p:animClr clrSpc="rgb" dir="cw">
                                      <p:cBhvr>
                                        <p:cTn id="85" dur="2000" fill="hold"/>
                                        <p:tgtEl>
                                          <p:spTgt spid="21"/>
                                        </p:tgtEl>
                                        <p:attrNameLst>
                                          <p:attrName>fillcolor</p:attrName>
                                        </p:attrNameLst>
                                      </p:cBhvr>
                                      <p:to>
                                        <a:schemeClr val="accent1"/>
                                      </p:to>
                                    </p:animClr>
                                    <p:set>
                                      <p:cBhvr>
                                        <p:cTn id="86" dur="2000" fill="hold"/>
                                        <p:tgtEl>
                                          <p:spTgt spid="21"/>
                                        </p:tgtEl>
                                        <p:attrNameLst>
                                          <p:attrName>fill.type</p:attrName>
                                        </p:attrNameLst>
                                      </p:cBhvr>
                                      <p:to>
                                        <p:strVal val="solid"/>
                                      </p:to>
                                    </p:set>
                                    <p:set>
                                      <p:cBhvr>
                                        <p:cTn id="87" dur="2000" fill="hold"/>
                                        <p:tgtEl>
                                          <p:spTgt spid="21"/>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0" grpId="0" animBg="1"/>
      <p:bldP spid="12" grpId="0" animBg="1"/>
      <p:bldP spid="13" grpId="0" animBg="1"/>
      <p:bldP spid="16" grpId="0" animBg="1"/>
      <p:bldP spid="17" grpId="0" animBg="1"/>
      <p:bldP spid="19" grpId="0" animBg="1"/>
      <p:bldP spid="21" grpId="0" animBg="1"/>
      <p:bldP spid="18" grpId="0" animBg="1"/>
      <p:bldP spid="20" grpId="0" animBg="1"/>
      <p:bldP spid="8" grpId="0" animBg="1"/>
      <p:bldP spid="8" grpId="1" animBg="1"/>
      <p:bldP spid="9"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87313"/>
            <a:ext cx="10969625" cy="1143000"/>
          </a:xfrm>
        </p:spPr>
        <p:txBody>
          <a:bodyPr/>
          <a:lstStyle/>
          <a:p>
            <a:r>
              <a:rPr lang="en-US" sz="5400" dirty="0">
                <a:solidFill>
                  <a:schemeClr val="accent5"/>
                </a:solidFill>
              </a:rPr>
              <a:t>Persistent Disks and Highly Durable</a:t>
            </a:r>
          </a:p>
        </p:txBody>
      </p:sp>
      <p:sp>
        <p:nvSpPr>
          <p:cNvPr id="5" name="Rectangle 4"/>
          <p:cNvSpPr/>
          <p:nvPr/>
        </p:nvSpPr>
        <p:spPr bwMode="auto">
          <a:xfrm>
            <a:off x="7027125" y="3077063"/>
            <a:ext cx="4653834" cy="3240858"/>
          </a:xfrm>
          <a:prstGeom prst="rect">
            <a:avLst/>
          </a:prstGeom>
          <a:solidFill>
            <a:schemeClr val="accent3"/>
          </a:solidFill>
          <a:ln w="9525" cap="flat" cmpd="sng" algn="ctr">
            <a:noFill/>
            <a:prstDash val="solid"/>
            <a:headEnd type="none" w="med" len="med"/>
            <a:tailEnd type="none" w="med" len="med"/>
          </a:ln>
          <a:effectLst/>
        </p:spPr>
        <p:txBody>
          <a:bodyPr vert="horz" wrap="square" lIns="121851" tIns="121851" rIns="121851" bIns="121851" numCol="1" rtlCol="0" anchor="b" anchorCtr="0" compatLnSpc="1">
            <a:prstTxWarp prst="textNoShape">
              <a:avLst/>
            </a:prstTxWarp>
          </a:bodyPr>
          <a:lstStyle/>
          <a:p>
            <a:pPr>
              <a:lnSpc>
                <a:spcPct val="90000"/>
              </a:lnSpc>
              <a:buSzPct val="90000"/>
            </a:pPr>
            <a: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Windows Azure Storage</a:t>
            </a:r>
          </a:p>
        </p:txBody>
      </p:sp>
      <p:sp>
        <p:nvSpPr>
          <p:cNvPr id="6" name="Rectangle 5"/>
          <p:cNvSpPr/>
          <p:nvPr/>
        </p:nvSpPr>
        <p:spPr bwMode="auto">
          <a:xfrm>
            <a:off x="507869" y="1137664"/>
            <a:ext cx="3752921" cy="2442016"/>
          </a:xfrm>
          <a:prstGeom prst="rect">
            <a:avLst/>
          </a:prstGeom>
          <a:solidFill>
            <a:schemeClr val="accent1"/>
          </a:solidFill>
          <a:ln w="9525" cap="flat" cmpd="sng" algn="ctr">
            <a:noFill/>
            <a:prstDash val="solid"/>
            <a:headEnd type="none" w="med" len="med"/>
            <a:tailEnd type="none" w="med" len="med"/>
          </a:ln>
          <a:effectLst/>
        </p:spPr>
        <p:txBody>
          <a:bodyPr vert="horz" wrap="square" lIns="121851" tIns="121851" rIns="121851" bIns="121851" numCol="1" rtlCol="0" anchor="b" anchorCtr="0" compatLnSpc="1">
            <a:prstTxWarp prst="textNoShape">
              <a:avLst/>
            </a:prstTxWarp>
          </a:bodyPr>
          <a:lstStyle/>
          <a:p>
            <a:pPr>
              <a:lnSpc>
                <a:spcPct val="90000"/>
              </a:lnSpc>
              <a:buSzPct val="90000"/>
              <a:defRPr/>
            </a:pPr>
            <a:r>
              <a:rPr lang="en-US" sz="2666"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Windows Azure Storage </a:t>
            </a:r>
            <a:r>
              <a:rPr lang="en-US" sz="3199"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(Disaster Recovery)</a:t>
            </a:r>
          </a:p>
        </p:txBody>
      </p:sp>
      <p:sp>
        <p:nvSpPr>
          <p:cNvPr id="7" name="Rectangle 6"/>
          <p:cNvSpPr/>
          <p:nvPr/>
        </p:nvSpPr>
        <p:spPr bwMode="auto">
          <a:xfrm>
            <a:off x="507868" y="3693251"/>
            <a:ext cx="1817323" cy="2614503"/>
          </a:xfrm>
          <a:prstGeom prst="rect">
            <a:avLst/>
          </a:prstGeom>
          <a:solidFill>
            <a:schemeClr val="accent1"/>
          </a:solidFill>
          <a:ln w="9525" cap="flat" cmpd="sng" algn="ctr">
            <a:noFill/>
            <a:prstDash val="solid"/>
            <a:headEnd type="none" w="med" len="med"/>
            <a:tailEnd type="none" w="med" len="med"/>
          </a:ln>
          <a:effectLst/>
        </p:spPr>
        <p:txBody>
          <a:bodyPr vert="horz" wrap="square" lIns="91428" tIns="91428" rIns="91428" bIns="91428" numCol="1" rtlCol="0" anchor="t" anchorCtr="0" compatLnSpc="1">
            <a:prstTxWarp prst="textNoShape">
              <a:avLst/>
            </a:prstTxWarp>
          </a:bodyPr>
          <a:lstStyle/>
          <a:p>
            <a:pPr>
              <a:lnSpc>
                <a:spcPct val="90000"/>
              </a:lnSpc>
              <a:buSzPct val="90000"/>
            </a:pPr>
            <a:endParaRPr lang="en-US" sz="2666"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endParaRPr>
          </a:p>
        </p:txBody>
      </p:sp>
      <p:sp>
        <p:nvSpPr>
          <p:cNvPr id="22" name="Freeform 128"/>
          <p:cNvSpPr>
            <a:spLocks noChangeAspect="1"/>
          </p:cNvSpPr>
          <p:nvPr/>
        </p:nvSpPr>
        <p:spPr bwMode="black">
          <a:xfrm>
            <a:off x="626324" y="4212154"/>
            <a:ext cx="1509164" cy="833684"/>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51" tIns="60925" rIns="121851" bIns="60925" numCol="1" anchor="t" anchorCtr="0" compatLnSpc="1">
            <a:prstTxWarp prst="textNoShape">
              <a:avLst/>
            </a:prstTxWarp>
          </a:bodyPr>
          <a:lstStyle/>
          <a:p>
            <a:endParaRPr lang="en-US" sz="3199" dirty="0">
              <a:solidFill>
                <a:srgbClr val="292929"/>
              </a:solidFill>
            </a:endParaRPr>
          </a:p>
        </p:txBody>
      </p:sp>
      <p:pic>
        <p:nvPicPr>
          <p:cNvPr id="7170"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63515" r="73175"/>
          <a:stretch/>
        </p:blipFill>
        <p:spPr bwMode="auto">
          <a:xfrm>
            <a:off x="1245510" y="4452771"/>
            <a:ext cx="270793" cy="447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2" name="Straight Connector 41"/>
          <p:cNvCxnSpPr/>
          <p:nvPr/>
        </p:nvCxnSpPr>
        <p:spPr>
          <a:xfrm flipV="1">
            <a:off x="2325191" y="4058916"/>
            <a:ext cx="5643003" cy="860628"/>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3" name="Multiply 2"/>
          <p:cNvSpPr/>
          <p:nvPr/>
        </p:nvSpPr>
        <p:spPr bwMode="auto">
          <a:xfrm>
            <a:off x="421766" y="3649305"/>
            <a:ext cx="1982392" cy="1982392"/>
          </a:xfrm>
          <a:prstGeom prst="mathMultiply">
            <a:avLst/>
          </a:prstGeom>
          <a:solidFill>
            <a:schemeClr val="bg1"/>
          </a:solidFill>
          <a:ln w="28575">
            <a:solidFill>
              <a:schemeClr val="accent5"/>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46" tIns="60923" rIns="121846" bIns="60923" numCol="1" rtlCol="0" anchor="ctr" anchorCtr="0" compatLnSpc="1">
            <a:prstTxWarp prst="textNoShape">
              <a:avLst/>
            </a:prstTxWarp>
          </a:bodyPr>
          <a:lstStyle/>
          <a:p>
            <a:pPr algn="ctr" defTabSz="1218139" fontAlgn="base">
              <a:spcBef>
                <a:spcPct val="0"/>
              </a:spcBef>
              <a:spcAft>
                <a:spcPct val="0"/>
              </a:spcAft>
            </a:pPr>
            <a:endParaRPr lang="en-US" sz="2933" dirty="0">
              <a:gradFill>
                <a:gsLst>
                  <a:gs pos="0">
                    <a:srgbClr val="FFFFFF"/>
                  </a:gs>
                  <a:gs pos="100000">
                    <a:srgbClr val="FFFFFF"/>
                  </a:gs>
                </a:gsLst>
                <a:lin ang="5400000" scaled="0"/>
              </a:gradFill>
            </a:endParaRPr>
          </a:p>
        </p:txBody>
      </p:sp>
      <p:grpSp>
        <p:nvGrpSpPr>
          <p:cNvPr id="28" name="Group 27"/>
          <p:cNvGrpSpPr/>
          <p:nvPr/>
        </p:nvGrpSpPr>
        <p:grpSpPr>
          <a:xfrm>
            <a:off x="2443467" y="3693251"/>
            <a:ext cx="1817323" cy="2614503"/>
            <a:chOff x="2443468" y="3658616"/>
            <a:chExt cx="1817322" cy="2615184"/>
          </a:xfrm>
        </p:grpSpPr>
        <p:sp>
          <p:nvSpPr>
            <p:cNvPr id="35" name="Rectangle 34"/>
            <p:cNvSpPr/>
            <p:nvPr/>
          </p:nvSpPr>
          <p:spPr bwMode="auto">
            <a:xfrm>
              <a:off x="2443468" y="3658616"/>
              <a:ext cx="1817322" cy="2615184"/>
            </a:xfrm>
            <a:prstGeom prst="rect">
              <a:avLst/>
            </a:prstGeom>
            <a:solidFill>
              <a:schemeClr val="accent1"/>
            </a:solidFill>
            <a:ln w="9525" cap="flat" cmpd="sng" algn="ctr">
              <a:noFill/>
              <a:prstDash val="solid"/>
              <a:headEnd type="none" w="med" len="med"/>
              <a:tailEnd type="none" w="med" len="med"/>
            </a:ln>
            <a:effectLst/>
          </p:spPr>
          <p:txBody>
            <a:bodyPr vert="horz" wrap="square" lIns="121888" tIns="121888" rIns="121888" bIns="121888" numCol="1" rtlCol="0" anchor="b" anchorCtr="0" compatLnSpc="1">
              <a:prstTxWarp prst="textNoShape">
                <a:avLst/>
              </a:prstTxWarp>
            </a:bodyPr>
            <a:lstStyle/>
            <a:p>
              <a:pPr>
                <a:lnSpc>
                  <a:spcPct val="90000"/>
                </a:lnSpc>
                <a:buSzPct val="90000"/>
              </a:pPr>
              <a:r>
                <a:rPr lang="en-US" sz="2666"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Virtual Machine</a:t>
              </a:r>
            </a:p>
          </p:txBody>
        </p:sp>
        <p:sp>
          <p:nvSpPr>
            <p:cNvPr id="37" name="Freeform 128"/>
            <p:cNvSpPr>
              <a:spLocks noChangeAspect="1"/>
            </p:cNvSpPr>
            <p:nvPr/>
          </p:nvSpPr>
          <p:spPr bwMode="black">
            <a:xfrm>
              <a:off x="2633167" y="4199680"/>
              <a:ext cx="1509165" cy="833901"/>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88" tIns="60944" rIns="121888" bIns="60944" numCol="1" anchor="t" anchorCtr="0" compatLnSpc="1">
              <a:prstTxWarp prst="textNoShape">
                <a:avLst/>
              </a:prstTxWarp>
            </a:bodyPr>
            <a:lstStyle/>
            <a:p>
              <a:endParaRPr lang="en-US" sz="3199" dirty="0">
                <a:solidFill>
                  <a:srgbClr val="292929"/>
                </a:solidFill>
              </a:endParaRPr>
            </a:p>
          </p:txBody>
        </p:sp>
        <p:pic>
          <p:nvPicPr>
            <p:cNvPr id="38"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63515" r="73175"/>
            <a:stretch/>
          </p:blipFill>
          <p:spPr bwMode="auto">
            <a:xfrm>
              <a:off x="3252353" y="4440360"/>
              <a:ext cx="270794" cy="447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40" name="Straight Connector 39"/>
          <p:cNvCxnSpPr/>
          <p:nvPr/>
        </p:nvCxnSpPr>
        <p:spPr>
          <a:xfrm flipV="1">
            <a:off x="4260790" y="4058916"/>
            <a:ext cx="3724970" cy="855540"/>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43" name="Freeform 79"/>
          <p:cNvSpPr>
            <a:spLocks noEditPoints="1"/>
          </p:cNvSpPr>
          <p:nvPr/>
        </p:nvSpPr>
        <p:spPr bwMode="black">
          <a:xfrm>
            <a:off x="9013955" y="3505811"/>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44" name="Freeform 79"/>
          <p:cNvSpPr>
            <a:spLocks noEditPoints="1"/>
          </p:cNvSpPr>
          <p:nvPr/>
        </p:nvSpPr>
        <p:spPr bwMode="black">
          <a:xfrm>
            <a:off x="10059722" y="3505811"/>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45" name="Freeform 79"/>
          <p:cNvSpPr>
            <a:spLocks noEditPoints="1"/>
          </p:cNvSpPr>
          <p:nvPr/>
        </p:nvSpPr>
        <p:spPr bwMode="black">
          <a:xfrm>
            <a:off x="10059722" y="4747660"/>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cxnSp>
        <p:nvCxnSpPr>
          <p:cNvPr id="46" name="Straight Connector 45"/>
          <p:cNvCxnSpPr/>
          <p:nvPr/>
        </p:nvCxnSpPr>
        <p:spPr>
          <a:xfrm>
            <a:off x="8308275" y="4425321"/>
            <a:ext cx="1045766" cy="322347"/>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8308273" y="4425313"/>
            <a:ext cx="0" cy="314633"/>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49" name="Freeform 79"/>
          <p:cNvSpPr>
            <a:spLocks noEditPoints="1"/>
          </p:cNvSpPr>
          <p:nvPr/>
        </p:nvSpPr>
        <p:spPr bwMode="black">
          <a:xfrm>
            <a:off x="7968190" y="4747660"/>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50" name="Freeform 79"/>
          <p:cNvSpPr>
            <a:spLocks noEditPoints="1"/>
          </p:cNvSpPr>
          <p:nvPr/>
        </p:nvSpPr>
        <p:spPr bwMode="black">
          <a:xfrm>
            <a:off x="9013955" y="4747660"/>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51" name="Rectangle 50"/>
          <p:cNvSpPr/>
          <p:nvPr/>
        </p:nvSpPr>
        <p:spPr>
          <a:xfrm>
            <a:off x="477814" y="5447154"/>
            <a:ext cx="1461158" cy="861447"/>
          </a:xfrm>
          <a:prstGeom prst="rect">
            <a:avLst/>
          </a:prstGeom>
        </p:spPr>
        <p:txBody>
          <a:bodyPr wrap="none" lIns="121851" tIns="60925" rIns="121851" bIns="60925">
            <a:spAutoFit/>
          </a:bodyPr>
          <a:lstStyle/>
          <a:p>
            <a:pPr>
              <a:lnSpc>
                <a:spcPct val="90000"/>
              </a:lnSpc>
              <a:buSzPct val="90000"/>
              <a:defRPr/>
            </a:pPr>
            <a:r>
              <a:rPr lang="en-US" sz="2666"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Virtual </a:t>
            </a:r>
            <a:br>
              <a:rPr lang="en-US" sz="2666"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br>
            <a:r>
              <a:rPr lang="en-US" sz="2666"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Machine</a:t>
            </a:r>
          </a:p>
        </p:txBody>
      </p:sp>
      <p:sp>
        <p:nvSpPr>
          <p:cNvPr id="52" name="Freeform 79"/>
          <p:cNvSpPr>
            <a:spLocks noEditPoints="1"/>
          </p:cNvSpPr>
          <p:nvPr/>
        </p:nvSpPr>
        <p:spPr bwMode="black">
          <a:xfrm>
            <a:off x="1620964" y="1353823"/>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53" name="Freeform 79"/>
          <p:cNvSpPr>
            <a:spLocks noEditPoints="1"/>
          </p:cNvSpPr>
          <p:nvPr/>
        </p:nvSpPr>
        <p:spPr bwMode="black">
          <a:xfrm>
            <a:off x="1620964" y="2037869"/>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54" name="Freeform 79"/>
          <p:cNvSpPr>
            <a:spLocks noEditPoints="1"/>
          </p:cNvSpPr>
          <p:nvPr/>
        </p:nvSpPr>
        <p:spPr bwMode="black">
          <a:xfrm>
            <a:off x="2197001" y="2037869"/>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cxnSp>
        <p:nvCxnSpPr>
          <p:cNvPr id="55" name="Straight Connector 54"/>
          <p:cNvCxnSpPr/>
          <p:nvPr/>
        </p:nvCxnSpPr>
        <p:spPr>
          <a:xfrm>
            <a:off x="3143792" y="2326798"/>
            <a:ext cx="4824397" cy="1995721"/>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a:off x="2571657" y="1607075"/>
            <a:ext cx="201384" cy="1"/>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2960366" y="1860311"/>
            <a:ext cx="0" cy="177556"/>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58" name="Freeform 79"/>
          <p:cNvSpPr>
            <a:spLocks noEditPoints="1"/>
          </p:cNvSpPr>
          <p:nvPr/>
        </p:nvSpPr>
        <p:spPr bwMode="black">
          <a:xfrm>
            <a:off x="2773039" y="2037869"/>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59" name="Freeform 79"/>
          <p:cNvSpPr>
            <a:spLocks noEditPoints="1"/>
          </p:cNvSpPr>
          <p:nvPr/>
        </p:nvSpPr>
        <p:spPr bwMode="black">
          <a:xfrm>
            <a:off x="2197001" y="1353823"/>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60" name="Freeform 79"/>
          <p:cNvSpPr>
            <a:spLocks noEditPoints="1"/>
          </p:cNvSpPr>
          <p:nvPr/>
        </p:nvSpPr>
        <p:spPr bwMode="black">
          <a:xfrm>
            <a:off x="2773039" y="1353823"/>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48" name="Freeform 79"/>
          <p:cNvSpPr>
            <a:spLocks noEditPoints="1"/>
          </p:cNvSpPr>
          <p:nvPr/>
        </p:nvSpPr>
        <p:spPr bwMode="black">
          <a:xfrm>
            <a:off x="7968190" y="3505811"/>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Tree>
    <p:extLst>
      <p:ext uri="{BB962C8B-B14F-4D97-AF65-F5344CB8AC3E}">
        <p14:creationId xmlns:p14="http://schemas.microsoft.com/office/powerpoint/2010/main" val="156256248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9" presetClass="emph" presetSubtype="0" fill="hold" grpId="0" nodeType="afterEffect">
                                  <p:stCondLst>
                                    <p:cond delay="0"/>
                                  </p:stCondLst>
                                  <p:childTnLst>
                                    <p:animClr clrSpc="rgb" dir="cw">
                                      <p:cBhvr override="childStyle">
                                        <p:cTn id="6" dur="2000" fill="hold"/>
                                        <p:tgtEl>
                                          <p:spTgt spid="7"/>
                                        </p:tgtEl>
                                        <p:attrNameLst>
                                          <p:attrName>style.color</p:attrName>
                                        </p:attrNameLst>
                                      </p:cBhvr>
                                      <p:to>
                                        <a:srgbClr val="FF0000"/>
                                      </p:to>
                                    </p:animClr>
                                    <p:animClr clrSpc="rgb" dir="cw">
                                      <p:cBhvr>
                                        <p:cTn id="7" dur="2000" fill="hold"/>
                                        <p:tgtEl>
                                          <p:spTgt spid="7"/>
                                        </p:tgtEl>
                                        <p:attrNameLst>
                                          <p:attrName>fillcolor</p:attrName>
                                        </p:attrNameLst>
                                      </p:cBhvr>
                                      <p:to>
                                        <a:srgbClr val="FF0000"/>
                                      </p:to>
                                    </p:animClr>
                                    <p:set>
                                      <p:cBhvr>
                                        <p:cTn id="8" dur="2000" fill="hold"/>
                                        <p:tgtEl>
                                          <p:spTgt spid="7"/>
                                        </p:tgtEl>
                                        <p:attrNameLst>
                                          <p:attrName>fill.type</p:attrName>
                                        </p:attrNameLst>
                                      </p:cBhvr>
                                      <p:to>
                                        <p:strVal val="solid"/>
                                      </p:to>
                                    </p:set>
                                    <p:set>
                                      <p:cBhvr>
                                        <p:cTn id="9" dur="2000" fill="hold"/>
                                        <p:tgtEl>
                                          <p:spTgt spid="7"/>
                                        </p:tgtEl>
                                        <p:attrNameLst>
                                          <p:attrName>fill.on</p:attrName>
                                        </p:attrNameLst>
                                      </p:cBhvr>
                                      <p:to>
                                        <p:strVal val="true"/>
                                      </p:to>
                                    </p:set>
                                  </p:childTnLst>
                                </p:cTn>
                              </p:par>
                              <p:par>
                                <p:cTn id="10" presetID="10" presetClass="exit" presetSubtype="0" fill="hold" nodeType="withEffect">
                                  <p:stCondLst>
                                    <p:cond delay="0"/>
                                  </p:stCondLst>
                                  <p:childTnLst>
                                    <p:animEffect transition="out" filter="fade">
                                      <p:cBhvr>
                                        <p:cTn id="11" dur="500"/>
                                        <p:tgtEl>
                                          <p:spTgt spid="7170"/>
                                        </p:tgtEl>
                                      </p:cBhvr>
                                    </p:animEffect>
                                    <p:set>
                                      <p:cBhvr>
                                        <p:cTn id="12" dur="1" fill="hold">
                                          <p:stCondLst>
                                            <p:cond delay="499"/>
                                          </p:stCondLst>
                                        </p:cTn>
                                        <p:tgtEl>
                                          <p:spTgt spid="717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7"/>
                                        </p:tgtEl>
                                      </p:cBhvr>
                                    </p:animEffect>
                                    <p:set>
                                      <p:cBhvr>
                                        <p:cTn id="17" dur="1" fill="hold">
                                          <p:stCondLst>
                                            <p:cond delay="499"/>
                                          </p:stCondLst>
                                        </p:cTn>
                                        <p:tgtEl>
                                          <p:spTgt spid="7"/>
                                        </p:tgtEl>
                                        <p:attrNameLst>
                                          <p:attrName>style.visibility</p:attrName>
                                        </p:attrNameLst>
                                      </p:cBhvr>
                                      <p:to>
                                        <p:strVal val="hidden"/>
                                      </p:to>
                                    </p:set>
                                  </p:childTnLst>
                                </p:cTn>
                              </p:par>
                              <p:par>
                                <p:cTn id="18" presetID="10" presetClass="exit" presetSubtype="0" fill="hold" grpId="0" nodeType="withEffect">
                                  <p:stCondLst>
                                    <p:cond delay="0"/>
                                  </p:stCondLst>
                                  <p:childTnLst>
                                    <p:animEffect transition="out" filter="fade">
                                      <p:cBhvr>
                                        <p:cTn id="19" dur="500"/>
                                        <p:tgtEl>
                                          <p:spTgt spid="22"/>
                                        </p:tgtEl>
                                      </p:cBhvr>
                                    </p:animEffect>
                                    <p:set>
                                      <p:cBhvr>
                                        <p:cTn id="20" dur="1" fill="hold">
                                          <p:stCondLst>
                                            <p:cond delay="499"/>
                                          </p:stCondLst>
                                        </p:cTn>
                                        <p:tgtEl>
                                          <p:spTgt spid="22"/>
                                        </p:tgtEl>
                                        <p:attrNameLst>
                                          <p:attrName>style.visibility</p:attrName>
                                        </p:attrNameLst>
                                      </p:cBhvr>
                                      <p:to>
                                        <p:strVal val="hidden"/>
                                      </p:to>
                                    </p:set>
                                  </p:childTnLst>
                                </p:cTn>
                              </p:par>
                              <p:par>
                                <p:cTn id="21" presetID="10" presetClass="exit" presetSubtype="0" fill="hold" grpId="0" nodeType="withEffect">
                                  <p:stCondLst>
                                    <p:cond delay="0"/>
                                  </p:stCondLst>
                                  <p:childTnLst>
                                    <p:animEffect transition="out" filter="fade">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42"/>
                                        </p:tgtEl>
                                      </p:cBhvr>
                                    </p:animEffect>
                                    <p:set>
                                      <p:cBhvr>
                                        <p:cTn id="26" dur="1" fill="hold">
                                          <p:stCondLst>
                                            <p:cond delay="499"/>
                                          </p:stCondLst>
                                        </p:cTn>
                                        <p:tgtEl>
                                          <p:spTgt spid="42"/>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nodeType="after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childTnLst>
                                </p:cTn>
                              </p:par>
                              <p:par>
                                <p:cTn id="31" presetID="10" presetClass="entr" presetSubtype="0"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fade">
                                      <p:cBhvr>
                                        <p:cTn id="3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22" grpId="0" animBg="1"/>
      <p:bldP spid="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bwMode="auto">
          <a:xfrm>
            <a:off x="3543028" y="1157647"/>
            <a:ext cx="7695487" cy="2408979"/>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62" tIns="60931" rIns="121862" bIns="6093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2" name="Title 1"/>
          <p:cNvSpPr>
            <a:spLocks noGrp="1"/>
          </p:cNvSpPr>
          <p:nvPr>
            <p:ph type="title" idx="4294967295"/>
          </p:nvPr>
        </p:nvSpPr>
        <p:spPr>
          <a:xfrm>
            <a:off x="0" y="88900"/>
            <a:ext cx="10969625" cy="1143000"/>
          </a:xfrm>
        </p:spPr>
        <p:txBody>
          <a:bodyPr/>
          <a:lstStyle/>
          <a:p>
            <a:r>
              <a:rPr lang="en-US" sz="5400" dirty="0" smtClean="0">
                <a:solidFill>
                  <a:schemeClr val="accent5"/>
                </a:solidFill>
              </a:rPr>
              <a:t>Disks and Images</a:t>
            </a:r>
            <a:endParaRPr lang="en-US" sz="5400" dirty="0">
              <a:solidFill>
                <a:schemeClr val="accent5"/>
              </a:solidFill>
            </a:endParaRPr>
          </a:p>
        </p:txBody>
      </p:sp>
      <p:grpSp>
        <p:nvGrpSpPr>
          <p:cNvPr id="6" name="Group 5"/>
          <p:cNvGrpSpPr/>
          <p:nvPr/>
        </p:nvGrpSpPr>
        <p:grpSpPr>
          <a:xfrm>
            <a:off x="1106087" y="1157647"/>
            <a:ext cx="2343960" cy="2408979"/>
            <a:chOff x="829782" y="750015"/>
            <a:chExt cx="1758428" cy="1807205"/>
          </a:xfrm>
        </p:grpSpPr>
        <p:sp>
          <p:nvSpPr>
            <p:cNvPr id="27" name="Rectangle 26"/>
            <p:cNvSpPr/>
            <p:nvPr/>
          </p:nvSpPr>
          <p:spPr bwMode="auto">
            <a:xfrm>
              <a:off x="829782" y="750015"/>
              <a:ext cx="1758428" cy="1807205"/>
            </a:xfrm>
            <a:prstGeom prst="rect">
              <a:avLst/>
            </a:prstGeom>
            <a:solidFill>
              <a:schemeClr val="accent1"/>
            </a:solidFill>
            <a:ln w="9525" cap="flat" cmpd="sng" algn="ctr">
              <a:noFill/>
              <a:prstDash val="solid"/>
              <a:headEnd type="none" w="med" len="med"/>
              <a:tailEnd type="none" w="med" len="med"/>
            </a:ln>
            <a:effectLst/>
          </p:spPr>
          <p:txBody>
            <a:bodyPr vert="horz" wrap="square" lIns="121878" tIns="121878" rIns="121878" bIns="121878" numCol="1" rtlCol="0" anchor="t" anchorCtr="0" compatLnSpc="1">
              <a:prstTxWarp prst="textNoShape">
                <a:avLst/>
              </a:prstTxWarp>
            </a:bodyPr>
            <a:lstStyle/>
            <a:p>
              <a:pPr lvl="0">
                <a:lnSpc>
                  <a:spcPct val="90000"/>
                </a:lnSpc>
                <a:buSzPct val="90000"/>
                <a:defRPr/>
              </a:pPr>
              <a:r>
                <a:rPr lang="en-US" sz="3199" b="1" u="sng"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OS Images</a:t>
              </a:r>
            </a:p>
            <a:p>
              <a:pPr marL="380841" indent="-380841">
                <a:lnSpc>
                  <a:spcPct val="90000"/>
                </a:lnSpc>
                <a:buSzPct val="90000"/>
                <a:buFont typeface="Arial" pitchFamily="34" charset="0"/>
                <a:buChar char="•"/>
                <a:defRPr/>
              </a:pPr>
              <a:endParaRPr lang="en-US" sz="1333"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endParaRPr>
            </a:p>
            <a:p>
              <a:pPr marL="380841" indent="-380841">
                <a:lnSpc>
                  <a:spcPct val="90000"/>
                </a:lnSpc>
                <a:buSzPct val="90000"/>
                <a:buFont typeface="Arial" pitchFamily="34" charset="0"/>
                <a:buChar char="•"/>
                <a:defRPr/>
              </a:pPr>
              <a:r>
                <a:rPr lang="en-US" sz="2133"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Microsoft</a:t>
              </a:r>
            </a:p>
            <a:p>
              <a:pPr marL="380841" indent="-380841">
                <a:lnSpc>
                  <a:spcPct val="90000"/>
                </a:lnSpc>
                <a:buSzPct val="90000"/>
                <a:buFont typeface="Arial" pitchFamily="34" charset="0"/>
                <a:buChar char="•"/>
                <a:defRPr/>
              </a:pPr>
              <a:r>
                <a:rPr lang="en-US" sz="2133"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Partner </a:t>
              </a:r>
            </a:p>
            <a:p>
              <a:pPr marL="380841" indent="-380841">
                <a:lnSpc>
                  <a:spcPct val="90000"/>
                </a:lnSpc>
                <a:buSzPct val="90000"/>
                <a:buFont typeface="Arial" pitchFamily="34" charset="0"/>
                <a:buChar char="•"/>
                <a:defRPr/>
              </a:pPr>
              <a:r>
                <a:rPr lang="en-US" sz="2133"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User</a:t>
              </a:r>
            </a:p>
          </p:txBody>
        </p:sp>
        <p:sp>
          <p:nvSpPr>
            <p:cNvPr id="28" name="Freeform 79"/>
            <p:cNvSpPr>
              <a:spLocks noEditPoints="1"/>
            </p:cNvSpPr>
            <p:nvPr/>
          </p:nvSpPr>
          <p:spPr bwMode="black">
            <a:xfrm>
              <a:off x="955079" y="2086919"/>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30" name="Freeform 79"/>
            <p:cNvSpPr>
              <a:spLocks noEditPoints="1"/>
            </p:cNvSpPr>
            <p:nvPr/>
          </p:nvSpPr>
          <p:spPr bwMode="black">
            <a:xfrm>
              <a:off x="1387219" y="2086919"/>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32" name="Freeform 79"/>
            <p:cNvSpPr>
              <a:spLocks noEditPoints="1"/>
            </p:cNvSpPr>
            <p:nvPr/>
          </p:nvSpPr>
          <p:spPr bwMode="black">
            <a:xfrm>
              <a:off x="1801433" y="2094653"/>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38" name="Freeform 79"/>
            <p:cNvSpPr>
              <a:spLocks noEditPoints="1"/>
            </p:cNvSpPr>
            <p:nvPr/>
          </p:nvSpPr>
          <p:spPr bwMode="black">
            <a:xfrm>
              <a:off x="2209019" y="2086919"/>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grpSp>
      <p:grpSp>
        <p:nvGrpSpPr>
          <p:cNvPr id="7" name="Group 6"/>
          <p:cNvGrpSpPr/>
          <p:nvPr/>
        </p:nvGrpSpPr>
        <p:grpSpPr>
          <a:xfrm>
            <a:off x="1106088" y="3960843"/>
            <a:ext cx="2352490" cy="2394751"/>
            <a:chOff x="3055099" y="760689"/>
            <a:chExt cx="1764827" cy="1796531"/>
          </a:xfrm>
        </p:grpSpPr>
        <p:sp>
          <p:nvSpPr>
            <p:cNvPr id="39" name="Rectangle 38"/>
            <p:cNvSpPr/>
            <p:nvPr/>
          </p:nvSpPr>
          <p:spPr bwMode="auto">
            <a:xfrm>
              <a:off x="3055099" y="760689"/>
              <a:ext cx="1764827" cy="1796531"/>
            </a:xfrm>
            <a:prstGeom prst="rect">
              <a:avLst/>
            </a:prstGeom>
            <a:solidFill>
              <a:schemeClr val="accent1"/>
            </a:solidFill>
            <a:ln w="9525" cap="flat" cmpd="sng" algn="ctr">
              <a:noFill/>
              <a:prstDash val="solid"/>
              <a:headEnd type="none" w="med" len="med"/>
              <a:tailEnd type="none" w="med" len="med"/>
            </a:ln>
            <a:effectLst/>
          </p:spPr>
          <p:txBody>
            <a:bodyPr vert="horz" wrap="square" lIns="121878" tIns="121878" rIns="121878" bIns="121878" numCol="1" rtlCol="0" anchor="t" anchorCtr="0" compatLnSpc="1">
              <a:prstTxWarp prst="textNoShape">
                <a:avLst/>
              </a:prstTxWarp>
            </a:bodyPr>
            <a:lstStyle/>
            <a:p>
              <a:pPr lvl="0">
                <a:lnSpc>
                  <a:spcPct val="90000"/>
                </a:lnSpc>
                <a:buSzPct val="90000"/>
                <a:defRPr/>
              </a:pPr>
              <a:r>
                <a:rPr lang="en-US" sz="3199" b="1" u="sng"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Disks</a:t>
              </a:r>
            </a:p>
            <a:p>
              <a:pPr lvl="0">
                <a:lnSpc>
                  <a:spcPct val="90000"/>
                </a:lnSpc>
                <a:buSzPct val="90000"/>
                <a:defRPr/>
              </a:pPr>
              <a:endParaRPr lang="en-US" sz="1466" b="1" u="sng"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endParaRPr>
            </a:p>
            <a:p>
              <a:pPr marL="380841" indent="-380841">
                <a:lnSpc>
                  <a:spcPct val="90000"/>
                </a:lnSpc>
                <a:buSzPct val="90000"/>
                <a:buFont typeface="Arial" pitchFamily="34" charset="0"/>
                <a:buChar char="•"/>
                <a:defRPr/>
              </a:pPr>
              <a:r>
                <a:rPr lang="en-US" sz="2133"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OS Disks </a:t>
              </a:r>
            </a:p>
            <a:p>
              <a:pPr marL="380841" indent="-380841">
                <a:lnSpc>
                  <a:spcPct val="90000"/>
                </a:lnSpc>
                <a:buSzPct val="90000"/>
                <a:buFont typeface="Arial" pitchFamily="34" charset="0"/>
                <a:buChar char="•"/>
                <a:defRPr/>
              </a:pPr>
              <a:r>
                <a:rPr lang="en-US" sz="2133"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Data Disks</a:t>
              </a:r>
            </a:p>
          </p:txBody>
        </p:sp>
        <p:sp>
          <p:nvSpPr>
            <p:cNvPr id="21" name="Freeform 79"/>
            <p:cNvSpPr>
              <a:spLocks noEditPoints="1"/>
            </p:cNvSpPr>
            <p:nvPr/>
          </p:nvSpPr>
          <p:spPr bwMode="black">
            <a:xfrm>
              <a:off x="3145506" y="2079185"/>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22" name="Freeform 79"/>
            <p:cNvSpPr>
              <a:spLocks noEditPoints="1"/>
            </p:cNvSpPr>
            <p:nvPr/>
          </p:nvSpPr>
          <p:spPr bwMode="black">
            <a:xfrm>
              <a:off x="3577646" y="2079185"/>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23" name="Freeform 79"/>
            <p:cNvSpPr>
              <a:spLocks noEditPoints="1"/>
            </p:cNvSpPr>
            <p:nvPr/>
          </p:nvSpPr>
          <p:spPr bwMode="black">
            <a:xfrm>
              <a:off x="3991860" y="2086919"/>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24" name="Freeform 79"/>
            <p:cNvSpPr>
              <a:spLocks noEditPoints="1"/>
            </p:cNvSpPr>
            <p:nvPr/>
          </p:nvSpPr>
          <p:spPr bwMode="black">
            <a:xfrm>
              <a:off x="4399446" y="2079185"/>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grpSp>
      <p:sp>
        <p:nvSpPr>
          <p:cNvPr id="8" name="TextBox 7"/>
          <p:cNvSpPr txBox="1"/>
          <p:nvPr/>
        </p:nvSpPr>
        <p:spPr>
          <a:xfrm>
            <a:off x="3685915" y="1599045"/>
            <a:ext cx="7426920" cy="1526187"/>
          </a:xfrm>
          <a:prstGeom prst="rect">
            <a:avLst/>
          </a:prstGeom>
          <a:noFill/>
        </p:spPr>
        <p:txBody>
          <a:bodyPr wrap="square" lIns="0" tIns="0" rIns="0" bIns="0" rtlCol="0">
            <a:spAutoFit/>
          </a:bodyPr>
          <a:lstStyle/>
          <a:p>
            <a:pPr>
              <a:lnSpc>
                <a:spcPct val="90000"/>
              </a:lnSpc>
              <a:spcBef>
                <a:spcPct val="20000"/>
              </a:spcBef>
              <a:buSzPct val="80000"/>
            </a:pPr>
            <a:r>
              <a:rPr lang="en-US" sz="3199" dirty="0">
                <a:solidFill>
                  <a:schemeClr val="tx2"/>
                </a:solidFill>
              </a:rPr>
              <a:t>Base OS image for new Virtual Machines</a:t>
            </a:r>
          </a:p>
          <a:p>
            <a:pPr>
              <a:lnSpc>
                <a:spcPct val="90000"/>
              </a:lnSpc>
              <a:spcBef>
                <a:spcPct val="20000"/>
              </a:spcBef>
              <a:buSzPct val="80000"/>
            </a:pPr>
            <a:r>
              <a:rPr lang="en-US" sz="3199" dirty="0">
                <a:solidFill>
                  <a:schemeClr val="tx2"/>
                </a:solidFill>
              </a:rPr>
              <a:t>Sys-Prepped/Generalized/Read Only </a:t>
            </a:r>
          </a:p>
          <a:p>
            <a:pPr>
              <a:lnSpc>
                <a:spcPct val="90000"/>
              </a:lnSpc>
              <a:spcBef>
                <a:spcPct val="20000"/>
              </a:spcBef>
              <a:buSzPct val="80000"/>
            </a:pPr>
            <a:r>
              <a:rPr lang="en-US" sz="3199" dirty="0">
                <a:solidFill>
                  <a:schemeClr val="tx2"/>
                </a:solidFill>
              </a:rPr>
              <a:t>Created by uploading or by capture</a:t>
            </a:r>
          </a:p>
        </p:txBody>
      </p:sp>
      <p:sp>
        <p:nvSpPr>
          <p:cNvPr id="37" name="Rectangle 36"/>
          <p:cNvSpPr/>
          <p:nvPr/>
        </p:nvSpPr>
        <p:spPr bwMode="auto">
          <a:xfrm>
            <a:off x="3560245" y="3960843"/>
            <a:ext cx="7678271" cy="2408979"/>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62" tIns="60931" rIns="121862" bIns="6093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36" name="TextBox 35"/>
          <p:cNvSpPr txBox="1"/>
          <p:nvPr/>
        </p:nvSpPr>
        <p:spPr>
          <a:xfrm>
            <a:off x="3811590" y="4395127"/>
            <a:ext cx="6786490" cy="1969257"/>
          </a:xfrm>
          <a:prstGeom prst="rect">
            <a:avLst/>
          </a:prstGeom>
          <a:noFill/>
        </p:spPr>
        <p:txBody>
          <a:bodyPr wrap="square" lIns="0" tIns="0" rIns="0" bIns="0" rtlCol="0">
            <a:spAutoFit/>
          </a:bodyPr>
          <a:lstStyle/>
          <a:p>
            <a:pPr>
              <a:lnSpc>
                <a:spcPct val="90000"/>
              </a:lnSpc>
              <a:spcBef>
                <a:spcPct val="20000"/>
              </a:spcBef>
              <a:buSzPct val="80000"/>
            </a:pPr>
            <a:r>
              <a:rPr lang="en-US" sz="3199" dirty="0">
                <a:solidFill>
                  <a:schemeClr val="tx2"/>
                </a:solidFill>
              </a:rPr>
              <a:t>Writable Disks for Virtual Machines</a:t>
            </a:r>
          </a:p>
          <a:p>
            <a:pPr>
              <a:lnSpc>
                <a:spcPct val="90000"/>
              </a:lnSpc>
              <a:spcBef>
                <a:spcPct val="20000"/>
              </a:spcBef>
              <a:buSzPct val="80000"/>
            </a:pPr>
            <a:r>
              <a:rPr lang="en-US" sz="3199" dirty="0">
                <a:solidFill>
                  <a:schemeClr val="tx2"/>
                </a:solidFill>
              </a:rPr>
              <a:t>Created during VM creation or during upload of existing VHDs. </a:t>
            </a:r>
          </a:p>
          <a:p>
            <a:pPr>
              <a:lnSpc>
                <a:spcPct val="90000"/>
              </a:lnSpc>
              <a:spcBef>
                <a:spcPct val="20000"/>
              </a:spcBef>
              <a:buSzPct val="80000"/>
            </a:pPr>
            <a:r>
              <a:rPr lang="en-US" sz="3199" dirty="0">
                <a:solidFill>
                  <a:schemeClr val="tx2"/>
                </a:solidFill>
              </a:rPr>
              <a:t> </a:t>
            </a:r>
          </a:p>
        </p:txBody>
      </p:sp>
    </p:spTree>
    <p:extLst>
      <p:ext uri="{BB962C8B-B14F-4D97-AF65-F5344CB8AC3E}">
        <p14:creationId xmlns:p14="http://schemas.microsoft.com/office/powerpoint/2010/main" val="195599882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689925" y="1758429"/>
            <a:ext cx="4911512" cy="4681345"/>
          </a:xfrm>
          <a:prstGeom prst="rect">
            <a:avLst/>
          </a:prstGeom>
          <a:solidFill>
            <a:schemeClr val="tx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62" tIns="60931" rIns="121862" bIns="6093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6" name="Rectangle 5"/>
          <p:cNvSpPr/>
          <p:nvPr/>
        </p:nvSpPr>
        <p:spPr bwMode="auto">
          <a:xfrm>
            <a:off x="6876651" y="1759961"/>
            <a:ext cx="4909904" cy="4679813"/>
          </a:xfrm>
          <a:prstGeom prst="rect">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62" tIns="60931" rIns="121862" bIns="6093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sz="5400" dirty="0"/>
              <a:t>Image Mobility</a:t>
            </a:r>
          </a:p>
        </p:txBody>
      </p:sp>
      <p:sp>
        <p:nvSpPr>
          <p:cNvPr id="3" name="Rectangle 2"/>
          <p:cNvSpPr/>
          <p:nvPr/>
        </p:nvSpPr>
        <p:spPr bwMode="auto">
          <a:xfrm>
            <a:off x="1553712" y="1726791"/>
            <a:ext cx="4916647" cy="799890"/>
          </a:xfrm>
          <a:prstGeom prst="rect">
            <a:avLst/>
          </a:prstGeom>
          <a:noFill/>
          <a:ln w="9525" cap="flat" cmpd="sng" algn="ctr">
            <a:noFill/>
            <a:prstDash val="solid"/>
            <a:headEnd type="none" w="med" len="med"/>
            <a:tailEnd type="none" w="med" len="med"/>
          </a:ln>
          <a:effectLst/>
        </p:spPr>
        <p:txBody>
          <a:bodyPr vert="horz" wrap="square" lIns="243737" tIns="60933" rIns="121867" bIns="60933" numCol="1" rtlCol="0" anchor="ctr" anchorCtr="0" compatLnSpc="1">
            <a:prstTxWarp prst="textNoShape">
              <a:avLst/>
            </a:prstTxWarp>
          </a:bodyPr>
          <a:lstStyle/>
          <a:p>
            <a:pPr lvl="0">
              <a:lnSpc>
                <a:spcPct val="90000"/>
              </a:lnSpc>
              <a:buSzPct val="90000"/>
              <a:defRPr/>
            </a:pPr>
            <a:r>
              <a:rPr lang="en-US" sz="2933" kern="0" dirty="0">
                <a:solidFill>
                  <a:schemeClr val="tx2">
                    <a:alpha val="99000"/>
                  </a:schemeClr>
                </a:solidFill>
                <a:latin typeface="Segoe UI Light" pitchFamily="34" charset="0"/>
                <a:ea typeface="Segoe UI" pitchFamily="34" charset="0"/>
                <a:cs typeface="Segoe UI" pitchFamily="34" charset="0"/>
              </a:rPr>
              <a:t>On-Premises</a:t>
            </a:r>
          </a:p>
        </p:txBody>
      </p:sp>
      <p:sp>
        <p:nvSpPr>
          <p:cNvPr id="4" name="Rectangle 3"/>
          <p:cNvSpPr/>
          <p:nvPr/>
        </p:nvSpPr>
        <p:spPr bwMode="auto">
          <a:xfrm>
            <a:off x="6862459" y="1768490"/>
            <a:ext cx="4924096" cy="799890"/>
          </a:xfrm>
          <a:prstGeom prst="rect">
            <a:avLst/>
          </a:prstGeom>
          <a:noFill/>
          <a:ln w="9525" cap="flat" cmpd="sng" algn="ctr">
            <a:noFill/>
            <a:prstDash val="solid"/>
            <a:headEnd type="none" w="med" len="med"/>
            <a:tailEnd type="none" w="med" len="med"/>
          </a:ln>
          <a:effectLst/>
        </p:spPr>
        <p:txBody>
          <a:bodyPr vert="horz" wrap="square" lIns="243737" tIns="60933" rIns="121867" bIns="60933" numCol="1" rtlCol="0" anchor="ctr" anchorCtr="0" compatLnSpc="1">
            <a:prstTxWarp prst="textNoShape">
              <a:avLst/>
            </a:prstTxWarp>
          </a:bodyPr>
          <a:lstStyle/>
          <a:p>
            <a:pPr>
              <a:lnSpc>
                <a:spcPct val="90000"/>
              </a:lnSpc>
              <a:buSzPct val="90000"/>
            </a:pPr>
            <a:r>
              <a:rPr lang="en-US" sz="2933" kern="0" dirty="0">
                <a:solidFill>
                  <a:schemeClr val="accent5">
                    <a:alpha val="99000"/>
                  </a:schemeClr>
                </a:solidFill>
                <a:latin typeface="Segoe UI Light" pitchFamily="34" charset="0"/>
                <a:ea typeface="Segoe UI" pitchFamily="34" charset="0"/>
                <a:cs typeface="Segoe UI" pitchFamily="34" charset="0"/>
              </a:rPr>
              <a:t>Cloud</a:t>
            </a:r>
          </a:p>
        </p:txBody>
      </p:sp>
      <p:sp>
        <p:nvSpPr>
          <p:cNvPr id="8" name="Freeform 128"/>
          <p:cNvSpPr>
            <a:spLocks noChangeAspect="1"/>
          </p:cNvSpPr>
          <p:nvPr/>
        </p:nvSpPr>
        <p:spPr bwMode="black">
          <a:xfrm>
            <a:off x="6939999" y="2820008"/>
            <a:ext cx="4571342" cy="2525274"/>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67" tIns="60933" rIns="121867" bIns="60933" numCol="1" anchor="t" anchorCtr="0" compatLnSpc="1">
            <a:prstTxWarp prst="textNoShape">
              <a:avLst/>
            </a:prstTxWarp>
          </a:bodyPr>
          <a:lstStyle/>
          <a:p>
            <a:endParaRPr lang="en-US" sz="3199" dirty="0"/>
          </a:p>
        </p:txBody>
      </p:sp>
      <p:sp>
        <p:nvSpPr>
          <p:cNvPr id="26" name="Right Arrow 25"/>
          <p:cNvSpPr/>
          <p:nvPr/>
        </p:nvSpPr>
        <p:spPr bwMode="auto">
          <a:xfrm>
            <a:off x="8549797" y="3999564"/>
            <a:ext cx="1234260" cy="572238"/>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8" tIns="45705" rIns="91408" bIns="45705"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7" name="U-Turn Arrow 6"/>
          <p:cNvSpPr/>
          <p:nvPr/>
        </p:nvSpPr>
        <p:spPr bwMode="auto">
          <a:xfrm>
            <a:off x="5314821" y="2852627"/>
            <a:ext cx="2640912" cy="694907"/>
          </a:xfrm>
          <a:prstGeom prst="uturnArrow">
            <a:avLst>
              <a:gd name="adj1" fmla="val 25000"/>
              <a:gd name="adj2" fmla="val 25000"/>
              <a:gd name="adj3" fmla="val 25000"/>
              <a:gd name="adj4" fmla="val 43750"/>
              <a:gd name="adj5" fmla="val 97879"/>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8" tIns="45705" rIns="91408" bIns="45705"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29" name="U-Turn Arrow 28"/>
          <p:cNvSpPr/>
          <p:nvPr/>
        </p:nvSpPr>
        <p:spPr bwMode="auto">
          <a:xfrm rot="10800000">
            <a:off x="5314821" y="4797534"/>
            <a:ext cx="2640912" cy="694907"/>
          </a:xfrm>
          <a:prstGeom prst="uturn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8" tIns="45705" rIns="91408" bIns="45705"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grpSp>
        <p:nvGrpSpPr>
          <p:cNvPr id="30" name="Group 29"/>
          <p:cNvGrpSpPr/>
          <p:nvPr/>
        </p:nvGrpSpPr>
        <p:grpSpPr>
          <a:xfrm>
            <a:off x="4908528" y="3578797"/>
            <a:ext cx="1117310" cy="1340771"/>
            <a:chOff x="3200399" y="1566589"/>
            <a:chExt cx="838201" cy="1113144"/>
          </a:xfrm>
        </p:grpSpPr>
        <p:sp>
          <p:nvSpPr>
            <p:cNvPr id="31" name="Folded Corner 30"/>
            <p:cNvSpPr/>
            <p:nvPr/>
          </p:nvSpPr>
          <p:spPr bwMode="auto">
            <a:xfrm flipV="1">
              <a:off x="3200399" y="1566589"/>
              <a:ext cx="838201" cy="1113144"/>
            </a:xfrm>
            <a:prstGeom prst="foldedCorner">
              <a:avLst>
                <a:gd name="adj" fmla="val 32319"/>
              </a:avLst>
            </a:prstGeom>
            <a:noFill/>
            <a:ln w="19050">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32" name="TextBox 31"/>
            <p:cNvSpPr txBox="1"/>
            <p:nvPr/>
          </p:nvSpPr>
          <p:spPr>
            <a:xfrm>
              <a:off x="3200399" y="1976577"/>
              <a:ext cx="838201"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1600" dirty="0">
                  <a:solidFill>
                    <a:schemeClr val="tx2">
                      <a:alpha val="99000"/>
                    </a:schemeClr>
                  </a:solidFill>
                  <a:latin typeface="+mn-lt"/>
                </a:rPr>
                <a:t>MyApp.vhd</a:t>
              </a:r>
            </a:p>
          </p:txBody>
        </p:sp>
      </p:grpSp>
      <p:sp>
        <p:nvSpPr>
          <p:cNvPr id="33" name="Left-Right Arrow 32"/>
          <p:cNvSpPr/>
          <p:nvPr/>
        </p:nvSpPr>
        <p:spPr bwMode="auto">
          <a:xfrm>
            <a:off x="3486497" y="3987443"/>
            <a:ext cx="1234260" cy="572238"/>
          </a:xfrm>
          <a:prstGeom prst="lef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8" tIns="45705" rIns="91408" bIns="45705"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pic>
        <p:nvPicPr>
          <p:cNvPr id="10" name="Picture 9"/>
          <p:cNvPicPr>
            <a:picLocks noChangeAspect="1"/>
          </p:cNvPicPr>
          <p:nvPr/>
        </p:nvPicPr>
        <p:blipFill>
          <a:blip r:embed="rId3">
            <a:lum bright="-40000" contrast="-40000"/>
          </a:blip>
          <a:stretch>
            <a:fillRect/>
          </a:stretch>
        </p:blipFill>
        <p:spPr>
          <a:xfrm>
            <a:off x="7208013" y="3547534"/>
            <a:ext cx="1293750" cy="1575000"/>
          </a:xfrm>
          <a:prstGeom prst="rect">
            <a:avLst/>
          </a:prstGeom>
        </p:spPr>
      </p:pic>
      <p:pic>
        <p:nvPicPr>
          <p:cNvPr id="19" name="Picture 18"/>
          <p:cNvPicPr>
            <a:picLocks noChangeAspect="1"/>
          </p:cNvPicPr>
          <p:nvPr/>
        </p:nvPicPr>
        <p:blipFill>
          <a:blip r:embed="rId4">
            <a:lum bright="-40000" contrast="-40000"/>
          </a:blip>
          <a:stretch>
            <a:fillRect/>
          </a:stretch>
        </p:blipFill>
        <p:spPr>
          <a:xfrm>
            <a:off x="9880126" y="3829492"/>
            <a:ext cx="1123499" cy="1026646"/>
          </a:xfrm>
          <a:prstGeom prst="rect">
            <a:avLst/>
          </a:prstGeom>
        </p:spPr>
      </p:pic>
      <p:pic>
        <p:nvPicPr>
          <p:cNvPr id="9" name="Picture 8"/>
          <p:cNvPicPr>
            <a:picLocks noChangeAspect="1"/>
          </p:cNvPicPr>
          <p:nvPr/>
        </p:nvPicPr>
        <p:blipFill>
          <a:blip r:embed="rId4">
            <a:lum bright="-40000" contrast="-40000"/>
          </a:blip>
          <a:stretch>
            <a:fillRect/>
          </a:stretch>
        </p:blipFill>
        <p:spPr>
          <a:xfrm>
            <a:off x="2094577" y="3829492"/>
            <a:ext cx="1123499" cy="1026646"/>
          </a:xfrm>
          <a:prstGeom prst="rect">
            <a:avLst/>
          </a:prstGeom>
        </p:spPr>
      </p:pic>
    </p:spTree>
    <p:extLst>
      <p:ext uri="{BB962C8B-B14F-4D97-AF65-F5344CB8AC3E}">
        <p14:creationId xmlns:p14="http://schemas.microsoft.com/office/powerpoint/2010/main" val="144104390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Bring </a:t>
            </a:r>
            <a:r>
              <a:rPr lang="en-US" dirty="0" smtClean="0"/>
              <a:t>Your Own </a:t>
            </a:r>
            <a:r>
              <a:rPr lang="en-US" dirty="0"/>
              <a:t>Server/VHD</a:t>
            </a:r>
          </a:p>
        </p:txBody>
      </p:sp>
      <p:grpSp>
        <p:nvGrpSpPr>
          <p:cNvPr id="9" name="On-Premises"/>
          <p:cNvGrpSpPr/>
          <p:nvPr/>
        </p:nvGrpSpPr>
        <p:grpSpPr>
          <a:xfrm>
            <a:off x="1686480" y="1768490"/>
            <a:ext cx="4908907" cy="4671284"/>
            <a:chOff x="1686480" y="1768490"/>
            <a:chExt cx="4908907" cy="4671284"/>
          </a:xfrm>
        </p:grpSpPr>
        <p:sp>
          <p:nvSpPr>
            <p:cNvPr id="5" name="Rectangle 4"/>
            <p:cNvSpPr/>
            <p:nvPr/>
          </p:nvSpPr>
          <p:spPr bwMode="auto">
            <a:xfrm>
              <a:off x="1686480" y="1768490"/>
              <a:ext cx="4900956" cy="4671284"/>
            </a:xfrm>
            <a:prstGeom prst="rect">
              <a:avLst/>
            </a:prstGeom>
            <a:solidFill>
              <a:schemeClr val="tx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62" tIns="60931" rIns="121862" bIns="6093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3" name="Rectangle 2"/>
            <p:cNvSpPr/>
            <p:nvPr/>
          </p:nvSpPr>
          <p:spPr bwMode="auto">
            <a:xfrm>
              <a:off x="1686989" y="1768491"/>
              <a:ext cx="4908398" cy="723072"/>
            </a:xfrm>
            <a:prstGeom prst="rect">
              <a:avLst/>
            </a:prstGeom>
            <a:noFill/>
            <a:ln w="9525" cap="flat" cmpd="sng" algn="ctr">
              <a:noFill/>
              <a:prstDash val="solid"/>
              <a:headEnd type="none" w="med" len="med"/>
              <a:tailEnd type="none" w="med" len="med"/>
            </a:ln>
            <a:effectLst/>
          </p:spPr>
          <p:txBody>
            <a:bodyPr vert="horz" wrap="square" lIns="243737" tIns="60933" rIns="121867" bIns="60933" numCol="1" rtlCol="0" anchor="ctr" anchorCtr="0" compatLnSpc="1">
              <a:prstTxWarp prst="textNoShape">
                <a:avLst/>
              </a:prstTxWarp>
            </a:bodyPr>
            <a:lstStyle/>
            <a:p>
              <a:pPr lvl="0">
                <a:lnSpc>
                  <a:spcPct val="90000"/>
                </a:lnSpc>
                <a:buSzPct val="90000"/>
                <a:defRPr/>
              </a:pPr>
              <a:r>
                <a:rPr lang="en-US" sz="2933" kern="0" dirty="0">
                  <a:solidFill>
                    <a:schemeClr val="tx2">
                      <a:alpha val="99000"/>
                    </a:schemeClr>
                  </a:solidFill>
                  <a:latin typeface="Segoe UI Light" pitchFamily="34" charset="0"/>
                  <a:ea typeface="Segoe UI" pitchFamily="34" charset="0"/>
                  <a:cs typeface="Segoe UI" pitchFamily="34" charset="0"/>
                </a:rPr>
                <a:t>On-Premises</a:t>
              </a:r>
            </a:p>
          </p:txBody>
        </p:sp>
        <p:sp>
          <p:nvSpPr>
            <p:cNvPr id="10" name="TextBox 9"/>
            <p:cNvSpPr txBox="1"/>
            <p:nvPr/>
          </p:nvSpPr>
          <p:spPr>
            <a:xfrm>
              <a:off x="1881295" y="3491038"/>
              <a:ext cx="1540162" cy="353259"/>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1866" dirty="0">
                  <a:solidFill>
                    <a:schemeClr val="tx2">
                      <a:alpha val="99000"/>
                    </a:schemeClr>
                  </a:solidFill>
                  <a:latin typeface="+mn-lt"/>
                </a:rPr>
                <a:t>On Premises Virtual Server</a:t>
              </a:r>
            </a:p>
          </p:txBody>
        </p:sp>
        <p:sp>
          <p:nvSpPr>
            <p:cNvPr id="24" name="Content Placeholder 9"/>
            <p:cNvSpPr txBox="1">
              <a:spLocks/>
            </p:cNvSpPr>
            <p:nvPr>
              <p:custDataLst>
                <p:tags r:id="rId1"/>
              </p:custDataLst>
            </p:nvPr>
          </p:nvSpPr>
          <p:spPr>
            <a:xfrm>
              <a:off x="1804234" y="4419536"/>
              <a:ext cx="3307613" cy="1591974"/>
            </a:xfrm>
            <a:prstGeom prst="rect">
              <a:avLst/>
            </a:prstGeom>
          </p:spPr>
          <p:txBody>
            <a:bodyPr vert="horz" wrap="square" lIns="0" tIns="0" rIns="0" bIns="0" rtlCol="0">
              <a:spAutoFit/>
            </a:bodyPr>
            <a:lstStyle>
              <a:lvl1pPr marL="344488" indent="-344488" algn="l" defTabSz="914363" rtl="0" eaLnBrk="1" latinLnBrk="0" hangingPunct="1">
                <a:lnSpc>
                  <a:spcPct val="100000"/>
                </a:lnSpc>
                <a:spcBef>
                  <a:spcPts val="1200"/>
                </a:spcBef>
                <a:buSzPct val="80000"/>
                <a:buFont typeface="Arial" pitchFamily="34" charset="0"/>
                <a:buChar char="•"/>
                <a:defRPr sz="3200" kern="1200">
                  <a:ln>
                    <a:solidFill>
                      <a:schemeClr val="bg1">
                        <a:alpha val="0"/>
                      </a:schemeClr>
                    </a:solidFill>
                  </a:ln>
                  <a:gradFill>
                    <a:gsLst>
                      <a:gs pos="0">
                        <a:srgbClr val="595959"/>
                      </a:gs>
                      <a:gs pos="86000">
                        <a:srgbClr val="595959"/>
                      </a:gs>
                    </a:gsLst>
                    <a:lin ang="5400000" scaled="0"/>
                  </a:gradFill>
                  <a:latin typeface="+mn-lt"/>
                  <a:ea typeface="+mn-ea"/>
                  <a:cs typeface="+mn-cs"/>
                </a:defRPr>
              </a:lvl1pPr>
              <a:lvl2pPr marL="801688" indent="-341313" algn="l" defTabSz="914363" rtl="0" eaLnBrk="1" latinLnBrk="0" hangingPunct="1">
                <a:lnSpc>
                  <a:spcPct val="100000"/>
                </a:lnSpc>
                <a:spcBef>
                  <a:spcPts val="300"/>
                </a:spcBef>
                <a:buSzPct val="80000"/>
                <a:buFont typeface="Arial" pitchFamily="34" charset="0"/>
                <a:buChar char="•"/>
                <a:defRPr sz="2800" kern="1200">
                  <a:ln>
                    <a:solidFill>
                      <a:schemeClr val="bg1">
                        <a:alpha val="0"/>
                      </a:schemeClr>
                    </a:solidFill>
                  </a:ln>
                  <a:gradFill>
                    <a:gsLst>
                      <a:gs pos="0">
                        <a:srgbClr val="595959"/>
                      </a:gs>
                      <a:gs pos="86000">
                        <a:srgbClr val="595959"/>
                      </a:gs>
                    </a:gsLst>
                    <a:lin ang="5400000" scaled="0"/>
                  </a:gradFill>
                  <a:latin typeface="+mn-lt"/>
                  <a:ea typeface="+mn-ea"/>
                  <a:cs typeface="+mn-cs"/>
                </a:defRPr>
              </a:lvl2pPr>
              <a:lvl3pPr marL="1258888" indent="-344488" algn="l" defTabSz="914363" rtl="0" eaLnBrk="1" latinLnBrk="0" hangingPunct="1">
                <a:lnSpc>
                  <a:spcPct val="100000"/>
                </a:lnSpc>
                <a:spcBef>
                  <a:spcPts val="300"/>
                </a:spcBef>
                <a:buSzPct val="80000"/>
                <a:buFont typeface="Arial" pitchFamily="34" charset="0"/>
                <a:buChar char="•"/>
                <a:defRPr sz="2400" kern="1200">
                  <a:ln>
                    <a:solidFill>
                      <a:schemeClr val="bg1">
                        <a:alpha val="0"/>
                      </a:schemeClr>
                    </a:solidFill>
                  </a:ln>
                  <a:gradFill>
                    <a:gsLst>
                      <a:gs pos="0">
                        <a:srgbClr val="595959"/>
                      </a:gs>
                      <a:gs pos="86000">
                        <a:srgbClr val="595959"/>
                      </a:gs>
                    </a:gsLst>
                    <a:lin ang="5400000" scaled="0"/>
                  </a:gradFill>
                  <a:latin typeface="+mn-lt"/>
                  <a:ea typeface="+mn-ea"/>
                  <a:cs typeface="+mn-cs"/>
                </a:defRPr>
              </a:lvl3pPr>
              <a:lvl4pPr marL="1716088" indent="-346075" algn="l" defTabSz="914363" rtl="0" eaLnBrk="1" latinLnBrk="0" hangingPunct="1">
                <a:lnSpc>
                  <a:spcPct val="100000"/>
                </a:lnSpc>
                <a:spcBef>
                  <a:spcPts val="300"/>
                </a:spcBef>
                <a:buSzPct val="80000"/>
                <a:buFont typeface="Arial" pitchFamily="34" charset="0"/>
                <a:buChar char="•"/>
                <a:defRPr sz="2000" kern="1200">
                  <a:ln>
                    <a:solidFill>
                      <a:schemeClr val="bg1">
                        <a:alpha val="0"/>
                      </a:schemeClr>
                    </a:solidFill>
                  </a:ln>
                  <a:gradFill>
                    <a:gsLst>
                      <a:gs pos="0">
                        <a:srgbClr val="595959"/>
                      </a:gs>
                      <a:gs pos="86000">
                        <a:srgbClr val="595959"/>
                      </a:gs>
                    </a:gsLst>
                    <a:lin ang="5400000" scaled="0"/>
                  </a:gradFill>
                  <a:latin typeface="+mn-lt"/>
                  <a:ea typeface="+mn-ea"/>
                  <a:cs typeface="+mn-cs"/>
                </a:defRPr>
              </a:lvl4pPr>
              <a:lvl5pPr marL="2173288" indent="-336550" algn="l" defTabSz="914363" rtl="0" eaLnBrk="1" latinLnBrk="0" hangingPunct="1">
                <a:lnSpc>
                  <a:spcPct val="100000"/>
                </a:lnSpc>
                <a:spcBef>
                  <a:spcPts val="300"/>
                </a:spcBef>
                <a:buSzPct val="80000"/>
                <a:buFont typeface="Arial" pitchFamily="34" charset="0"/>
                <a:buChar char="•"/>
                <a:defRPr sz="2000" kern="1200">
                  <a:ln>
                    <a:solidFill>
                      <a:schemeClr val="bg1">
                        <a:alpha val="0"/>
                      </a:schemeClr>
                    </a:solidFill>
                  </a:ln>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90000"/>
                </a:lnSpc>
                <a:spcBef>
                  <a:spcPts val="800"/>
                </a:spcBef>
                <a:buNone/>
              </a:pPr>
              <a:r>
                <a:rPr lang="en-US" sz="1866" dirty="0">
                  <a:solidFill>
                    <a:schemeClr val="tx2">
                      <a:alpha val="99000"/>
                    </a:schemeClr>
                  </a:solidFill>
                </a:rPr>
                <a:t>Use Case</a:t>
              </a:r>
            </a:p>
            <a:p>
              <a:pPr marL="232738" indent="-232738">
                <a:lnSpc>
                  <a:spcPct val="90000"/>
                </a:lnSpc>
                <a:spcBef>
                  <a:spcPts val="800"/>
                </a:spcBef>
              </a:pPr>
              <a:r>
                <a:rPr lang="en-US" sz="1600" dirty="0">
                  <a:solidFill>
                    <a:schemeClr val="tx2">
                      <a:alpha val="99000"/>
                    </a:schemeClr>
                  </a:solidFill>
                </a:rPr>
                <a:t>Forklift Migration of VMs</a:t>
              </a:r>
            </a:p>
            <a:p>
              <a:pPr marL="232738" indent="-232738">
                <a:lnSpc>
                  <a:spcPct val="90000"/>
                </a:lnSpc>
                <a:spcBef>
                  <a:spcPts val="800"/>
                </a:spcBef>
              </a:pPr>
              <a:r>
                <a:rPr lang="en-US" sz="1600" dirty="0">
                  <a:solidFill>
                    <a:schemeClr val="tx2">
                      <a:alpha val="99000"/>
                    </a:schemeClr>
                  </a:solidFill>
                </a:rPr>
                <a:t>Sys Prepped Images</a:t>
              </a:r>
            </a:p>
            <a:p>
              <a:pPr marL="0" indent="0">
                <a:lnSpc>
                  <a:spcPct val="90000"/>
                </a:lnSpc>
                <a:spcBef>
                  <a:spcPts val="800"/>
                </a:spcBef>
                <a:buNone/>
              </a:pPr>
              <a:r>
                <a:rPr lang="en-US" sz="1866" dirty="0">
                  <a:solidFill>
                    <a:schemeClr val="tx2">
                      <a:alpha val="99000"/>
                    </a:schemeClr>
                  </a:solidFill>
                </a:rPr>
                <a:t>VHD Must Be Fixed Disk </a:t>
              </a:r>
            </a:p>
            <a:p>
              <a:pPr marL="0" indent="0">
                <a:lnSpc>
                  <a:spcPct val="90000"/>
                </a:lnSpc>
                <a:spcBef>
                  <a:spcPts val="800"/>
                </a:spcBef>
                <a:buNone/>
              </a:pPr>
              <a:r>
                <a:rPr lang="en-US" sz="1600" dirty="0">
                  <a:solidFill>
                    <a:schemeClr val="tx2">
                      <a:alpha val="99000"/>
                    </a:schemeClr>
                  </a:solidFill>
                </a:rPr>
                <a:t>* CSUpload Can Convert on Upload</a:t>
              </a:r>
            </a:p>
          </p:txBody>
        </p:sp>
        <p:pic>
          <p:nvPicPr>
            <p:cNvPr id="29" name="Picture 28"/>
            <p:cNvPicPr>
              <a:picLocks noChangeAspect="1"/>
            </p:cNvPicPr>
            <p:nvPr/>
          </p:nvPicPr>
          <p:blipFill>
            <a:blip r:embed="rId4">
              <a:lum bright="-40000" contrast="-40000"/>
            </a:blip>
            <a:stretch>
              <a:fillRect/>
            </a:stretch>
          </p:blipFill>
          <p:spPr>
            <a:xfrm>
              <a:off x="2221077" y="2445862"/>
              <a:ext cx="1015603" cy="928051"/>
            </a:xfrm>
            <a:prstGeom prst="rect">
              <a:avLst/>
            </a:prstGeom>
          </p:spPr>
        </p:pic>
      </p:grpSp>
      <p:grpSp>
        <p:nvGrpSpPr>
          <p:cNvPr id="25" name="Upload VHD"/>
          <p:cNvGrpSpPr/>
          <p:nvPr/>
        </p:nvGrpSpPr>
        <p:grpSpPr>
          <a:xfrm>
            <a:off x="3603955" y="2657655"/>
            <a:ext cx="2489829" cy="2819955"/>
            <a:chOff x="1972304" y="1566589"/>
            <a:chExt cx="2066296" cy="2340266"/>
          </a:xfrm>
        </p:grpSpPr>
        <p:sp>
          <p:nvSpPr>
            <p:cNvPr id="11" name="Right Arrow 10"/>
            <p:cNvSpPr/>
            <p:nvPr/>
          </p:nvSpPr>
          <p:spPr bwMode="auto">
            <a:xfrm>
              <a:off x="1972304" y="1908516"/>
              <a:ext cx="923296"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grpSp>
          <p:nvGrpSpPr>
            <p:cNvPr id="14" name="Group 13"/>
            <p:cNvGrpSpPr/>
            <p:nvPr/>
          </p:nvGrpSpPr>
          <p:grpSpPr>
            <a:xfrm>
              <a:off x="3200399" y="1566589"/>
              <a:ext cx="838201" cy="1113144"/>
              <a:chOff x="3200399" y="1566589"/>
              <a:chExt cx="838201" cy="1113144"/>
            </a:xfrm>
          </p:grpSpPr>
          <p:sp>
            <p:nvSpPr>
              <p:cNvPr id="12" name="Folded Corner 11"/>
              <p:cNvSpPr/>
              <p:nvPr/>
            </p:nvSpPr>
            <p:spPr bwMode="auto">
              <a:xfrm flipV="1">
                <a:off x="3200399" y="1566589"/>
                <a:ext cx="838201" cy="1113144"/>
              </a:xfrm>
              <a:prstGeom prst="foldedCorner">
                <a:avLst>
                  <a:gd name="adj" fmla="val 32319"/>
                </a:avLst>
              </a:prstGeom>
              <a:noFill/>
              <a:ln w="19050">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13" name="TextBox 12"/>
              <p:cNvSpPr txBox="1"/>
              <p:nvPr/>
            </p:nvSpPr>
            <p:spPr>
              <a:xfrm>
                <a:off x="3200399" y="1976577"/>
                <a:ext cx="838201"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1400" dirty="0">
                    <a:solidFill>
                      <a:schemeClr val="tx2">
                        <a:alpha val="99000"/>
                      </a:schemeClr>
                    </a:solidFill>
                    <a:latin typeface="+mn-lt"/>
                  </a:rPr>
                  <a:t>MyApp.vhd</a:t>
                </a:r>
                <a:endParaRPr lang="en-US" sz="1600" dirty="0">
                  <a:solidFill>
                    <a:schemeClr val="tx2">
                      <a:alpha val="99000"/>
                    </a:schemeClr>
                  </a:solidFill>
                  <a:latin typeface="+mn-lt"/>
                </a:endParaRPr>
              </a:p>
            </p:txBody>
          </p:sp>
        </p:grpSp>
        <p:sp>
          <p:nvSpPr>
            <p:cNvPr id="15" name="Right Arrow 14"/>
            <p:cNvSpPr/>
            <p:nvPr/>
          </p:nvSpPr>
          <p:spPr bwMode="auto">
            <a:xfrm rot="5400000">
              <a:off x="3373672" y="2606578"/>
              <a:ext cx="491654"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16" name="Freeform 15"/>
            <p:cNvSpPr/>
            <p:nvPr/>
          </p:nvSpPr>
          <p:spPr>
            <a:xfrm>
              <a:off x="3240154" y="3148537"/>
              <a:ext cx="758516" cy="758318"/>
            </a:xfrm>
            <a:custGeom>
              <a:avLst/>
              <a:gdLst>
                <a:gd name="connsiteX0" fmla="*/ 0 w 1035119"/>
                <a:gd name="connsiteY0" fmla="*/ 517560 h 1035119"/>
                <a:gd name="connsiteX1" fmla="*/ 517560 w 1035119"/>
                <a:gd name="connsiteY1" fmla="*/ 0 h 1035119"/>
                <a:gd name="connsiteX2" fmla="*/ 1035120 w 1035119"/>
                <a:gd name="connsiteY2" fmla="*/ 517560 h 1035119"/>
                <a:gd name="connsiteX3" fmla="*/ 517560 w 1035119"/>
                <a:gd name="connsiteY3" fmla="*/ 1035120 h 1035119"/>
                <a:gd name="connsiteX4" fmla="*/ 0 w 1035119"/>
                <a:gd name="connsiteY4" fmla="*/ 517560 h 1035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5119" h="1035119">
                  <a:moveTo>
                    <a:pt x="0" y="517560"/>
                  </a:moveTo>
                  <a:cubicBezTo>
                    <a:pt x="0" y="231720"/>
                    <a:pt x="231720" y="0"/>
                    <a:pt x="517560" y="0"/>
                  </a:cubicBezTo>
                  <a:cubicBezTo>
                    <a:pt x="803400" y="0"/>
                    <a:pt x="1035120" y="231720"/>
                    <a:pt x="1035120" y="517560"/>
                  </a:cubicBezTo>
                  <a:cubicBezTo>
                    <a:pt x="1035120" y="803400"/>
                    <a:pt x="803400" y="1035120"/>
                    <a:pt x="517560" y="1035120"/>
                  </a:cubicBezTo>
                  <a:cubicBezTo>
                    <a:pt x="231720" y="1035120"/>
                    <a:pt x="0" y="803400"/>
                    <a:pt x="0" y="517560"/>
                  </a:cubicBezTo>
                  <a:close/>
                </a:path>
              </a:pathLst>
            </a:custGeom>
            <a:solidFill>
              <a:schemeClr val="accent4"/>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913529" fontAlgn="base">
                <a:lnSpc>
                  <a:spcPct val="90000"/>
                </a:lnSpc>
                <a:spcBef>
                  <a:spcPct val="0"/>
                </a:spcBef>
                <a:spcAft>
                  <a:spcPct val="0"/>
                </a:spcAft>
              </a:pPr>
              <a:r>
                <a:rPr lang="en-US" sz="1600" b="1" dirty="0">
                  <a:ln>
                    <a:solidFill>
                      <a:schemeClr val="bg1">
                        <a:alpha val="0"/>
                      </a:schemeClr>
                    </a:solidFill>
                  </a:ln>
                  <a:solidFill>
                    <a:schemeClr val="bg1">
                      <a:alpha val="99000"/>
                    </a:schemeClr>
                  </a:solidFill>
                </a:rPr>
                <a:t>Upload VHD</a:t>
              </a:r>
            </a:p>
          </p:txBody>
        </p:sp>
      </p:grpSp>
      <p:grpSp>
        <p:nvGrpSpPr>
          <p:cNvPr id="18" name="To The Cloud"/>
          <p:cNvGrpSpPr/>
          <p:nvPr/>
        </p:nvGrpSpPr>
        <p:grpSpPr>
          <a:xfrm>
            <a:off x="6117166" y="1768490"/>
            <a:ext cx="5669389" cy="4671284"/>
            <a:chOff x="6117166" y="1768490"/>
            <a:chExt cx="5669389" cy="4671284"/>
          </a:xfrm>
        </p:grpSpPr>
        <p:grpSp>
          <p:nvGrpSpPr>
            <p:cNvPr id="27" name="Group 26"/>
            <p:cNvGrpSpPr/>
            <p:nvPr/>
          </p:nvGrpSpPr>
          <p:grpSpPr>
            <a:xfrm>
              <a:off x="6878157" y="1768490"/>
              <a:ext cx="4908398" cy="4671284"/>
              <a:chOff x="4689547" y="828676"/>
              <a:chExt cx="4073454" cy="3876674"/>
            </a:xfrm>
            <a:solidFill>
              <a:schemeClr val="accent1">
                <a:lumMod val="20000"/>
                <a:lumOff val="80000"/>
              </a:schemeClr>
            </a:solidFill>
          </p:grpSpPr>
          <p:sp>
            <p:nvSpPr>
              <p:cNvPr id="6" name="Rectangle 5"/>
              <p:cNvSpPr/>
              <p:nvPr/>
            </p:nvSpPr>
            <p:spPr bwMode="auto">
              <a:xfrm>
                <a:off x="4695723" y="828676"/>
                <a:ext cx="4067278" cy="387667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4" name="Rectangle 3"/>
              <p:cNvSpPr/>
              <p:nvPr/>
            </p:nvSpPr>
            <p:spPr bwMode="auto">
              <a:xfrm>
                <a:off x="4689547" y="828676"/>
                <a:ext cx="4073454" cy="600074"/>
              </a:xfrm>
              <a:prstGeom prst="rect">
                <a:avLst/>
              </a:prstGeom>
              <a:grpFill/>
              <a:ln w="9525" cap="flat" cmpd="sng" algn="ctr">
                <a:noFill/>
                <a:prstDash val="solid"/>
                <a:headEnd type="none" w="med" len="med"/>
                <a:tailEnd type="none" w="med" len="med"/>
              </a:ln>
              <a:effectLst/>
            </p:spPr>
            <p:txBody>
              <a:bodyPr vert="horz" wrap="square" lIns="243777" tIns="60944" rIns="121888" bIns="60944" numCol="1" rtlCol="0" anchor="ctr" anchorCtr="0" compatLnSpc="1">
                <a:prstTxWarp prst="textNoShape">
                  <a:avLst/>
                </a:prstTxWarp>
              </a:bodyPr>
              <a:lstStyle/>
              <a:p>
                <a:pPr>
                  <a:lnSpc>
                    <a:spcPct val="90000"/>
                  </a:lnSpc>
                  <a:buSzPct val="90000"/>
                </a:pPr>
                <a:r>
                  <a:rPr lang="en-US" sz="2933" kern="0" dirty="0">
                    <a:solidFill>
                      <a:schemeClr val="tx1">
                        <a:alpha val="99000"/>
                      </a:schemeClr>
                    </a:solidFill>
                    <a:latin typeface="Segoe UI Light" pitchFamily="34" charset="0"/>
                    <a:ea typeface="Segoe UI" pitchFamily="34" charset="0"/>
                    <a:cs typeface="Segoe UI" pitchFamily="34" charset="0"/>
                  </a:rPr>
                  <a:t>Cloud</a:t>
                </a:r>
              </a:p>
            </p:txBody>
          </p:sp>
          <p:sp>
            <p:nvSpPr>
              <p:cNvPr id="8" name="Freeform 128"/>
              <p:cNvSpPr>
                <a:spLocks noChangeAspect="1"/>
              </p:cNvSpPr>
              <p:nvPr/>
            </p:nvSpPr>
            <p:spPr bwMode="black">
              <a:xfrm>
                <a:off x="4692484" y="2014701"/>
                <a:ext cx="3997646" cy="2208356"/>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bg1"/>
              </a:solidFill>
              <a:ln>
                <a:noFill/>
              </a:ln>
              <a:extLst/>
            </p:spPr>
            <p:txBody>
              <a:bodyPr vert="horz" wrap="square" lIns="121888" tIns="60944" rIns="121888" bIns="60944" numCol="1" anchor="t" anchorCtr="0" compatLnSpc="1">
                <a:prstTxWarp prst="textNoShape">
                  <a:avLst/>
                </a:prstTxWarp>
              </a:bodyPr>
              <a:lstStyle/>
              <a:p>
                <a:endParaRPr lang="en-US" sz="3199" dirty="0"/>
              </a:p>
            </p:txBody>
          </p:sp>
        </p:grpSp>
        <p:sp>
          <p:nvSpPr>
            <p:cNvPr id="17" name="Right Arrow 16"/>
            <p:cNvSpPr/>
            <p:nvPr/>
          </p:nvSpPr>
          <p:spPr bwMode="auto">
            <a:xfrm>
              <a:off x="6117166" y="4762093"/>
              <a:ext cx="1170268" cy="517283"/>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8" tIns="45705" rIns="91408" bIns="45705"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pic>
          <p:nvPicPr>
            <p:cNvPr id="28" name="Picture 27"/>
            <p:cNvPicPr>
              <a:picLocks noChangeAspect="1"/>
            </p:cNvPicPr>
            <p:nvPr/>
          </p:nvPicPr>
          <p:blipFill>
            <a:blip r:embed="rId5">
              <a:lum bright="-40000" contrast="-40000"/>
            </a:blip>
            <a:stretch>
              <a:fillRect/>
            </a:stretch>
          </p:blipFill>
          <p:spPr>
            <a:xfrm>
              <a:off x="7360427" y="4491605"/>
              <a:ext cx="965916" cy="1175898"/>
            </a:xfrm>
            <a:prstGeom prst="rect">
              <a:avLst/>
            </a:prstGeom>
          </p:spPr>
        </p:pic>
      </p:grpSp>
      <p:grpSp>
        <p:nvGrpSpPr>
          <p:cNvPr id="22" name="Provision VM"/>
          <p:cNvGrpSpPr/>
          <p:nvPr/>
        </p:nvGrpSpPr>
        <p:grpSpPr>
          <a:xfrm>
            <a:off x="8371367" y="3529114"/>
            <a:ext cx="3349701" cy="2046508"/>
            <a:chOff x="8371367" y="3529114"/>
            <a:chExt cx="3349701" cy="2046508"/>
          </a:xfrm>
        </p:grpSpPr>
        <p:grpSp>
          <p:nvGrpSpPr>
            <p:cNvPr id="26" name="Group 25"/>
            <p:cNvGrpSpPr/>
            <p:nvPr/>
          </p:nvGrpSpPr>
          <p:grpSpPr>
            <a:xfrm>
              <a:off x="8371367" y="3529114"/>
              <a:ext cx="3349701" cy="1948503"/>
              <a:chOff x="5928754" y="2289803"/>
              <a:chExt cx="2779899" cy="1617052"/>
            </a:xfrm>
          </p:grpSpPr>
          <p:sp>
            <p:nvSpPr>
              <p:cNvPr id="19" name="Right Arrow 18"/>
              <p:cNvSpPr/>
              <p:nvPr/>
            </p:nvSpPr>
            <p:spPr bwMode="auto">
              <a:xfrm>
                <a:off x="5928754" y="3313051"/>
                <a:ext cx="408438"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20" name="Freeform 19"/>
              <p:cNvSpPr/>
              <p:nvPr/>
            </p:nvSpPr>
            <p:spPr>
              <a:xfrm>
                <a:off x="6385072" y="3148537"/>
                <a:ext cx="758516" cy="758318"/>
              </a:xfrm>
              <a:custGeom>
                <a:avLst/>
                <a:gdLst>
                  <a:gd name="connsiteX0" fmla="*/ 0 w 1035119"/>
                  <a:gd name="connsiteY0" fmla="*/ 517560 h 1035119"/>
                  <a:gd name="connsiteX1" fmla="*/ 517560 w 1035119"/>
                  <a:gd name="connsiteY1" fmla="*/ 0 h 1035119"/>
                  <a:gd name="connsiteX2" fmla="*/ 1035120 w 1035119"/>
                  <a:gd name="connsiteY2" fmla="*/ 517560 h 1035119"/>
                  <a:gd name="connsiteX3" fmla="*/ 517560 w 1035119"/>
                  <a:gd name="connsiteY3" fmla="*/ 1035120 h 1035119"/>
                  <a:gd name="connsiteX4" fmla="*/ 0 w 1035119"/>
                  <a:gd name="connsiteY4" fmla="*/ 517560 h 1035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5119" h="1035119">
                    <a:moveTo>
                      <a:pt x="0" y="517560"/>
                    </a:moveTo>
                    <a:cubicBezTo>
                      <a:pt x="0" y="231720"/>
                      <a:pt x="231720" y="0"/>
                      <a:pt x="517560" y="0"/>
                    </a:cubicBezTo>
                    <a:cubicBezTo>
                      <a:pt x="803400" y="0"/>
                      <a:pt x="1035120" y="231720"/>
                      <a:pt x="1035120" y="517560"/>
                    </a:cubicBezTo>
                    <a:cubicBezTo>
                      <a:pt x="1035120" y="803400"/>
                      <a:pt x="803400" y="1035120"/>
                      <a:pt x="517560" y="1035120"/>
                    </a:cubicBezTo>
                    <a:cubicBezTo>
                      <a:pt x="231720" y="1035120"/>
                      <a:pt x="0" y="803400"/>
                      <a:pt x="0" y="517560"/>
                    </a:cubicBezTo>
                    <a:close/>
                  </a:path>
                </a:pathLst>
              </a:custGeom>
              <a:solidFill>
                <a:schemeClr val="accent1"/>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913529" fontAlgn="base">
                  <a:lnSpc>
                    <a:spcPct val="90000"/>
                  </a:lnSpc>
                  <a:spcBef>
                    <a:spcPct val="0"/>
                  </a:spcBef>
                  <a:spcAft>
                    <a:spcPct val="0"/>
                  </a:spcAft>
                </a:pPr>
                <a:r>
                  <a:rPr lang="en-US" sz="1600" b="1" dirty="0">
                    <a:ln>
                      <a:solidFill>
                        <a:schemeClr val="bg1">
                          <a:alpha val="0"/>
                        </a:schemeClr>
                      </a:solidFill>
                    </a:ln>
                    <a:solidFill>
                      <a:schemeClr val="bg1">
                        <a:alpha val="99000"/>
                      </a:schemeClr>
                    </a:solidFill>
                  </a:rPr>
                  <a:t>Create Disk or</a:t>
                </a:r>
              </a:p>
              <a:p>
                <a:pPr algn="ctr" defTabSz="913529" fontAlgn="base">
                  <a:lnSpc>
                    <a:spcPct val="90000"/>
                  </a:lnSpc>
                  <a:spcBef>
                    <a:spcPct val="0"/>
                  </a:spcBef>
                  <a:spcAft>
                    <a:spcPct val="0"/>
                  </a:spcAft>
                </a:pPr>
                <a:r>
                  <a:rPr lang="en-US" sz="1600" b="1" dirty="0">
                    <a:ln>
                      <a:solidFill>
                        <a:schemeClr val="bg1">
                          <a:alpha val="0"/>
                        </a:schemeClr>
                      </a:solidFill>
                    </a:ln>
                    <a:solidFill>
                      <a:schemeClr val="bg1">
                        <a:alpha val="99000"/>
                      </a:schemeClr>
                    </a:solidFill>
                  </a:rPr>
                  <a:t>Image</a:t>
                </a:r>
              </a:p>
            </p:txBody>
          </p:sp>
          <p:sp>
            <p:nvSpPr>
              <p:cNvPr id="21" name="Right Arrow 20"/>
              <p:cNvSpPr/>
              <p:nvPr/>
            </p:nvSpPr>
            <p:spPr bwMode="auto">
              <a:xfrm>
                <a:off x="7209858" y="3313051"/>
                <a:ext cx="408438"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23" name="TextBox 22"/>
              <p:cNvSpPr txBox="1"/>
              <p:nvPr/>
            </p:nvSpPr>
            <p:spPr>
              <a:xfrm>
                <a:off x="7354536" y="2289803"/>
                <a:ext cx="1354117" cy="1002450"/>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1400" dirty="0">
                    <a:solidFill>
                      <a:schemeClr val="tx2">
                        <a:alpha val="99000"/>
                      </a:schemeClr>
                    </a:solidFill>
                    <a:latin typeface="+mn-lt"/>
                  </a:rPr>
                  <a:t>Provision VM from Image or Disk using portal, script or API</a:t>
                </a:r>
              </a:p>
            </p:txBody>
          </p:sp>
        </p:grpSp>
        <p:pic>
          <p:nvPicPr>
            <p:cNvPr id="30" name="Picture 29"/>
            <p:cNvPicPr>
              <a:picLocks noChangeAspect="1"/>
            </p:cNvPicPr>
            <p:nvPr/>
          </p:nvPicPr>
          <p:blipFill>
            <a:blip r:embed="rId4">
              <a:lum bright="-40000" contrast="-40000"/>
            </a:blip>
            <a:stretch>
              <a:fillRect/>
            </a:stretch>
          </p:blipFill>
          <p:spPr>
            <a:xfrm>
              <a:off x="10497265" y="4647571"/>
              <a:ext cx="1015603" cy="928051"/>
            </a:xfrm>
            <a:prstGeom prst="rect">
              <a:avLst/>
            </a:prstGeom>
          </p:spPr>
        </p:pic>
      </p:grpSp>
    </p:spTree>
    <p:extLst>
      <p:ext uri="{BB962C8B-B14F-4D97-AF65-F5344CB8AC3E}">
        <p14:creationId xmlns:p14="http://schemas.microsoft.com/office/powerpoint/2010/main" val="311519776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15840" y="4251304"/>
            <a:ext cx="10521256" cy="1093895"/>
          </a:xfrm>
        </p:spPr>
        <p:txBody>
          <a:bodyPr>
            <a:normAutofit fontScale="90000"/>
          </a:bodyPr>
          <a:lstStyle/>
          <a:p>
            <a:r>
              <a:rPr lang="en-US" sz="8800" dirty="0"/>
              <a:t>Windows Azure </a:t>
            </a:r>
            <a:r>
              <a:rPr lang="en-US" sz="8800" dirty="0" smtClean="0"/>
              <a:t>VMs</a:t>
            </a:r>
            <a:endParaRPr lang="en-US" dirty="0"/>
          </a:p>
        </p:txBody>
      </p:sp>
    </p:spTree>
    <p:extLst>
      <p:ext uri="{BB962C8B-B14F-4D97-AF65-F5344CB8AC3E}">
        <p14:creationId xmlns:p14="http://schemas.microsoft.com/office/powerpoint/2010/main" val="328536161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1015734" y="1519237"/>
            <a:ext cx="11173091" cy="5338763"/>
          </a:xfrm>
          <a:prstGeom prst="rect">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62" tIns="60931" rIns="121862" bIns="6093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sz="5400" dirty="0"/>
              <a:t>Imaging VMs in the Cloud</a:t>
            </a:r>
          </a:p>
        </p:txBody>
      </p:sp>
      <p:sp>
        <p:nvSpPr>
          <p:cNvPr id="4" name="Rectangle 3"/>
          <p:cNvSpPr/>
          <p:nvPr/>
        </p:nvSpPr>
        <p:spPr bwMode="auto">
          <a:xfrm>
            <a:off x="1015734" y="1531936"/>
            <a:ext cx="11173091" cy="799890"/>
          </a:xfrm>
          <a:prstGeom prst="rect">
            <a:avLst/>
          </a:prstGeom>
          <a:noFill/>
          <a:ln w="9525" cap="flat" cmpd="sng" algn="ctr">
            <a:noFill/>
            <a:prstDash val="solid"/>
            <a:headEnd type="none" w="med" len="med"/>
            <a:tailEnd type="none" w="med" len="med"/>
          </a:ln>
          <a:effectLst/>
        </p:spPr>
        <p:txBody>
          <a:bodyPr vert="horz" wrap="square" lIns="243737" tIns="60933" rIns="121867" bIns="60933" numCol="1" rtlCol="0" anchor="ctr" anchorCtr="0" compatLnSpc="1">
            <a:prstTxWarp prst="textNoShape">
              <a:avLst/>
            </a:prstTxWarp>
          </a:bodyPr>
          <a:lstStyle/>
          <a:p>
            <a:pPr>
              <a:lnSpc>
                <a:spcPct val="90000"/>
              </a:lnSpc>
              <a:buSzPct val="90000"/>
            </a:pPr>
            <a:r>
              <a:rPr lang="en-US" sz="2933" kern="0" dirty="0">
                <a:solidFill>
                  <a:schemeClr val="tx1">
                    <a:alpha val="99000"/>
                  </a:schemeClr>
                </a:solidFill>
                <a:latin typeface="Segoe UI Light" pitchFamily="34" charset="0"/>
                <a:ea typeface="Segoe UI" pitchFamily="34" charset="0"/>
                <a:cs typeface="Segoe UI" pitchFamily="34" charset="0"/>
              </a:rPr>
              <a:t>Cloud</a:t>
            </a:r>
          </a:p>
        </p:txBody>
      </p:sp>
      <p:grpSp>
        <p:nvGrpSpPr>
          <p:cNvPr id="47" name="Group 46"/>
          <p:cNvGrpSpPr/>
          <p:nvPr/>
        </p:nvGrpSpPr>
        <p:grpSpPr>
          <a:xfrm>
            <a:off x="3433639" y="5431352"/>
            <a:ext cx="1011091" cy="1125829"/>
            <a:chOff x="2194904" y="3754000"/>
            <a:chExt cx="758516" cy="844592"/>
          </a:xfrm>
        </p:grpSpPr>
        <p:sp>
          <p:nvSpPr>
            <p:cNvPr id="32" name="Right Arrow 31"/>
            <p:cNvSpPr/>
            <p:nvPr/>
          </p:nvSpPr>
          <p:spPr bwMode="auto">
            <a:xfrm rot="7222079">
              <a:off x="2774251" y="3733737"/>
              <a:ext cx="102681" cy="143208"/>
            </a:xfrm>
            <a:prstGeom prst="rightArrow">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30" name="Freeform 29"/>
            <p:cNvSpPr/>
            <p:nvPr/>
          </p:nvSpPr>
          <p:spPr>
            <a:xfrm>
              <a:off x="2194904" y="3840274"/>
              <a:ext cx="758516" cy="758318"/>
            </a:xfrm>
            <a:custGeom>
              <a:avLst/>
              <a:gdLst>
                <a:gd name="connsiteX0" fmla="*/ 0 w 1035119"/>
                <a:gd name="connsiteY0" fmla="*/ 517560 h 1035119"/>
                <a:gd name="connsiteX1" fmla="*/ 517560 w 1035119"/>
                <a:gd name="connsiteY1" fmla="*/ 0 h 1035119"/>
                <a:gd name="connsiteX2" fmla="*/ 1035120 w 1035119"/>
                <a:gd name="connsiteY2" fmla="*/ 517560 h 1035119"/>
                <a:gd name="connsiteX3" fmla="*/ 517560 w 1035119"/>
                <a:gd name="connsiteY3" fmla="*/ 1035120 h 1035119"/>
                <a:gd name="connsiteX4" fmla="*/ 0 w 1035119"/>
                <a:gd name="connsiteY4" fmla="*/ 517560 h 1035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5119" h="1035119">
                  <a:moveTo>
                    <a:pt x="0" y="517560"/>
                  </a:moveTo>
                  <a:cubicBezTo>
                    <a:pt x="0" y="231720"/>
                    <a:pt x="231720" y="0"/>
                    <a:pt x="517560" y="0"/>
                  </a:cubicBezTo>
                  <a:cubicBezTo>
                    <a:pt x="803400" y="0"/>
                    <a:pt x="1035120" y="231720"/>
                    <a:pt x="1035120" y="517560"/>
                  </a:cubicBezTo>
                  <a:cubicBezTo>
                    <a:pt x="1035120" y="803400"/>
                    <a:pt x="803400" y="1035120"/>
                    <a:pt x="517560" y="1035120"/>
                  </a:cubicBezTo>
                  <a:cubicBezTo>
                    <a:pt x="231720" y="1035120"/>
                    <a:pt x="0" y="803400"/>
                    <a:pt x="0" y="517560"/>
                  </a:cubicBezTo>
                  <a:close/>
                </a:path>
              </a:pathLst>
            </a:custGeom>
            <a:solidFill>
              <a:schemeClr val="accent1"/>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913529" fontAlgn="base">
                <a:lnSpc>
                  <a:spcPct val="90000"/>
                </a:lnSpc>
                <a:spcBef>
                  <a:spcPct val="0"/>
                </a:spcBef>
                <a:spcAft>
                  <a:spcPct val="0"/>
                </a:spcAft>
              </a:pPr>
              <a:r>
                <a:rPr lang="en-US" sz="1466" b="1" dirty="0">
                  <a:ln>
                    <a:solidFill>
                      <a:schemeClr val="bg1">
                        <a:alpha val="0"/>
                      </a:schemeClr>
                    </a:solidFill>
                  </a:ln>
                  <a:solidFill>
                    <a:schemeClr val="bg1">
                      <a:alpha val="99000"/>
                    </a:schemeClr>
                  </a:solidFill>
                </a:rPr>
                <a:t>Customize</a:t>
              </a:r>
            </a:p>
            <a:p>
              <a:pPr algn="ctr" defTabSz="913529" fontAlgn="base">
                <a:lnSpc>
                  <a:spcPct val="90000"/>
                </a:lnSpc>
                <a:spcBef>
                  <a:spcPct val="0"/>
                </a:spcBef>
                <a:spcAft>
                  <a:spcPct val="0"/>
                </a:spcAft>
              </a:pPr>
              <a:r>
                <a:rPr lang="en-US" sz="1466" b="1" dirty="0">
                  <a:ln>
                    <a:solidFill>
                      <a:schemeClr val="bg1">
                        <a:alpha val="0"/>
                      </a:schemeClr>
                    </a:solidFill>
                  </a:ln>
                  <a:solidFill>
                    <a:schemeClr val="bg1">
                      <a:alpha val="99000"/>
                    </a:schemeClr>
                  </a:solidFill>
                </a:rPr>
                <a:t>VHD</a:t>
              </a:r>
            </a:p>
          </p:txBody>
        </p:sp>
      </p:grpSp>
      <p:grpSp>
        <p:nvGrpSpPr>
          <p:cNvPr id="48" name="Group 47"/>
          <p:cNvGrpSpPr/>
          <p:nvPr/>
        </p:nvGrpSpPr>
        <p:grpSpPr>
          <a:xfrm>
            <a:off x="4507991" y="5546354"/>
            <a:ext cx="1208617" cy="1010827"/>
            <a:chOff x="3000875" y="3840274"/>
            <a:chExt cx="906699" cy="758318"/>
          </a:xfrm>
        </p:grpSpPr>
        <p:sp>
          <p:nvSpPr>
            <p:cNvPr id="33" name="Right Arrow 32"/>
            <p:cNvSpPr/>
            <p:nvPr/>
          </p:nvSpPr>
          <p:spPr bwMode="auto">
            <a:xfrm>
              <a:off x="3000875" y="4147830"/>
              <a:ext cx="102681" cy="14320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16" name="Freeform 15"/>
            <p:cNvSpPr/>
            <p:nvPr/>
          </p:nvSpPr>
          <p:spPr>
            <a:xfrm>
              <a:off x="3149058" y="3840274"/>
              <a:ext cx="758516" cy="758318"/>
            </a:xfrm>
            <a:custGeom>
              <a:avLst/>
              <a:gdLst>
                <a:gd name="connsiteX0" fmla="*/ 0 w 1035119"/>
                <a:gd name="connsiteY0" fmla="*/ 517560 h 1035119"/>
                <a:gd name="connsiteX1" fmla="*/ 517560 w 1035119"/>
                <a:gd name="connsiteY1" fmla="*/ 0 h 1035119"/>
                <a:gd name="connsiteX2" fmla="*/ 1035120 w 1035119"/>
                <a:gd name="connsiteY2" fmla="*/ 517560 h 1035119"/>
                <a:gd name="connsiteX3" fmla="*/ 517560 w 1035119"/>
                <a:gd name="connsiteY3" fmla="*/ 1035120 h 1035119"/>
                <a:gd name="connsiteX4" fmla="*/ 0 w 1035119"/>
                <a:gd name="connsiteY4" fmla="*/ 517560 h 1035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5119" h="1035119">
                  <a:moveTo>
                    <a:pt x="0" y="517560"/>
                  </a:moveTo>
                  <a:cubicBezTo>
                    <a:pt x="0" y="231720"/>
                    <a:pt x="231720" y="0"/>
                    <a:pt x="517560" y="0"/>
                  </a:cubicBezTo>
                  <a:cubicBezTo>
                    <a:pt x="803400" y="0"/>
                    <a:pt x="1035120" y="231720"/>
                    <a:pt x="1035120" y="517560"/>
                  </a:cubicBezTo>
                  <a:cubicBezTo>
                    <a:pt x="1035120" y="803400"/>
                    <a:pt x="803400" y="1035120"/>
                    <a:pt x="517560" y="1035120"/>
                  </a:cubicBezTo>
                  <a:cubicBezTo>
                    <a:pt x="231720" y="1035120"/>
                    <a:pt x="0" y="803400"/>
                    <a:pt x="0" y="517560"/>
                  </a:cubicBezTo>
                  <a:close/>
                </a:path>
              </a:pathLst>
            </a:custGeom>
            <a:solidFill>
              <a:schemeClr val="tx2">
                <a:lumMod val="40000"/>
                <a:lumOff val="60000"/>
              </a:schemeClr>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913529" fontAlgn="base">
                <a:lnSpc>
                  <a:spcPct val="90000"/>
                </a:lnSpc>
                <a:spcBef>
                  <a:spcPct val="0"/>
                </a:spcBef>
                <a:spcAft>
                  <a:spcPct val="0"/>
                </a:spcAft>
              </a:pPr>
              <a:r>
                <a:rPr lang="en-US" sz="1466" b="1" dirty="0">
                  <a:ln>
                    <a:solidFill>
                      <a:schemeClr val="bg1">
                        <a:alpha val="0"/>
                      </a:schemeClr>
                    </a:solidFill>
                  </a:ln>
                  <a:solidFill>
                    <a:schemeClr val="bg1">
                      <a:alpha val="99000"/>
                    </a:schemeClr>
                  </a:solidFill>
                </a:rPr>
                <a:t>Generalize</a:t>
              </a:r>
            </a:p>
            <a:p>
              <a:pPr algn="ctr" defTabSz="913529" fontAlgn="base">
                <a:lnSpc>
                  <a:spcPct val="90000"/>
                </a:lnSpc>
                <a:spcBef>
                  <a:spcPct val="0"/>
                </a:spcBef>
                <a:spcAft>
                  <a:spcPct val="0"/>
                </a:spcAft>
              </a:pPr>
              <a:r>
                <a:rPr lang="en-US" sz="1466" b="1" dirty="0">
                  <a:ln>
                    <a:solidFill>
                      <a:schemeClr val="bg1">
                        <a:alpha val="0"/>
                      </a:schemeClr>
                    </a:solidFill>
                  </a:ln>
                  <a:solidFill>
                    <a:schemeClr val="bg1">
                      <a:alpha val="99000"/>
                    </a:schemeClr>
                  </a:solidFill>
                </a:rPr>
                <a:t>VHD</a:t>
              </a:r>
            </a:p>
          </p:txBody>
        </p:sp>
      </p:grpSp>
      <p:grpSp>
        <p:nvGrpSpPr>
          <p:cNvPr id="45" name="Group 44"/>
          <p:cNvGrpSpPr/>
          <p:nvPr/>
        </p:nvGrpSpPr>
        <p:grpSpPr>
          <a:xfrm>
            <a:off x="5895909" y="3112894"/>
            <a:ext cx="6089768" cy="3444291"/>
            <a:chOff x="4042084" y="2014701"/>
            <a:chExt cx="4568516" cy="2583891"/>
          </a:xfrm>
        </p:grpSpPr>
        <p:sp>
          <p:nvSpPr>
            <p:cNvPr id="39" name="Freeform 128"/>
            <p:cNvSpPr>
              <a:spLocks noChangeAspect="1"/>
            </p:cNvSpPr>
            <p:nvPr/>
          </p:nvSpPr>
          <p:spPr bwMode="black">
            <a:xfrm>
              <a:off x="4800600" y="2014701"/>
              <a:ext cx="3810000" cy="2104698"/>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88" tIns="60944" rIns="121888" bIns="60944" numCol="1" anchor="t" anchorCtr="0" compatLnSpc="1">
              <a:prstTxWarp prst="textNoShape">
                <a:avLst/>
              </a:prstTxWarp>
            </a:bodyPr>
            <a:lstStyle/>
            <a:p>
              <a:endParaRPr lang="en-US" sz="3199" dirty="0"/>
            </a:p>
          </p:txBody>
        </p:sp>
        <p:sp>
          <p:nvSpPr>
            <p:cNvPr id="29" name="Freeform 28"/>
            <p:cNvSpPr/>
            <p:nvPr/>
          </p:nvSpPr>
          <p:spPr>
            <a:xfrm>
              <a:off x="4042084" y="3840274"/>
              <a:ext cx="758516" cy="758318"/>
            </a:xfrm>
            <a:custGeom>
              <a:avLst/>
              <a:gdLst>
                <a:gd name="connsiteX0" fmla="*/ 0 w 1035119"/>
                <a:gd name="connsiteY0" fmla="*/ 517560 h 1035119"/>
                <a:gd name="connsiteX1" fmla="*/ 517560 w 1035119"/>
                <a:gd name="connsiteY1" fmla="*/ 0 h 1035119"/>
                <a:gd name="connsiteX2" fmla="*/ 1035120 w 1035119"/>
                <a:gd name="connsiteY2" fmla="*/ 517560 h 1035119"/>
                <a:gd name="connsiteX3" fmla="*/ 517560 w 1035119"/>
                <a:gd name="connsiteY3" fmla="*/ 1035120 h 1035119"/>
                <a:gd name="connsiteX4" fmla="*/ 0 w 1035119"/>
                <a:gd name="connsiteY4" fmla="*/ 517560 h 1035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5119" h="1035119">
                  <a:moveTo>
                    <a:pt x="0" y="517560"/>
                  </a:moveTo>
                  <a:cubicBezTo>
                    <a:pt x="0" y="231720"/>
                    <a:pt x="231720" y="0"/>
                    <a:pt x="517560" y="0"/>
                  </a:cubicBezTo>
                  <a:cubicBezTo>
                    <a:pt x="803400" y="0"/>
                    <a:pt x="1035120" y="231720"/>
                    <a:pt x="1035120" y="517560"/>
                  </a:cubicBezTo>
                  <a:cubicBezTo>
                    <a:pt x="1035120" y="803400"/>
                    <a:pt x="803400" y="1035120"/>
                    <a:pt x="517560" y="1035120"/>
                  </a:cubicBezTo>
                  <a:cubicBezTo>
                    <a:pt x="231720" y="1035120"/>
                    <a:pt x="0" y="803400"/>
                    <a:pt x="0" y="517560"/>
                  </a:cubicBezTo>
                  <a:close/>
                </a:path>
              </a:pathLst>
            </a:custGeom>
            <a:solidFill>
              <a:schemeClr val="accent5"/>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913529" fontAlgn="base">
                <a:lnSpc>
                  <a:spcPct val="90000"/>
                </a:lnSpc>
                <a:spcBef>
                  <a:spcPct val="0"/>
                </a:spcBef>
                <a:spcAft>
                  <a:spcPct val="0"/>
                </a:spcAft>
              </a:pPr>
              <a:r>
                <a:rPr lang="en-US" sz="1466" b="1" dirty="0">
                  <a:ln>
                    <a:solidFill>
                      <a:schemeClr val="bg1">
                        <a:alpha val="0"/>
                      </a:schemeClr>
                    </a:solidFill>
                  </a:ln>
                  <a:solidFill>
                    <a:schemeClr val="bg1">
                      <a:alpha val="99000"/>
                    </a:schemeClr>
                  </a:solidFill>
                </a:rPr>
                <a:t>Capture</a:t>
              </a:r>
            </a:p>
            <a:p>
              <a:pPr algn="ctr" defTabSz="913529" fontAlgn="base">
                <a:lnSpc>
                  <a:spcPct val="90000"/>
                </a:lnSpc>
                <a:spcBef>
                  <a:spcPct val="0"/>
                </a:spcBef>
                <a:spcAft>
                  <a:spcPct val="0"/>
                </a:spcAft>
              </a:pPr>
              <a:r>
                <a:rPr lang="en-US" sz="1466" b="1" dirty="0">
                  <a:ln>
                    <a:solidFill>
                      <a:schemeClr val="bg1">
                        <a:alpha val="0"/>
                      </a:schemeClr>
                    </a:solidFill>
                  </a:ln>
                  <a:solidFill>
                    <a:schemeClr val="bg1">
                      <a:alpha val="99000"/>
                    </a:schemeClr>
                  </a:solidFill>
                </a:rPr>
                <a:t>VM</a:t>
              </a:r>
            </a:p>
          </p:txBody>
        </p:sp>
        <p:sp>
          <p:nvSpPr>
            <p:cNvPr id="35" name="Right Arrow 34"/>
            <p:cNvSpPr/>
            <p:nvPr/>
          </p:nvSpPr>
          <p:spPr bwMode="auto">
            <a:xfrm rot="19247508">
              <a:off x="4749259" y="3906053"/>
              <a:ext cx="102681" cy="143208"/>
            </a:xfrm>
            <a:prstGeom prst="rightArrow">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grpSp>
      <p:sp>
        <p:nvSpPr>
          <p:cNvPr id="34" name="Right Arrow 33"/>
          <p:cNvSpPr/>
          <p:nvPr/>
        </p:nvSpPr>
        <p:spPr bwMode="auto">
          <a:xfrm>
            <a:off x="5740220" y="5927984"/>
            <a:ext cx="136872" cy="190894"/>
          </a:xfrm>
          <a:prstGeom prst="rightArrow">
            <a:avLst/>
          </a:prstGeom>
          <a:solidFill>
            <a:schemeClr val="tx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grpSp>
        <p:nvGrpSpPr>
          <p:cNvPr id="7" name="Group 6"/>
          <p:cNvGrpSpPr/>
          <p:nvPr/>
        </p:nvGrpSpPr>
        <p:grpSpPr>
          <a:xfrm>
            <a:off x="3136914" y="2515563"/>
            <a:ext cx="2754344" cy="2946275"/>
            <a:chOff x="1972304" y="1566589"/>
            <a:chExt cx="2066296" cy="2210282"/>
          </a:xfrm>
        </p:grpSpPr>
        <p:grpSp>
          <p:nvGrpSpPr>
            <p:cNvPr id="26" name="Group 25"/>
            <p:cNvGrpSpPr/>
            <p:nvPr/>
          </p:nvGrpSpPr>
          <p:grpSpPr>
            <a:xfrm>
              <a:off x="3200399" y="1566589"/>
              <a:ext cx="838201" cy="1113144"/>
              <a:chOff x="3200399" y="1566589"/>
              <a:chExt cx="838201" cy="1113144"/>
            </a:xfrm>
          </p:grpSpPr>
          <p:sp>
            <p:nvSpPr>
              <p:cNvPr id="27" name="Folded Corner 26"/>
              <p:cNvSpPr/>
              <p:nvPr/>
            </p:nvSpPr>
            <p:spPr bwMode="auto">
              <a:xfrm flipV="1">
                <a:off x="3200399" y="1566589"/>
                <a:ext cx="838201" cy="1113144"/>
              </a:xfrm>
              <a:prstGeom prst="foldedCorner">
                <a:avLst>
                  <a:gd name="adj" fmla="val 32319"/>
                </a:avLst>
              </a:prstGeom>
              <a:noFill/>
              <a:ln w="19050">
                <a:solidFill>
                  <a:srgbClr val="8C8C8C"/>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28" name="TextBox 27"/>
              <p:cNvSpPr txBox="1"/>
              <p:nvPr/>
            </p:nvSpPr>
            <p:spPr>
              <a:xfrm>
                <a:off x="3200399" y="1976577"/>
                <a:ext cx="838201"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1600" dirty="0">
                    <a:solidFill>
                      <a:schemeClr val="tx2">
                        <a:alpha val="99000"/>
                      </a:schemeClr>
                    </a:solidFill>
                    <a:latin typeface="+mn-lt"/>
                  </a:rPr>
                  <a:t>Base.VHD</a:t>
                </a:r>
              </a:p>
            </p:txBody>
          </p:sp>
        </p:grpSp>
        <p:sp>
          <p:nvSpPr>
            <p:cNvPr id="15" name="Right Arrow 14"/>
            <p:cNvSpPr/>
            <p:nvPr/>
          </p:nvSpPr>
          <p:spPr bwMode="auto">
            <a:xfrm rot="7222079">
              <a:off x="3264047" y="2606578"/>
              <a:ext cx="491654"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31" name="Freeform 30"/>
            <p:cNvSpPr/>
            <p:nvPr/>
          </p:nvSpPr>
          <p:spPr>
            <a:xfrm>
              <a:off x="2724298" y="3018553"/>
              <a:ext cx="758516" cy="758318"/>
            </a:xfrm>
            <a:custGeom>
              <a:avLst/>
              <a:gdLst>
                <a:gd name="connsiteX0" fmla="*/ 0 w 1035119"/>
                <a:gd name="connsiteY0" fmla="*/ 517560 h 1035119"/>
                <a:gd name="connsiteX1" fmla="*/ 517560 w 1035119"/>
                <a:gd name="connsiteY1" fmla="*/ 0 h 1035119"/>
                <a:gd name="connsiteX2" fmla="*/ 1035120 w 1035119"/>
                <a:gd name="connsiteY2" fmla="*/ 517560 h 1035119"/>
                <a:gd name="connsiteX3" fmla="*/ 517560 w 1035119"/>
                <a:gd name="connsiteY3" fmla="*/ 1035120 h 1035119"/>
                <a:gd name="connsiteX4" fmla="*/ 0 w 1035119"/>
                <a:gd name="connsiteY4" fmla="*/ 517560 h 1035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5119" h="1035119">
                  <a:moveTo>
                    <a:pt x="0" y="517560"/>
                  </a:moveTo>
                  <a:cubicBezTo>
                    <a:pt x="0" y="231720"/>
                    <a:pt x="231720" y="0"/>
                    <a:pt x="517560" y="0"/>
                  </a:cubicBezTo>
                  <a:cubicBezTo>
                    <a:pt x="803400" y="0"/>
                    <a:pt x="1035120" y="231720"/>
                    <a:pt x="1035120" y="517560"/>
                  </a:cubicBezTo>
                  <a:cubicBezTo>
                    <a:pt x="1035120" y="803400"/>
                    <a:pt x="803400" y="1035120"/>
                    <a:pt x="517560" y="1035120"/>
                  </a:cubicBezTo>
                  <a:cubicBezTo>
                    <a:pt x="231720" y="1035120"/>
                    <a:pt x="0" y="803400"/>
                    <a:pt x="0" y="517560"/>
                  </a:cubicBezTo>
                  <a:close/>
                </a:path>
              </a:pathLst>
            </a:custGeom>
            <a:solidFill>
              <a:schemeClr val="accent4"/>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913529" fontAlgn="base">
                <a:lnSpc>
                  <a:spcPct val="90000"/>
                </a:lnSpc>
                <a:spcBef>
                  <a:spcPct val="0"/>
                </a:spcBef>
                <a:spcAft>
                  <a:spcPct val="0"/>
                </a:spcAft>
              </a:pPr>
              <a:r>
                <a:rPr lang="en-US" sz="1466" b="1" dirty="0">
                  <a:ln>
                    <a:solidFill>
                      <a:schemeClr val="bg1">
                        <a:alpha val="0"/>
                      </a:schemeClr>
                    </a:solidFill>
                  </a:ln>
                  <a:solidFill>
                    <a:schemeClr val="bg1">
                      <a:alpha val="99000"/>
                    </a:schemeClr>
                  </a:solidFill>
                </a:rPr>
                <a:t>Boot</a:t>
              </a:r>
            </a:p>
            <a:p>
              <a:pPr algn="ctr" defTabSz="913529" fontAlgn="base">
                <a:lnSpc>
                  <a:spcPct val="90000"/>
                </a:lnSpc>
                <a:spcBef>
                  <a:spcPct val="0"/>
                </a:spcBef>
                <a:spcAft>
                  <a:spcPct val="0"/>
                </a:spcAft>
              </a:pPr>
              <a:r>
                <a:rPr lang="en-US" sz="1466" b="1" dirty="0">
                  <a:ln>
                    <a:solidFill>
                      <a:schemeClr val="bg1">
                        <a:alpha val="0"/>
                      </a:schemeClr>
                    </a:solidFill>
                  </a:ln>
                  <a:solidFill>
                    <a:schemeClr val="bg1">
                      <a:alpha val="99000"/>
                    </a:schemeClr>
                  </a:solidFill>
                </a:rPr>
                <a:t>VM</a:t>
              </a:r>
            </a:p>
          </p:txBody>
        </p:sp>
        <p:sp>
          <p:nvSpPr>
            <p:cNvPr id="36" name="Right Arrow 35"/>
            <p:cNvSpPr/>
            <p:nvPr/>
          </p:nvSpPr>
          <p:spPr bwMode="auto">
            <a:xfrm>
              <a:off x="1972304" y="1908516"/>
              <a:ext cx="923296"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grpSp>
      <p:grpSp>
        <p:nvGrpSpPr>
          <p:cNvPr id="46" name="Group 45"/>
          <p:cNvGrpSpPr/>
          <p:nvPr/>
        </p:nvGrpSpPr>
        <p:grpSpPr>
          <a:xfrm>
            <a:off x="7245288" y="3185642"/>
            <a:ext cx="4004506" cy="3263394"/>
            <a:chOff x="5054384" y="2069276"/>
            <a:chExt cx="3004162" cy="2448183"/>
          </a:xfrm>
        </p:grpSpPr>
        <p:sp>
          <p:nvSpPr>
            <p:cNvPr id="19" name="Right Arrow 18"/>
            <p:cNvSpPr/>
            <p:nvPr/>
          </p:nvSpPr>
          <p:spPr bwMode="auto">
            <a:xfrm>
              <a:off x="5983857" y="3090423"/>
              <a:ext cx="1296952"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23" name="TextBox 22"/>
            <p:cNvSpPr txBox="1"/>
            <p:nvPr/>
          </p:nvSpPr>
          <p:spPr>
            <a:xfrm>
              <a:off x="5322088" y="2069276"/>
              <a:ext cx="2736458"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1600" dirty="0">
                  <a:solidFill>
                    <a:schemeClr val="tx2">
                      <a:alpha val="99000"/>
                    </a:schemeClr>
                  </a:solidFill>
                  <a:latin typeface="+mn-lt"/>
                </a:rPr>
                <a:t>Identical/similar deployment instances using common OS image as start</a:t>
              </a:r>
            </a:p>
          </p:txBody>
        </p:sp>
        <p:sp>
          <p:nvSpPr>
            <p:cNvPr id="37" name="Right Arrow 36"/>
            <p:cNvSpPr/>
            <p:nvPr/>
          </p:nvSpPr>
          <p:spPr bwMode="auto">
            <a:xfrm>
              <a:off x="5983857" y="2579873"/>
              <a:ext cx="1296952"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38" name="Right Arrow 37"/>
            <p:cNvSpPr/>
            <p:nvPr/>
          </p:nvSpPr>
          <p:spPr bwMode="auto">
            <a:xfrm>
              <a:off x="5983857" y="3598892"/>
              <a:ext cx="1296952"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42" name="TextBox 41"/>
            <p:cNvSpPr txBox="1"/>
            <p:nvPr/>
          </p:nvSpPr>
          <p:spPr>
            <a:xfrm>
              <a:off x="5054384" y="4224291"/>
              <a:ext cx="2428338"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r>
                <a:rPr lang="en-US" sz="1600" dirty="0">
                  <a:solidFill>
                    <a:schemeClr val="tx2">
                      <a:alpha val="99000"/>
                    </a:schemeClr>
                  </a:solidFill>
                  <a:latin typeface="+mn-lt"/>
                </a:rPr>
                <a:t>Capture VM Saves Customized Image to Your Image Library</a:t>
              </a:r>
            </a:p>
          </p:txBody>
        </p:sp>
      </p:grpSp>
      <p:pic>
        <p:nvPicPr>
          <p:cNvPr id="43" name="Picture 42"/>
          <p:cNvPicPr>
            <a:picLocks noChangeAspect="1"/>
          </p:cNvPicPr>
          <p:nvPr/>
        </p:nvPicPr>
        <p:blipFill>
          <a:blip r:embed="rId3">
            <a:lum bright="-40000" contrast="-40000"/>
          </a:blip>
          <a:stretch>
            <a:fillRect/>
          </a:stretch>
        </p:blipFill>
        <p:spPr>
          <a:xfrm>
            <a:off x="10326446" y="3904929"/>
            <a:ext cx="624991" cy="571113"/>
          </a:xfrm>
          <a:prstGeom prst="rect">
            <a:avLst/>
          </a:prstGeom>
        </p:spPr>
      </p:pic>
      <p:pic>
        <p:nvPicPr>
          <p:cNvPr id="44" name="Picture 43"/>
          <p:cNvPicPr>
            <a:picLocks noChangeAspect="1"/>
          </p:cNvPicPr>
          <p:nvPr/>
        </p:nvPicPr>
        <p:blipFill>
          <a:blip r:embed="rId3">
            <a:lum bright="-40000" contrast="-40000"/>
          </a:blip>
          <a:stretch>
            <a:fillRect/>
          </a:stretch>
        </p:blipFill>
        <p:spPr>
          <a:xfrm>
            <a:off x="10326446" y="4547941"/>
            <a:ext cx="624991" cy="571113"/>
          </a:xfrm>
          <a:prstGeom prst="rect">
            <a:avLst/>
          </a:prstGeom>
        </p:spPr>
      </p:pic>
      <p:pic>
        <p:nvPicPr>
          <p:cNvPr id="51" name="Picture 50"/>
          <p:cNvPicPr>
            <a:picLocks noChangeAspect="1"/>
          </p:cNvPicPr>
          <p:nvPr/>
        </p:nvPicPr>
        <p:blipFill>
          <a:blip r:embed="rId4">
            <a:lum bright="-40000" contrast="-40000"/>
          </a:blip>
          <a:stretch>
            <a:fillRect/>
          </a:stretch>
        </p:blipFill>
        <p:spPr>
          <a:xfrm>
            <a:off x="7302366" y="4493106"/>
            <a:ext cx="1068533" cy="1300823"/>
          </a:xfrm>
          <a:prstGeom prst="rect">
            <a:avLst/>
          </a:prstGeom>
        </p:spPr>
      </p:pic>
      <p:pic>
        <p:nvPicPr>
          <p:cNvPr id="50" name="Picture 49"/>
          <p:cNvPicPr>
            <a:picLocks noChangeAspect="1"/>
          </p:cNvPicPr>
          <p:nvPr/>
        </p:nvPicPr>
        <p:blipFill>
          <a:blip r:embed="rId3">
            <a:lum bright="-40000" contrast="-40000"/>
          </a:blip>
          <a:stretch>
            <a:fillRect/>
          </a:stretch>
        </p:blipFill>
        <p:spPr>
          <a:xfrm>
            <a:off x="10326446" y="5257110"/>
            <a:ext cx="624991" cy="571113"/>
          </a:xfrm>
          <a:prstGeom prst="rect">
            <a:avLst/>
          </a:prstGeom>
        </p:spPr>
      </p:pic>
      <p:pic>
        <p:nvPicPr>
          <p:cNvPr id="52" name="Picture 51"/>
          <p:cNvPicPr>
            <a:picLocks noChangeAspect="1"/>
          </p:cNvPicPr>
          <p:nvPr/>
        </p:nvPicPr>
        <p:blipFill>
          <a:blip r:embed="rId4">
            <a:lum bright="-40000" contrast="-40000"/>
          </a:blip>
          <a:stretch>
            <a:fillRect/>
          </a:stretch>
        </p:blipFill>
        <p:spPr>
          <a:xfrm>
            <a:off x="1840413" y="2543138"/>
            <a:ext cx="1068533" cy="1300823"/>
          </a:xfrm>
          <a:prstGeom prst="rect">
            <a:avLst/>
          </a:prstGeom>
        </p:spPr>
      </p:pic>
    </p:spTree>
    <p:extLst>
      <p:ext uri="{BB962C8B-B14F-4D97-AF65-F5344CB8AC3E}">
        <p14:creationId xmlns:p14="http://schemas.microsoft.com/office/powerpoint/2010/main" val="177541031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500"/>
                                        <p:tgtEl>
                                          <p:spTgt spid="4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fade">
                                      <p:cBhvr>
                                        <p:cTn id="17" dur="500"/>
                                        <p:tgtEl>
                                          <p:spTgt spid="48"/>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500"/>
                                        <p:tgtEl>
                                          <p:spTgt spid="3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5"/>
                                        </p:tgtEl>
                                        <p:attrNameLst>
                                          <p:attrName>style.visibility</p:attrName>
                                        </p:attrNameLst>
                                      </p:cBhvr>
                                      <p:to>
                                        <p:strVal val="visible"/>
                                      </p:to>
                                    </p:set>
                                    <p:animEffect transition="in" filter="fade">
                                      <p:cBhvr>
                                        <p:cTn id="25" dur="500"/>
                                        <p:tgtEl>
                                          <p:spTgt spid="45"/>
                                        </p:tgtEl>
                                      </p:cBhvr>
                                    </p:animEffect>
                                  </p:childTnLst>
                                </p:cTn>
                              </p:par>
                              <p:par>
                                <p:cTn id="26" presetID="10" presetClass="entr" presetSubtype="0" fill="hold" nodeType="withEffect">
                                  <p:stCondLst>
                                    <p:cond delay="0"/>
                                  </p:stCondLst>
                                  <p:childTnLst>
                                    <p:set>
                                      <p:cBhvr>
                                        <p:cTn id="27" dur="1" fill="hold">
                                          <p:stCondLst>
                                            <p:cond delay="0"/>
                                          </p:stCondLst>
                                        </p:cTn>
                                        <p:tgtEl>
                                          <p:spTgt spid="51"/>
                                        </p:tgtEl>
                                        <p:attrNameLst>
                                          <p:attrName>style.visibility</p:attrName>
                                        </p:attrNameLst>
                                      </p:cBhvr>
                                      <p:to>
                                        <p:strVal val="visible"/>
                                      </p:to>
                                    </p:set>
                                    <p:animEffect transition="in" filter="fade">
                                      <p:cBhvr>
                                        <p:cTn id="28" dur="500"/>
                                        <p:tgtEl>
                                          <p:spTgt spid="5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fade">
                                      <p:cBhvr>
                                        <p:cTn id="33" dur="500"/>
                                        <p:tgtEl>
                                          <p:spTgt spid="4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3"/>
                                        </p:tgtEl>
                                        <p:attrNameLst>
                                          <p:attrName>style.visibility</p:attrName>
                                        </p:attrNameLst>
                                      </p:cBhvr>
                                      <p:to>
                                        <p:strVal val="visible"/>
                                      </p:to>
                                    </p:set>
                                    <p:animEffect transition="in" filter="fade">
                                      <p:cBhvr>
                                        <p:cTn id="38" dur="500"/>
                                        <p:tgtEl>
                                          <p:spTgt spid="43"/>
                                        </p:tgtEl>
                                      </p:cBhvr>
                                    </p:animEffect>
                                  </p:childTnLst>
                                </p:cTn>
                              </p:par>
                              <p:par>
                                <p:cTn id="39" presetID="10" presetClass="entr" presetSubtype="0"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500"/>
                                        <p:tgtEl>
                                          <p:spTgt spid="44"/>
                                        </p:tgtEl>
                                      </p:cBhvr>
                                    </p:animEffect>
                                  </p:childTnLst>
                                </p:cTn>
                              </p:par>
                              <p:par>
                                <p:cTn id="42" presetID="10" presetClass="entr" presetSubtype="0" fill="hold" nodeType="withEffect">
                                  <p:stCondLst>
                                    <p:cond delay="0"/>
                                  </p:stCondLst>
                                  <p:childTnLst>
                                    <p:set>
                                      <p:cBhvr>
                                        <p:cTn id="43" dur="1" fill="hold">
                                          <p:stCondLst>
                                            <p:cond delay="0"/>
                                          </p:stCondLst>
                                        </p:cTn>
                                        <p:tgtEl>
                                          <p:spTgt spid="50"/>
                                        </p:tgtEl>
                                        <p:attrNameLst>
                                          <p:attrName>style.visibility</p:attrName>
                                        </p:attrNameLst>
                                      </p:cBhvr>
                                      <p:to>
                                        <p:strVal val="visible"/>
                                      </p:to>
                                    </p:set>
                                    <p:animEffect transition="in" filter="fade">
                                      <p:cBhvr>
                                        <p:cTn id="4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3"/>
            </p:custDataLst>
            <p:extLst/>
          </p:nvPr>
        </p:nvGraphicFramePr>
        <p:xfrm>
          <a:off x="1588" y="894"/>
          <a:ext cx="158709" cy="158709"/>
        </p:xfrm>
        <a:graphic>
          <a:graphicData uri="http://schemas.openxmlformats.org/presentationml/2006/ole">
            <mc:AlternateContent xmlns:mc="http://schemas.openxmlformats.org/markup-compatibility/2006">
              <mc:Choice xmlns:v="urn:schemas-microsoft-com:vml" Requires="v">
                <p:oleObj spid="_x0000_s4116" name="think-cell Slide" r:id="rId17" imgW="270" imgH="270" progId="TCLayout.ActiveDocument.1">
                  <p:embed/>
                </p:oleObj>
              </mc:Choice>
              <mc:Fallback>
                <p:oleObj name="think-cell Slide" r:id="rId17" imgW="270" imgH="270" progId="TCLayout.ActiveDocument.1">
                  <p:embed/>
                  <p:pic>
                    <p:nvPicPr>
                      <p:cNvPr id="0" name=""/>
                      <p:cNvPicPr/>
                      <p:nvPr/>
                    </p:nvPicPr>
                    <p:blipFill>
                      <a:blip r:embed="rId18"/>
                      <a:stretch>
                        <a:fillRect/>
                      </a:stretch>
                    </p:blipFill>
                    <p:spPr>
                      <a:xfrm>
                        <a:off x="1588" y="894"/>
                        <a:ext cx="158709" cy="158709"/>
                      </a:xfrm>
                      <a:prstGeom prst="rect">
                        <a:avLst/>
                      </a:prstGeom>
                    </p:spPr>
                  </p:pic>
                </p:oleObj>
              </mc:Fallback>
            </mc:AlternateContent>
          </a:graphicData>
        </a:graphic>
      </p:graphicFrame>
      <p:sp>
        <p:nvSpPr>
          <p:cNvPr id="3" name="Title 2"/>
          <p:cNvSpPr>
            <a:spLocks noGrp="1"/>
          </p:cNvSpPr>
          <p:nvPr>
            <p:ph type="title"/>
            <p:custDataLst>
              <p:tags r:id="rId4"/>
            </p:custDataLst>
          </p:nvPr>
        </p:nvSpPr>
        <p:spPr/>
        <p:txBody>
          <a:bodyPr/>
          <a:lstStyle/>
          <a:p>
            <a:r>
              <a:rPr lang="en-IN" sz="5400" dirty="0">
                <a:cs typeface="Segoe UI"/>
              </a:rPr>
              <a:t>What will work on upload…</a:t>
            </a:r>
            <a:endParaRPr lang="en-US" sz="5400" dirty="0">
              <a:cs typeface="Segoe UI"/>
            </a:endParaRPr>
          </a:p>
        </p:txBody>
      </p:sp>
      <p:grpSp>
        <p:nvGrpSpPr>
          <p:cNvPr id="13" name="Group 12"/>
          <p:cNvGrpSpPr/>
          <p:nvPr/>
        </p:nvGrpSpPr>
        <p:grpSpPr>
          <a:xfrm>
            <a:off x="1738031" y="1671271"/>
            <a:ext cx="9726481" cy="4557467"/>
            <a:chOff x="1058750" y="1602994"/>
            <a:chExt cx="11130075" cy="5215139"/>
          </a:xfrm>
        </p:grpSpPr>
        <p:sp>
          <p:nvSpPr>
            <p:cNvPr id="4" name="Rectangle 3"/>
            <p:cNvSpPr/>
            <p:nvPr>
              <p:custDataLst>
                <p:tags r:id="rId5"/>
              </p:custDataLst>
            </p:nvPr>
          </p:nvSpPr>
          <p:spPr bwMode="auto">
            <a:xfrm>
              <a:off x="1069193" y="1602994"/>
              <a:ext cx="11119632" cy="2559653"/>
            </a:xfrm>
            <a:prstGeom prst="rect">
              <a:avLst/>
            </a:prstGeom>
            <a:solidFill>
              <a:schemeClr val="tx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0"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5" name="TextBox 4"/>
            <p:cNvSpPr txBox="1"/>
            <p:nvPr>
              <p:custDataLst>
                <p:tags r:id="rId6"/>
              </p:custDataLst>
            </p:nvPr>
          </p:nvSpPr>
          <p:spPr>
            <a:xfrm>
              <a:off x="5503808" y="1681124"/>
              <a:ext cx="2209225" cy="498470"/>
            </a:xfrm>
            <a:prstGeom prst="rect">
              <a:avLst/>
            </a:prstGeom>
            <a:noFill/>
            <a:ln>
              <a:noFill/>
            </a:ln>
          </p:spPr>
          <p:txBody>
            <a:bodyPr wrap="square" lIns="0" tIns="0" rIns="0" bIns="0" rtlCol="0">
              <a:spAutoFit/>
            </a:bodyPr>
            <a:lstStyle/>
            <a:p>
              <a:pPr marL="3174" lvl="1" algn="ctr">
                <a:lnSpc>
                  <a:spcPct val="90000"/>
                </a:lnSpc>
                <a:spcAft>
                  <a:spcPts val="600"/>
                </a:spcAft>
                <a:buSzPct val="80000"/>
              </a:pPr>
              <a:r>
                <a:rPr lang="en-US" sz="3599" b="1" spc="-51" dirty="0">
                  <a:gradFill>
                    <a:gsLst>
                      <a:gs pos="0">
                        <a:srgbClr val="595959"/>
                      </a:gs>
                      <a:gs pos="86000">
                        <a:srgbClr val="595959"/>
                      </a:gs>
                    </a:gsLst>
                    <a:lin ang="5400000" scaled="0"/>
                  </a:gradFill>
                  <a:cs typeface="Segoe UI" pitchFamily="34" charset="0"/>
                </a:rPr>
                <a:t>Images</a:t>
              </a:r>
            </a:p>
          </p:txBody>
        </p:sp>
        <p:sp>
          <p:nvSpPr>
            <p:cNvPr id="6" name="Rectangle 5"/>
            <p:cNvSpPr/>
            <p:nvPr>
              <p:custDataLst>
                <p:tags r:id="rId7"/>
              </p:custDataLst>
            </p:nvPr>
          </p:nvSpPr>
          <p:spPr bwMode="auto">
            <a:xfrm>
              <a:off x="1058750" y="4256550"/>
              <a:ext cx="11119632" cy="255965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0" tIns="45691" rIns="91380" bIns="45691" numCol="1" spcCol="0" rtlCol="0" anchor="ctr" anchorCtr="0" compatLnSpc="1">
              <a:prstTxWarp prst="textNoShape">
                <a:avLst/>
              </a:prstTxWarp>
            </a:bodyPr>
            <a:lstStyle/>
            <a:p>
              <a:pPr algn="ctr" defTabSz="913560"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7" name="TextBox 6"/>
            <p:cNvSpPr txBox="1"/>
            <p:nvPr>
              <p:custDataLst>
                <p:tags r:id="rId8"/>
              </p:custDataLst>
            </p:nvPr>
          </p:nvSpPr>
          <p:spPr>
            <a:xfrm>
              <a:off x="5885507" y="6319663"/>
              <a:ext cx="1515587" cy="498470"/>
            </a:xfrm>
            <a:prstGeom prst="rect">
              <a:avLst/>
            </a:prstGeom>
            <a:noFill/>
            <a:ln>
              <a:noFill/>
            </a:ln>
          </p:spPr>
          <p:txBody>
            <a:bodyPr wrap="square" lIns="0" tIns="0" rIns="0" bIns="0" rtlCol="0">
              <a:spAutoFit/>
            </a:bodyPr>
            <a:lstStyle/>
            <a:p>
              <a:pPr marL="3174" lvl="1" algn="ctr">
                <a:lnSpc>
                  <a:spcPct val="90000"/>
                </a:lnSpc>
                <a:spcAft>
                  <a:spcPts val="600"/>
                </a:spcAft>
                <a:buSzPct val="80000"/>
              </a:pPr>
              <a:r>
                <a:rPr lang="en-US" sz="3599" b="1" spc="-51" dirty="0">
                  <a:gradFill>
                    <a:gsLst>
                      <a:gs pos="0">
                        <a:srgbClr val="595959"/>
                      </a:gs>
                      <a:gs pos="86000">
                        <a:srgbClr val="595959"/>
                      </a:gs>
                    </a:gsLst>
                    <a:lin ang="5400000" scaled="0"/>
                  </a:gradFill>
                  <a:cs typeface="Segoe UI" pitchFamily="34" charset="0"/>
                </a:rPr>
                <a:t>Disks</a:t>
              </a:r>
            </a:p>
          </p:txBody>
        </p:sp>
        <p:sp>
          <p:nvSpPr>
            <p:cNvPr id="8" name="Rectangle 7"/>
            <p:cNvSpPr/>
            <p:nvPr>
              <p:custDataLst>
                <p:tags r:id="rId9"/>
              </p:custDataLst>
            </p:nvPr>
          </p:nvSpPr>
          <p:spPr bwMode="auto">
            <a:xfrm>
              <a:off x="1264798" y="1941459"/>
              <a:ext cx="3895426" cy="1985030"/>
            </a:xfrm>
            <a:prstGeom prst="rect">
              <a:avLst/>
            </a:prstGeom>
            <a:solidFill>
              <a:schemeClr val="tx2">
                <a:lumMod val="40000"/>
                <a:lumOff val="60000"/>
              </a:schemeClr>
            </a:solidFill>
            <a:ln w="9525" cap="flat" cmpd="sng" algn="ctr">
              <a:noFill/>
              <a:prstDash val="solid"/>
            </a:ln>
            <a:effectLst/>
          </p:spPr>
          <p:txBody>
            <a:bodyPr lIns="45720" rIns="45720" rtlCol="0" anchor="ctr" anchorCtr="0"/>
            <a:lstStyle/>
            <a:p>
              <a:pPr defTabSz="1218631"/>
              <a:r>
                <a:rPr lang="en-US" sz="1800" b="1" i="1" dirty="0" err="1">
                  <a:solidFill>
                    <a:srgbClr val="FFC000">
                      <a:alpha val="99000"/>
                    </a:srgbClr>
                  </a:solidFill>
                  <a:latin typeface="Segoe UI"/>
                  <a:ea typeface="Segoe UI" pitchFamily="34" charset="0"/>
                  <a:cs typeface="Segoe UI" pitchFamily="34" charset="0"/>
                </a:rPr>
                <a:t>Sysprep’d</a:t>
              </a:r>
              <a:r>
                <a:rPr lang="en-US" sz="1800" dirty="0">
                  <a:solidFill>
                    <a:srgbClr val="FFC000">
                      <a:alpha val="99000"/>
                    </a:srgbClr>
                  </a:solidFill>
                  <a:latin typeface="Segoe UI"/>
                  <a:ea typeface="Segoe UI" pitchFamily="34" charset="0"/>
                  <a:cs typeface="Segoe UI" pitchFamily="34" charset="0"/>
                </a:rPr>
                <a:t> </a:t>
              </a:r>
              <a:r>
                <a:rPr lang="en-US" sz="1800" dirty="0">
                  <a:solidFill>
                    <a:schemeClr val="bg1">
                      <a:alpha val="99000"/>
                    </a:schemeClr>
                  </a:solidFill>
                  <a:latin typeface="Segoe UI"/>
                  <a:ea typeface="Segoe UI" pitchFamily="34" charset="0"/>
                  <a:cs typeface="Segoe UI" pitchFamily="34" charset="0"/>
                </a:rPr>
                <a:t>Windows </a:t>
              </a:r>
              <a:r>
                <a:rPr lang="en-US" sz="1800" dirty="0" smtClean="0">
                  <a:solidFill>
                    <a:schemeClr val="bg1">
                      <a:alpha val="99000"/>
                    </a:schemeClr>
                  </a:solidFill>
                  <a:latin typeface="Segoe UI"/>
                  <a:ea typeface="Segoe UI" pitchFamily="34" charset="0"/>
                  <a:cs typeface="Segoe UI" pitchFamily="34" charset="0"/>
                </a:rPr>
                <a:t>Server OS </a:t>
              </a:r>
              <a:endParaRPr lang="en-US" sz="1800" dirty="0">
                <a:solidFill>
                  <a:schemeClr val="bg1">
                    <a:alpha val="99000"/>
                  </a:schemeClr>
                </a:solidFill>
                <a:latin typeface="Segoe UI"/>
                <a:ea typeface="Segoe UI" pitchFamily="34" charset="0"/>
                <a:cs typeface="Segoe UI" pitchFamily="34" charset="0"/>
              </a:endParaRPr>
            </a:p>
            <a:p>
              <a:pPr defTabSz="1218631"/>
              <a:r>
                <a:rPr lang="en-US" sz="1800" dirty="0" err="1">
                  <a:solidFill>
                    <a:schemeClr val="bg1">
                      <a:alpha val="99000"/>
                    </a:schemeClr>
                  </a:solidFill>
                  <a:latin typeface="Segoe UI"/>
                  <a:ea typeface="Segoe UI" pitchFamily="34" charset="0"/>
                  <a:cs typeface="Segoe UI" pitchFamily="34" charset="0"/>
                </a:rPr>
                <a:t>VHD</a:t>
              </a:r>
              <a:r>
                <a:rPr lang="en-US" sz="1800" dirty="0">
                  <a:solidFill>
                    <a:schemeClr val="bg1">
                      <a:alpha val="99000"/>
                    </a:schemeClr>
                  </a:solidFill>
                  <a:latin typeface="Segoe UI"/>
                  <a:ea typeface="Segoe UI" pitchFamily="34" charset="0"/>
                  <a:cs typeface="Segoe UI" pitchFamily="34" charset="0"/>
                </a:rPr>
                <a:t> on Hyper-V</a:t>
              </a:r>
            </a:p>
            <a:p>
              <a:pPr defTabSz="1218631"/>
              <a:endParaRPr lang="en-US" sz="1800" dirty="0">
                <a:solidFill>
                  <a:schemeClr val="bg1">
                    <a:alpha val="99000"/>
                  </a:schemeClr>
                </a:solidFill>
                <a:latin typeface="Segoe UI"/>
                <a:ea typeface="Segoe UI" pitchFamily="34" charset="0"/>
                <a:cs typeface="Segoe UI" pitchFamily="34" charset="0"/>
              </a:endParaRPr>
            </a:p>
            <a:p>
              <a:pPr defTabSz="1218631"/>
              <a:r>
                <a:rPr lang="en-US" sz="1800" dirty="0">
                  <a:solidFill>
                    <a:schemeClr val="bg1">
                      <a:alpha val="99000"/>
                    </a:schemeClr>
                  </a:solidFill>
                  <a:latin typeface="Segoe UI"/>
                  <a:ea typeface="Segoe UI" pitchFamily="34" charset="0"/>
                  <a:cs typeface="Segoe UI" pitchFamily="34" charset="0"/>
                </a:rPr>
                <a:t>(Server 2008 R2 and </a:t>
              </a:r>
              <a:r>
                <a:rPr lang="en-US" sz="1800" dirty="0" smtClean="0">
                  <a:solidFill>
                    <a:schemeClr val="bg1">
                      <a:alpha val="99000"/>
                    </a:schemeClr>
                  </a:solidFill>
                  <a:latin typeface="Segoe UI"/>
                  <a:ea typeface="Segoe UI" pitchFamily="34" charset="0"/>
                  <a:cs typeface="Segoe UI" pitchFamily="34" charset="0"/>
                </a:rPr>
                <a:t/>
              </a:r>
              <a:br>
                <a:rPr lang="en-US" sz="1800" dirty="0" smtClean="0">
                  <a:solidFill>
                    <a:schemeClr val="bg1">
                      <a:alpha val="99000"/>
                    </a:schemeClr>
                  </a:solidFill>
                  <a:latin typeface="Segoe UI"/>
                  <a:ea typeface="Segoe UI" pitchFamily="34" charset="0"/>
                  <a:cs typeface="Segoe UI" pitchFamily="34" charset="0"/>
                </a:rPr>
              </a:br>
              <a:r>
                <a:rPr lang="en-US" sz="1800" dirty="0" smtClean="0">
                  <a:solidFill>
                    <a:schemeClr val="bg1">
                      <a:alpha val="99000"/>
                    </a:schemeClr>
                  </a:solidFill>
                  <a:latin typeface="Segoe UI"/>
                  <a:ea typeface="Segoe UI" pitchFamily="34" charset="0"/>
                  <a:cs typeface="Segoe UI" pitchFamily="34" charset="0"/>
                </a:rPr>
                <a:t>Windows </a:t>
              </a:r>
              <a:r>
                <a:rPr lang="en-US" sz="1800" dirty="0">
                  <a:solidFill>
                    <a:schemeClr val="bg1">
                      <a:alpha val="99000"/>
                    </a:schemeClr>
                  </a:solidFill>
                  <a:latin typeface="Segoe UI"/>
                  <a:ea typeface="Segoe UI" pitchFamily="34" charset="0"/>
                  <a:cs typeface="Segoe UI" pitchFamily="34" charset="0"/>
                </a:rPr>
                <a:t>Server 2012)</a:t>
              </a:r>
            </a:p>
          </p:txBody>
        </p:sp>
        <p:sp>
          <p:nvSpPr>
            <p:cNvPr id="9" name="Rectangle 8"/>
            <p:cNvSpPr/>
            <p:nvPr>
              <p:custDataLst>
                <p:tags r:id="rId10"/>
              </p:custDataLst>
            </p:nvPr>
          </p:nvSpPr>
          <p:spPr bwMode="auto">
            <a:xfrm>
              <a:off x="8607685" y="1941459"/>
              <a:ext cx="3351927" cy="1985030"/>
            </a:xfrm>
            <a:prstGeom prst="rect">
              <a:avLst/>
            </a:prstGeom>
            <a:solidFill>
              <a:schemeClr val="tx2">
                <a:lumMod val="40000"/>
                <a:lumOff val="60000"/>
              </a:schemeClr>
            </a:solidFill>
            <a:ln w="9525" cap="flat" cmpd="sng" algn="ctr">
              <a:noFill/>
              <a:prstDash val="solid"/>
            </a:ln>
            <a:effectLst/>
          </p:spPr>
          <p:txBody>
            <a:bodyPr rtlCol="0" anchor="ctr" anchorCtr="0"/>
            <a:lstStyle/>
            <a:p>
              <a:pPr algn="ctr" defTabSz="1218631"/>
              <a:r>
                <a:rPr lang="en-US" sz="3599" b="1" dirty="0">
                  <a:solidFill>
                    <a:schemeClr val="bg1">
                      <a:alpha val="99000"/>
                    </a:schemeClr>
                  </a:solidFill>
                  <a:latin typeface="Segoe UI"/>
                  <a:ea typeface="Segoe UI" pitchFamily="34" charset="0"/>
                  <a:cs typeface="Segoe UI" pitchFamily="34" charset="0"/>
                </a:rPr>
                <a:t>Windows </a:t>
              </a:r>
              <a:br>
                <a:rPr lang="en-US" sz="3599" b="1" dirty="0">
                  <a:solidFill>
                    <a:schemeClr val="bg1">
                      <a:alpha val="99000"/>
                    </a:schemeClr>
                  </a:solidFill>
                  <a:latin typeface="Segoe UI"/>
                  <a:ea typeface="Segoe UI" pitchFamily="34" charset="0"/>
                  <a:cs typeface="Segoe UI" pitchFamily="34" charset="0"/>
                </a:rPr>
              </a:br>
              <a:r>
                <a:rPr lang="en-US" sz="3599" b="1" dirty="0">
                  <a:solidFill>
                    <a:schemeClr val="bg1">
                      <a:alpha val="99000"/>
                    </a:schemeClr>
                  </a:solidFill>
                  <a:latin typeface="Segoe UI"/>
                  <a:ea typeface="Segoe UI" pitchFamily="34" charset="0"/>
                  <a:cs typeface="Segoe UI" pitchFamily="34" charset="0"/>
                </a:rPr>
                <a:t>Azure Image</a:t>
              </a:r>
            </a:p>
          </p:txBody>
        </p:sp>
        <p:sp>
          <p:nvSpPr>
            <p:cNvPr id="10" name="Rectangle 9"/>
            <p:cNvSpPr/>
            <p:nvPr>
              <p:custDataLst>
                <p:tags r:id="rId11"/>
              </p:custDataLst>
            </p:nvPr>
          </p:nvSpPr>
          <p:spPr bwMode="auto">
            <a:xfrm>
              <a:off x="1264796" y="4609769"/>
              <a:ext cx="3895430" cy="1985030"/>
            </a:xfrm>
            <a:prstGeom prst="rect">
              <a:avLst/>
            </a:prstGeom>
            <a:solidFill>
              <a:schemeClr val="accent1">
                <a:lumMod val="75000"/>
              </a:schemeClr>
            </a:solidFill>
            <a:ln w="9525" cap="flat" cmpd="sng" algn="ctr">
              <a:noFill/>
              <a:prstDash val="solid"/>
            </a:ln>
            <a:effectLst/>
          </p:spPr>
          <p:txBody>
            <a:bodyPr lIns="45720" rIns="45720" rtlCol="0" anchor="ctr" anchorCtr="0"/>
            <a:lstStyle/>
            <a:p>
              <a:pPr defTabSz="1218631"/>
              <a:r>
                <a:rPr lang="en-US" sz="1800" dirty="0">
                  <a:solidFill>
                    <a:schemeClr val="bg1">
                      <a:alpha val="99000"/>
                    </a:schemeClr>
                  </a:solidFill>
                  <a:latin typeface="Segoe UI"/>
                  <a:ea typeface="Segoe UI" pitchFamily="34" charset="0"/>
                  <a:cs typeface="Segoe UI" pitchFamily="34" charset="0"/>
                </a:rPr>
                <a:t>Windows Server </a:t>
              </a:r>
            </a:p>
            <a:p>
              <a:pPr defTabSz="1218631"/>
              <a:r>
                <a:rPr lang="en-US" sz="1800" dirty="0" err="1">
                  <a:solidFill>
                    <a:schemeClr val="bg1">
                      <a:alpha val="99000"/>
                    </a:schemeClr>
                  </a:solidFill>
                  <a:latin typeface="Segoe UI"/>
                  <a:ea typeface="Segoe UI" pitchFamily="34" charset="0"/>
                  <a:cs typeface="Segoe UI" pitchFamily="34" charset="0"/>
                </a:rPr>
                <a:t>VHD</a:t>
              </a:r>
              <a:r>
                <a:rPr lang="en-US" sz="1800" dirty="0">
                  <a:solidFill>
                    <a:schemeClr val="bg1">
                      <a:alpha val="99000"/>
                    </a:schemeClr>
                  </a:solidFill>
                  <a:latin typeface="Segoe UI"/>
                  <a:ea typeface="Segoe UI" pitchFamily="34" charset="0"/>
                  <a:cs typeface="Segoe UI" pitchFamily="34" charset="0"/>
                </a:rPr>
                <a:t> on Hyper-V</a:t>
              </a:r>
            </a:p>
            <a:p>
              <a:pPr defTabSz="1218631"/>
              <a:endParaRPr lang="en-US" sz="1800" dirty="0">
                <a:solidFill>
                  <a:schemeClr val="bg1">
                    <a:alpha val="99000"/>
                  </a:schemeClr>
                </a:solidFill>
                <a:latin typeface="Segoe UI"/>
                <a:ea typeface="Segoe UI" pitchFamily="34" charset="0"/>
                <a:cs typeface="Segoe UI" pitchFamily="34" charset="0"/>
              </a:endParaRPr>
            </a:p>
            <a:p>
              <a:pPr defTabSz="1218631"/>
              <a:r>
                <a:rPr lang="en-US" sz="1800" dirty="0">
                  <a:solidFill>
                    <a:schemeClr val="bg1">
                      <a:alpha val="99000"/>
                    </a:schemeClr>
                  </a:solidFill>
                  <a:latin typeface="Segoe UI"/>
                  <a:ea typeface="Segoe UI" pitchFamily="34" charset="0"/>
                  <a:cs typeface="Segoe UI" pitchFamily="34" charset="0"/>
                </a:rPr>
                <a:t>(Server 2008 R2 and </a:t>
              </a:r>
              <a:r>
                <a:rPr lang="en-US" sz="1800" dirty="0" smtClean="0">
                  <a:solidFill>
                    <a:schemeClr val="bg1">
                      <a:alpha val="99000"/>
                    </a:schemeClr>
                  </a:solidFill>
                  <a:latin typeface="Segoe UI"/>
                  <a:ea typeface="Segoe UI" pitchFamily="34" charset="0"/>
                  <a:cs typeface="Segoe UI" pitchFamily="34" charset="0"/>
                </a:rPr>
                <a:t/>
              </a:r>
              <a:br>
                <a:rPr lang="en-US" sz="1800" dirty="0" smtClean="0">
                  <a:solidFill>
                    <a:schemeClr val="bg1">
                      <a:alpha val="99000"/>
                    </a:schemeClr>
                  </a:solidFill>
                  <a:latin typeface="Segoe UI"/>
                  <a:ea typeface="Segoe UI" pitchFamily="34" charset="0"/>
                  <a:cs typeface="Segoe UI" pitchFamily="34" charset="0"/>
                </a:rPr>
              </a:br>
              <a:r>
                <a:rPr lang="en-US" sz="1800" dirty="0" smtClean="0">
                  <a:solidFill>
                    <a:schemeClr val="bg1">
                      <a:alpha val="99000"/>
                    </a:schemeClr>
                  </a:solidFill>
                  <a:ea typeface="Segoe UI" pitchFamily="34" charset="0"/>
                  <a:cs typeface="Segoe UI" pitchFamily="34" charset="0"/>
                </a:rPr>
                <a:t>Windows </a:t>
              </a:r>
              <a:r>
                <a:rPr lang="en-US" sz="1800" dirty="0">
                  <a:solidFill>
                    <a:schemeClr val="bg1">
                      <a:alpha val="99000"/>
                    </a:schemeClr>
                  </a:solidFill>
                  <a:ea typeface="Segoe UI" pitchFamily="34" charset="0"/>
                  <a:cs typeface="Segoe UI" pitchFamily="34" charset="0"/>
                </a:rPr>
                <a:t>Server 2012)</a:t>
              </a:r>
              <a:endParaRPr lang="en-US" sz="1800" dirty="0">
                <a:solidFill>
                  <a:schemeClr val="bg1">
                    <a:alpha val="99000"/>
                  </a:schemeClr>
                </a:solidFill>
                <a:latin typeface="Segoe UI"/>
                <a:ea typeface="Segoe UI" pitchFamily="34" charset="0"/>
                <a:cs typeface="Segoe UI" pitchFamily="34" charset="0"/>
              </a:endParaRPr>
            </a:p>
          </p:txBody>
        </p:sp>
        <p:sp>
          <p:nvSpPr>
            <p:cNvPr id="11" name="Rectangle 10"/>
            <p:cNvSpPr/>
            <p:nvPr>
              <p:custDataLst>
                <p:tags r:id="rId12"/>
              </p:custDataLst>
            </p:nvPr>
          </p:nvSpPr>
          <p:spPr bwMode="auto">
            <a:xfrm>
              <a:off x="8607685" y="4609769"/>
              <a:ext cx="3351927" cy="1985030"/>
            </a:xfrm>
            <a:prstGeom prst="rect">
              <a:avLst/>
            </a:prstGeom>
            <a:solidFill>
              <a:schemeClr val="accent1">
                <a:lumMod val="75000"/>
              </a:schemeClr>
            </a:solidFill>
            <a:ln w="9525" cap="flat" cmpd="sng" algn="ctr">
              <a:noFill/>
              <a:prstDash val="solid"/>
            </a:ln>
            <a:effectLst/>
          </p:spPr>
          <p:txBody>
            <a:bodyPr rtlCol="0" anchor="ctr" anchorCtr="0"/>
            <a:lstStyle/>
            <a:p>
              <a:pPr algn="ctr" defTabSz="1218631"/>
              <a:r>
                <a:rPr lang="en-US" sz="3599" b="1" dirty="0">
                  <a:solidFill>
                    <a:schemeClr val="bg1">
                      <a:alpha val="99000"/>
                    </a:schemeClr>
                  </a:solidFill>
                  <a:latin typeface="Segoe UI"/>
                  <a:ea typeface="Segoe UI" pitchFamily="34" charset="0"/>
                  <a:cs typeface="Segoe UI" pitchFamily="34" charset="0"/>
                </a:rPr>
                <a:t>Windows </a:t>
              </a:r>
              <a:br>
                <a:rPr lang="en-US" sz="3599" b="1" dirty="0">
                  <a:solidFill>
                    <a:schemeClr val="bg1">
                      <a:alpha val="99000"/>
                    </a:schemeClr>
                  </a:solidFill>
                  <a:latin typeface="Segoe UI"/>
                  <a:ea typeface="Segoe UI" pitchFamily="34" charset="0"/>
                  <a:cs typeface="Segoe UI" pitchFamily="34" charset="0"/>
                </a:rPr>
              </a:br>
              <a:r>
                <a:rPr lang="en-US" sz="3599" b="1" dirty="0">
                  <a:solidFill>
                    <a:schemeClr val="bg1">
                      <a:alpha val="99000"/>
                    </a:schemeClr>
                  </a:solidFill>
                  <a:latin typeface="Segoe UI"/>
                  <a:ea typeface="Segoe UI" pitchFamily="34" charset="0"/>
                  <a:cs typeface="Segoe UI" pitchFamily="34" charset="0"/>
                </a:rPr>
                <a:t>Azure Disk</a:t>
              </a:r>
            </a:p>
          </p:txBody>
        </p:sp>
        <p:sp>
          <p:nvSpPr>
            <p:cNvPr id="12" name="Equal 11"/>
            <p:cNvSpPr/>
            <p:nvPr>
              <p:custDataLst>
                <p:tags r:id="rId13"/>
              </p:custDataLst>
            </p:nvPr>
          </p:nvSpPr>
          <p:spPr bwMode="auto">
            <a:xfrm>
              <a:off x="5708981" y="2123668"/>
              <a:ext cx="1819173" cy="1876441"/>
            </a:xfrm>
            <a:prstGeom prst="mathEqual">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0"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14" name="Equal 13"/>
            <p:cNvSpPr/>
            <p:nvPr>
              <p:custDataLst>
                <p:tags r:id="rId14"/>
              </p:custDataLst>
            </p:nvPr>
          </p:nvSpPr>
          <p:spPr bwMode="auto">
            <a:xfrm>
              <a:off x="5708981" y="4629986"/>
              <a:ext cx="1819173" cy="1876441"/>
            </a:xfrm>
            <a:prstGeom prst="mathEqual">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0" fontAlgn="base">
                <a:spcBef>
                  <a:spcPct val="0"/>
                </a:spcBef>
                <a:spcAft>
                  <a:spcPct val="0"/>
                </a:spcAft>
              </a:pPr>
              <a:endParaRPr lang="en-US" sz="2199" dirty="0">
                <a:gradFill>
                  <a:gsLst>
                    <a:gs pos="0">
                      <a:srgbClr val="FFFFFF"/>
                    </a:gs>
                    <a:gs pos="100000">
                      <a:srgbClr val="FFFFFF"/>
                    </a:gs>
                  </a:gsLst>
                  <a:lin ang="5400000" scaled="0"/>
                </a:gradFill>
              </a:endParaRPr>
            </a:p>
          </p:txBody>
        </p:sp>
      </p:grpSp>
    </p:spTree>
    <p:custDataLst>
      <p:tags r:id="rId2"/>
    </p:custDataLst>
    <p:extLst>
      <p:ext uri="{BB962C8B-B14F-4D97-AF65-F5344CB8AC3E}">
        <p14:creationId xmlns:p14="http://schemas.microsoft.com/office/powerpoint/2010/main" val="58839633"/>
      </p:ext>
    </p:extLst>
  </p:cSld>
  <p:clrMapOvr>
    <a:masterClrMapping/>
  </p:clrMapOvr>
  <mc:AlternateContent xmlns:mc="http://schemas.openxmlformats.org/markup-compatibility/2006">
    <mc:Choice xmlns:p14="http://schemas.microsoft.com/office/powerpoint/2010/main" Requires="p14">
      <p:transition p14:dur="0" advTm="27816"/>
    </mc:Choice>
    <mc:Fallback>
      <p:transition advTm="27816"/>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a:normAutofit/>
          </a:bodyPr>
          <a:lstStyle/>
          <a:p>
            <a:r>
              <a:rPr lang="en-US" sz="3200" dirty="0" err="1"/>
              <a:t>Sysprep</a:t>
            </a:r>
            <a:r>
              <a:rPr lang="en-US" sz="3200" dirty="0"/>
              <a:t> and “Generalize” is </a:t>
            </a:r>
            <a:r>
              <a:rPr lang="en-US" sz="3200" dirty="0" smtClean="0"/>
              <a:t>expected</a:t>
            </a:r>
            <a:endParaRPr lang="en-US" sz="3200" dirty="0"/>
          </a:p>
          <a:p>
            <a:r>
              <a:rPr lang="en-US" sz="3200" dirty="0"/>
              <a:t>Do NOT put unattend.xml on the </a:t>
            </a:r>
            <a:r>
              <a:rPr lang="en-US" sz="3200" dirty="0" smtClean="0"/>
              <a:t>disk</a:t>
            </a:r>
            <a:endParaRPr lang="en-US" sz="3200" dirty="0"/>
          </a:p>
          <a:p>
            <a:r>
              <a:rPr lang="en-US" sz="3200" dirty="0"/>
              <a:t>Do NOT install the Windows Azure Integration Components!! </a:t>
            </a:r>
          </a:p>
          <a:p>
            <a:r>
              <a:rPr lang="en-US" sz="3200" dirty="0"/>
              <a:t>No WA Agent</a:t>
            </a:r>
          </a:p>
        </p:txBody>
      </p:sp>
      <p:sp>
        <p:nvSpPr>
          <p:cNvPr id="5" name="Picture Placeholder 4"/>
          <p:cNvSpPr>
            <a:spLocks noGrp="1"/>
          </p:cNvSpPr>
          <p:nvPr>
            <p:ph type="pic" sz="quarter" idx="12"/>
          </p:nvPr>
        </p:nvSpPr>
        <p:spPr>
          <a:solidFill>
            <a:schemeClr val="accent1"/>
          </a:solidFill>
        </p:spPr>
      </p:sp>
      <p:sp>
        <p:nvSpPr>
          <p:cNvPr id="2" name="Title 1"/>
          <p:cNvSpPr>
            <a:spLocks noGrp="1"/>
          </p:cNvSpPr>
          <p:nvPr>
            <p:ph type="title"/>
          </p:nvPr>
        </p:nvSpPr>
        <p:spPr/>
        <p:txBody>
          <a:bodyPr/>
          <a:lstStyle/>
          <a:p>
            <a:r>
              <a:rPr lang="en-US" sz="5400" dirty="0" smtClean="0"/>
              <a:t>Tips on BYO Generalized Images</a:t>
            </a:r>
            <a:endParaRPr lang="en-US" sz="5400" dirty="0"/>
          </a:p>
        </p:txBody>
      </p:sp>
      <p:pic>
        <p:nvPicPr>
          <p:cNvPr id="4"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9890" y="2352344"/>
            <a:ext cx="3536354" cy="2439287"/>
          </a:xfrm>
          <a:prstGeom prst="rect">
            <a:avLst/>
          </a:prstGeom>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2075085093"/>
      </p:ext>
    </p:extLst>
  </p:cSld>
  <p:clrMapOvr>
    <a:masterClrMapping/>
  </p:clrMapOvr>
  <mc:AlternateContent xmlns:mc="http://schemas.openxmlformats.org/markup-compatibility/2006">
    <mc:Choice xmlns:p14="http://schemas.microsoft.com/office/powerpoint/2010/main" Requires="p14">
      <p:transition p14:dur="0" advTm="54640"/>
    </mc:Choice>
    <mc:Fallback>
      <p:transition advTm="5464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Imaging Virtual </a:t>
            </a:r>
            <a:r>
              <a:rPr lang="en-US" dirty="0" smtClean="0"/>
              <a:t>Machines</a:t>
            </a:r>
            <a:endParaRPr lang="en-US" dirty="0"/>
          </a:p>
        </p:txBody>
      </p:sp>
    </p:spTree>
    <p:extLst>
      <p:ext uri="{BB962C8B-B14F-4D97-AF65-F5344CB8AC3E}">
        <p14:creationId xmlns:p14="http://schemas.microsoft.com/office/powerpoint/2010/main" val="40312722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Managing VMs</a:t>
            </a:r>
            <a:endParaRPr lang="en-US" dirty="0"/>
          </a:p>
        </p:txBody>
      </p:sp>
    </p:spTree>
    <p:extLst>
      <p:ext uri="{BB962C8B-B14F-4D97-AF65-F5344CB8AC3E}">
        <p14:creationId xmlns:p14="http://schemas.microsoft.com/office/powerpoint/2010/main" val="24067014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Rectangle 109"/>
          <p:cNvSpPr/>
          <p:nvPr/>
        </p:nvSpPr>
        <p:spPr bwMode="auto">
          <a:xfrm>
            <a:off x="10102792" y="2571092"/>
            <a:ext cx="1896461" cy="3327297"/>
          </a:xfrm>
          <a:prstGeom prst="rect">
            <a:avLst/>
          </a:prstGeom>
          <a:solidFill>
            <a:schemeClr val="tx2">
              <a:lumMod val="40000"/>
              <a:lumOff val="60000"/>
            </a:schemeClr>
          </a:solidFill>
          <a:ln w="38100">
            <a:solidFill>
              <a:schemeClr val="tx2">
                <a:lumMod val="50000"/>
                <a:lumOff val="50000"/>
              </a:schemeClr>
            </a:solidFill>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363" tIns="45681" rIns="91363" bIns="45681" numCol="1" rtlCol="0" anchor="ctr" anchorCtr="0" compatLnSpc="1">
            <a:prstTxWarp prst="textNoShape">
              <a:avLst/>
            </a:prstTxWarp>
          </a:bodyPr>
          <a:lstStyle>
            <a:defPPr>
              <a:defRPr lang="en-US"/>
            </a:defPPr>
            <a:lvl1pPr marL="0" algn="l" defTabSz="914363" rtl="0" eaLnBrk="1" latinLnBrk="0" hangingPunct="1">
              <a:defRPr sz="1800" kern="1200">
                <a:solidFill>
                  <a:schemeClr val="dk1"/>
                </a:solidFill>
                <a:latin typeface="+mn-lt"/>
                <a:ea typeface="+mn-ea"/>
                <a:cs typeface="+mn-cs"/>
              </a:defRPr>
            </a:lvl1pPr>
            <a:lvl2pPr marL="457182" algn="l" defTabSz="914363" rtl="0" eaLnBrk="1" latinLnBrk="0" hangingPunct="1">
              <a:defRPr sz="1800" kern="1200">
                <a:solidFill>
                  <a:schemeClr val="dk1"/>
                </a:solidFill>
                <a:latin typeface="+mn-lt"/>
                <a:ea typeface="+mn-ea"/>
                <a:cs typeface="+mn-cs"/>
              </a:defRPr>
            </a:lvl2pPr>
            <a:lvl3pPr marL="914363" algn="l" defTabSz="914363" rtl="0" eaLnBrk="1" latinLnBrk="0" hangingPunct="1">
              <a:defRPr sz="1800" kern="1200">
                <a:solidFill>
                  <a:schemeClr val="dk1"/>
                </a:solidFill>
                <a:latin typeface="+mn-lt"/>
                <a:ea typeface="+mn-ea"/>
                <a:cs typeface="+mn-cs"/>
              </a:defRPr>
            </a:lvl3pPr>
            <a:lvl4pPr marL="1371545" algn="l" defTabSz="914363" rtl="0" eaLnBrk="1" latinLnBrk="0" hangingPunct="1">
              <a:defRPr sz="1800" kern="1200">
                <a:solidFill>
                  <a:schemeClr val="dk1"/>
                </a:solidFill>
                <a:latin typeface="+mn-lt"/>
                <a:ea typeface="+mn-ea"/>
                <a:cs typeface="+mn-cs"/>
              </a:defRPr>
            </a:lvl4pPr>
            <a:lvl5pPr marL="1828727" algn="l" defTabSz="914363" rtl="0" eaLnBrk="1" latinLnBrk="0" hangingPunct="1">
              <a:defRPr sz="1800" kern="1200">
                <a:solidFill>
                  <a:schemeClr val="dk1"/>
                </a:solidFill>
                <a:latin typeface="+mn-lt"/>
                <a:ea typeface="+mn-ea"/>
                <a:cs typeface="+mn-cs"/>
              </a:defRPr>
            </a:lvl5pPr>
            <a:lvl6pPr marL="2285909" algn="l" defTabSz="914363" rtl="0" eaLnBrk="1" latinLnBrk="0" hangingPunct="1">
              <a:defRPr sz="1800" kern="1200">
                <a:solidFill>
                  <a:schemeClr val="dk1"/>
                </a:solidFill>
                <a:latin typeface="+mn-lt"/>
                <a:ea typeface="+mn-ea"/>
                <a:cs typeface="+mn-cs"/>
              </a:defRPr>
            </a:lvl6pPr>
            <a:lvl7pPr marL="2743090" algn="l" defTabSz="914363" rtl="0" eaLnBrk="1" latinLnBrk="0" hangingPunct="1">
              <a:defRPr sz="1800" kern="1200">
                <a:solidFill>
                  <a:schemeClr val="dk1"/>
                </a:solidFill>
                <a:latin typeface="+mn-lt"/>
                <a:ea typeface="+mn-ea"/>
                <a:cs typeface="+mn-cs"/>
              </a:defRPr>
            </a:lvl7pPr>
            <a:lvl8pPr marL="3200272" algn="l" defTabSz="914363" rtl="0" eaLnBrk="1" latinLnBrk="0" hangingPunct="1">
              <a:defRPr sz="1800" kern="1200">
                <a:solidFill>
                  <a:schemeClr val="dk1"/>
                </a:solidFill>
                <a:latin typeface="+mn-lt"/>
                <a:ea typeface="+mn-ea"/>
                <a:cs typeface="+mn-cs"/>
              </a:defRPr>
            </a:lvl8pPr>
            <a:lvl9pPr marL="3657454" algn="l" defTabSz="914363" rtl="0" eaLnBrk="1" latinLnBrk="0" hangingPunct="1">
              <a:defRPr sz="1800" kern="1200">
                <a:solidFill>
                  <a:schemeClr val="dk1"/>
                </a:solidFill>
                <a:latin typeface="+mn-lt"/>
                <a:ea typeface="+mn-ea"/>
                <a:cs typeface="+mn-cs"/>
              </a:defRPr>
            </a:lvl9pPr>
          </a:lstStyle>
          <a:p>
            <a:pPr algn="ctr" defTabSz="913375" fontAlgn="base">
              <a:spcBef>
                <a:spcPct val="0"/>
              </a:spcBef>
              <a:spcAft>
                <a:spcPct val="0"/>
              </a:spcAft>
            </a:pPr>
            <a:endParaRPr lang="en-US" sz="1600" dirty="0">
              <a:solidFill>
                <a:srgbClr val="505050"/>
              </a:solidFill>
            </a:endParaRPr>
          </a:p>
        </p:txBody>
      </p:sp>
      <p:sp>
        <p:nvSpPr>
          <p:cNvPr id="2" name="Title 1"/>
          <p:cNvSpPr>
            <a:spLocks noGrp="1"/>
          </p:cNvSpPr>
          <p:nvPr>
            <p:ph type="title" idx="4294967295"/>
          </p:nvPr>
        </p:nvSpPr>
        <p:spPr>
          <a:xfrm>
            <a:off x="0" y="131303"/>
            <a:ext cx="10969625" cy="1143000"/>
          </a:xfrm>
        </p:spPr>
        <p:txBody>
          <a:bodyPr>
            <a:normAutofit/>
          </a:bodyPr>
          <a:lstStyle/>
          <a:p>
            <a:r>
              <a:rPr lang="en-GB" sz="4400" dirty="0">
                <a:solidFill>
                  <a:schemeClr val="tx1"/>
                </a:solidFill>
              </a:rPr>
              <a:t>Manage using existing Tools</a:t>
            </a:r>
          </a:p>
        </p:txBody>
      </p:sp>
      <p:sp>
        <p:nvSpPr>
          <p:cNvPr id="68" name="TextBox 20"/>
          <p:cNvSpPr txBox="1"/>
          <p:nvPr/>
        </p:nvSpPr>
        <p:spPr>
          <a:xfrm>
            <a:off x="7281075" y="5950162"/>
            <a:ext cx="1790926" cy="387798"/>
          </a:xfrm>
          <a:prstGeom prst="rect">
            <a:avLst/>
          </a:prstGeom>
          <a:noFill/>
        </p:spPr>
        <p:txBody>
          <a:bodyPr wrap="squar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lnSpc>
                <a:spcPct val="90000"/>
              </a:lnSpc>
              <a:spcBef>
                <a:spcPct val="20000"/>
              </a:spcBef>
              <a:buSzPct val="80000"/>
            </a:pPr>
            <a:r>
              <a:rPr lang="en-US" sz="2800" spc="-70" dirty="0" smtClean="0">
                <a:gradFill>
                  <a:gsLst>
                    <a:gs pos="100000">
                      <a:srgbClr val="00188F"/>
                    </a:gs>
                    <a:gs pos="0">
                      <a:srgbClr val="00188F"/>
                    </a:gs>
                  </a:gsLst>
                  <a:lin ang="5400000" scaled="0"/>
                </a:gradFill>
              </a:rPr>
              <a:t>Azure</a:t>
            </a:r>
            <a:endParaRPr lang="en-US" sz="2800" spc="-70" dirty="0">
              <a:gradFill>
                <a:gsLst>
                  <a:gs pos="100000">
                    <a:srgbClr val="00188F"/>
                  </a:gs>
                  <a:gs pos="0">
                    <a:srgbClr val="00188F"/>
                  </a:gs>
                </a:gsLst>
                <a:lin ang="5400000" scaled="0"/>
              </a:gradFill>
            </a:endParaRPr>
          </a:p>
        </p:txBody>
      </p:sp>
      <p:sp>
        <p:nvSpPr>
          <p:cNvPr id="69" name="Rectangle 68"/>
          <p:cNvSpPr/>
          <p:nvPr/>
        </p:nvSpPr>
        <p:spPr bwMode="auto">
          <a:xfrm>
            <a:off x="434132" y="1452998"/>
            <a:ext cx="6159065" cy="4401772"/>
          </a:xfrm>
          <a:prstGeom prst="rect">
            <a:avLst/>
          </a:prstGeom>
          <a:solidFill>
            <a:schemeClr val="tx2">
              <a:lumMod val="40000"/>
              <a:lumOff val="60000"/>
            </a:schemeClr>
          </a:solidFill>
          <a:ln w="38100">
            <a:solidFill>
              <a:schemeClr val="tx2">
                <a:lumMod val="50000"/>
                <a:lumOff val="50000"/>
              </a:schemeClr>
            </a:solidFill>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363" tIns="45681" rIns="91363" bIns="45681" numCol="1" rtlCol="0" anchor="ctr" anchorCtr="0" compatLnSpc="1">
            <a:prstTxWarp prst="textNoShape">
              <a:avLst/>
            </a:prstTxWarp>
          </a:bodyPr>
          <a:lstStyle>
            <a:defPPr>
              <a:defRPr lang="en-US"/>
            </a:defPPr>
            <a:lvl1pPr marL="0" algn="l" defTabSz="914363" rtl="0" eaLnBrk="1" latinLnBrk="0" hangingPunct="1">
              <a:defRPr sz="1800" kern="1200">
                <a:solidFill>
                  <a:schemeClr val="dk1"/>
                </a:solidFill>
                <a:latin typeface="+mn-lt"/>
                <a:ea typeface="+mn-ea"/>
                <a:cs typeface="+mn-cs"/>
              </a:defRPr>
            </a:lvl1pPr>
            <a:lvl2pPr marL="457182" algn="l" defTabSz="914363" rtl="0" eaLnBrk="1" latinLnBrk="0" hangingPunct="1">
              <a:defRPr sz="1800" kern="1200">
                <a:solidFill>
                  <a:schemeClr val="dk1"/>
                </a:solidFill>
                <a:latin typeface="+mn-lt"/>
                <a:ea typeface="+mn-ea"/>
                <a:cs typeface="+mn-cs"/>
              </a:defRPr>
            </a:lvl2pPr>
            <a:lvl3pPr marL="914363" algn="l" defTabSz="914363" rtl="0" eaLnBrk="1" latinLnBrk="0" hangingPunct="1">
              <a:defRPr sz="1800" kern="1200">
                <a:solidFill>
                  <a:schemeClr val="dk1"/>
                </a:solidFill>
                <a:latin typeface="+mn-lt"/>
                <a:ea typeface="+mn-ea"/>
                <a:cs typeface="+mn-cs"/>
              </a:defRPr>
            </a:lvl3pPr>
            <a:lvl4pPr marL="1371545" algn="l" defTabSz="914363" rtl="0" eaLnBrk="1" latinLnBrk="0" hangingPunct="1">
              <a:defRPr sz="1800" kern="1200">
                <a:solidFill>
                  <a:schemeClr val="dk1"/>
                </a:solidFill>
                <a:latin typeface="+mn-lt"/>
                <a:ea typeface="+mn-ea"/>
                <a:cs typeface="+mn-cs"/>
              </a:defRPr>
            </a:lvl4pPr>
            <a:lvl5pPr marL="1828727" algn="l" defTabSz="914363" rtl="0" eaLnBrk="1" latinLnBrk="0" hangingPunct="1">
              <a:defRPr sz="1800" kern="1200">
                <a:solidFill>
                  <a:schemeClr val="dk1"/>
                </a:solidFill>
                <a:latin typeface="+mn-lt"/>
                <a:ea typeface="+mn-ea"/>
                <a:cs typeface="+mn-cs"/>
              </a:defRPr>
            </a:lvl5pPr>
            <a:lvl6pPr marL="2285909" algn="l" defTabSz="914363" rtl="0" eaLnBrk="1" latinLnBrk="0" hangingPunct="1">
              <a:defRPr sz="1800" kern="1200">
                <a:solidFill>
                  <a:schemeClr val="dk1"/>
                </a:solidFill>
                <a:latin typeface="+mn-lt"/>
                <a:ea typeface="+mn-ea"/>
                <a:cs typeface="+mn-cs"/>
              </a:defRPr>
            </a:lvl6pPr>
            <a:lvl7pPr marL="2743090" algn="l" defTabSz="914363" rtl="0" eaLnBrk="1" latinLnBrk="0" hangingPunct="1">
              <a:defRPr sz="1800" kern="1200">
                <a:solidFill>
                  <a:schemeClr val="dk1"/>
                </a:solidFill>
                <a:latin typeface="+mn-lt"/>
                <a:ea typeface="+mn-ea"/>
                <a:cs typeface="+mn-cs"/>
              </a:defRPr>
            </a:lvl7pPr>
            <a:lvl8pPr marL="3200272" algn="l" defTabSz="914363" rtl="0" eaLnBrk="1" latinLnBrk="0" hangingPunct="1">
              <a:defRPr sz="1800" kern="1200">
                <a:solidFill>
                  <a:schemeClr val="dk1"/>
                </a:solidFill>
                <a:latin typeface="+mn-lt"/>
                <a:ea typeface="+mn-ea"/>
                <a:cs typeface="+mn-cs"/>
              </a:defRPr>
            </a:lvl8pPr>
            <a:lvl9pPr marL="3657454" algn="l" defTabSz="914363" rtl="0" eaLnBrk="1" latinLnBrk="0" hangingPunct="1">
              <a:defRPr sz="1800" kern="1200">
                <a:solidFill>
                  <a:schemeClr val="dk1"/>
                </a:solidFill>
                <a:latin typeface="+mn-lt"/>
                <a:ea typeface="+mn-ea"/>
                <a:cs typeface="+mn-cs"/>
              </a:defRPr>
            </a:lvl9pPr>
          </a:lstStyle>
          <a:p>
            <a:pPr algn="ctr" defTabSz="913375" fontAlgn="base">
              <a:spcBef>
                <a:spcPct val="0"/>
              </a:spcBef>
              <a:spcAft>
                <a:spcPct val="0"/>
              </a:spcAft>
            </a:pPr>
            <a:endParaRPr lang="en-US" sz="1959" dirty="0">
              <a:solidFill>
                <a:srgbClr val="505050"/>
              </a:solidFill>
            </a:endParaRPr>
          </a:p>
        </p:txBody>
      </p:sp>
      <p:sp>
        <p:nvSpPr>
          <p:cNvPr id="71" name="TextBox 69"/>
          <p:cNvSpPr txBox="1"/>
          <p:nvPr/>
        </p:nvSpPr>
        <p:spPr>
          <a:xfrm>
            <a:off x="447315" y="5944751"/>
            <a:ext cx="6337632" cy="387798"/>
          </a:xfrm>
          <a:prstGeom prst="rect">
            <a:avLst/>
          </a:prstGeom>
          <a:noFill/>
        </p:spPr>
        <p:txBody>
          <a:bodyPr wrap="squar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lnSpc>
                <a:spcPct val="90000"/>
              </a:lnSpc>
              <a:spcBef>
                <a:spcPct val="20000"/>
              </a:spcBef>
              <a:buSzPct val="80000"/>
            </a:pPr>
            <a:r>
              <a:rPr lang="en-US" sz="2800" spc="-70" dirty="0" err="1" smtClean="0">
                <a:gradFill>
                  <a:gsLst>
                    <a:gs pos="100000">
                      <a:srgbClr val="00188F"/>
                    </a:gs>
                    <a:gs pos="0">
                      <a:srgbClr val="00188F"/>
                    </a:gs>
                  </a:gsLst>
                  <a:lin ang="5400000" scaled="0"/>
                </a:gradFill>
              </a:rPr>
              <a:t>OnPrem</a:t>
            </a:r>
            <a:endParaRPr lang="en-US" sz="1959" spc="-70" dirty="0">
              <a:gradFill>
                <a:gsLst>
                  <a:gs pos="100000">
                    <a:srgbClr val="00188F"/>
                  </a:gs>
                  <a:gs pos="0">
                    <a:srgbClr val="00188F"/>
                  </a:gs>
                </a:gsLst>
                <a:lin ang="5400000" scaled="0"/>
              </a:gradFill>
            </a:endParaRPr>
          </a:p>
        </p:txBody>
      </p:sp>
      <p:sp>
        <p:nvSpPr>
          <p:cNvPr id="73" name="Rectangle 72"/>
          <p:cNvSpPr/>
          <p:nvPr/>
        </p:nvSpPr>
        <p:spPr bwMode="auto">
          <a:xfrm>
            <a:off x="7325468" y="2583751"/>
            <a:ext cx="2242275" cy="3314639"/>
          </a:xfrm>
          <a:prstGeom prst="rect">
            <a:avLst/>
          </a:prstGeom>
          <a:solidFill>
            <a:schemeClr val="tx2">
              <a:lumMod val="40000"/>
              <a:lumOff val="60000"/>
            </a:schemeClr>
          </a:solidFill>
          <a:ln w="38100">
            <a:solidFill>
              <a:schemeClr val="tx2">
                <a:lumMod val="50000"/>
                <a:lumOff val="50000"/>
              </a:schemeClr>
            </a:solidFill>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363" tIns="45681" rIns="91363" bIns="45681" numCol="1" rtlCol="0" anchor="ctr" anchorCtr="0" compatLnSpc="1">
            <a:prstTxWarp prst="textNoShape">
              <a:avLst/>
            </a:prstTxWarp>
          </a:bodyPr>
          <a:lstStyle>
            <a:defPPr>
              <a:defRPr lang="en-US"/>
            </a:defPPr>
            <a:lvl1pPr marL="0" algn="l" defTabSz="914363" rtl="0" eaLnBrk="1" latinLnBrk="0" hangingPunct="1">
              <a:defRPr sz="1800" kern="1200">
                <a:solidFill>
                  <a:schemeClr val="dk1"/>
                </a:solidFill>
                <a:latin typeface="+mn-lt"/>
                <a:ea typeface="+mn-ea"/>
                <a:cs typeface="+mn-cs"/>
              </a:defRPr>
            </a:lvl1pPr>
            <a:lvl2pPr marL="457182" algn="l" defTabSz="914363" rtl="0" eaLnBrk="1" latinLnBrk="0" hangingPunct="1">
              <a:defRPr sz="1800" kern="1200">
                <a:solidFill>
                  <a:schemeClr val="dk1"/>
                </a:solidFill>
                <a:latin typeface="+mn-lt"/>
                <a:ea typeface="+mn-ea"/>
                <a:cs typeface="+mn-cs"/>
              </a:defRPr>
            </a:lvl2pPr>
            <a:lvl3pPr marL="914363" algn="l" defTabSz="914363" rtl="0" eaLnBrk="1" latinLnBrk="0" hangingPunct="1">
              <a:defRPr sz="1800" kern="1200">
                <a:solidFill>
                  <a:schemeClr val="dk1"/>
                </a:solidFill>
                <a:latin typeface="+mn-lt"/>
                <a:ea typeface="+mn-ea"/>
                <a:cs typeface="+mn-cs"/>
              </a:defRPr>
            </a:lvl3pPr>
            <a:lvl4pPr marL="1371545" algn="l" defTabSz="914363" rtl="0" eaLnBrk="1" latinLnBrk="0" hangingPunct="1">
              <a:defRPr sz="1800" kern="1200">
                <a:solidFill>
                  <a:schemeClr val="dk1"/>
                </a:solidFill>
                <a:latin typeface="+mn-lt"/>
                <a:ea typeface="+mn-ea"/>
                <a:cs typeface="+mn-cs"/>
              </a:defRPr>
            </a:lvl4pPr>
            <a:lvl5pPr marL="1828727" algn="l" defTabSz="914363" rtl="0" eaLnBrk="1" latinLnBrk="0" hangingPunct="1">
              <a:defRPr sz="1800" kern="1200">
                <a:solidFill>
                  <a:schemeClr val="dk1"/>
                </a:solidFill>
                <a:latin typeface="+mn-lt"/>
                <a:ea typeface="+mn-ea"/>
                <a:cs typeface="+mn-cs"/>
              </a:defRPr>
            </a:lvl5pPr>
            <a:lvl6pPr marL="2285909" algn="l" defTabSz="914363" rtl="0" eaLnBrk="1" latinLnBrk="0" hangingPunct="1">
              <a:defRPr sz="1800" kern="1200">
                <a:solidFill>
                  <a:schemeClr val="dk1"/>
                </a:solidFill>
                <a:latin typeface="+mn-lt"/>
                <a:ea typeface="+mn-ea"/>
                <a:cs typeface="+mn-cs"/>
              </a:defRPr>
            </a:lvl6pPr>
            <a:lvl7pPr marL="2743090" algn="l" defTabSz="914363" rtl="0" eaLnBrk="1" latinLnBrk="0" hangingPunct="1">
              <a:defRPr sz="1800" kern="1200">
                <a:solidFill>
                  <a:schemeClr val="dk1"/>
                </a:solidFill>
                <a:latin typeface="+mn-lt"/>
                <a:ea typeface="+mn-ea"/>
                <a:cs typeface="+mn-cs"/>
              </a:defRPr>
            </a:lvl7pPr>
            <a:lvl8pPr marL="3200272" algn="l" defTabSz="914363" rtl="0" eaLnBrk="1" latinLnBrk="0" hangingPunct="1">
              <a:defRPr sz="1800" kern="1200">
                <a:solidFill>
                  <a:schemeClr val="dk1"/>
                </a:solidFill>
                <a:latin typeface="+mn-lt"/>
                <a:ea typeface="+mn-ea"/>
                <a:cs typeface="+mn-cs"/>
              </a:defRPr>
            </a:lvl8pPr>
            <a:lvl9pPr marL="3657454" algn="l" defTabSz="914363" rtl="0" eaLnBrk="1" latinLnBrk="0" hangingPunct="1">
              <a:defRPr sz="1800" kern="1200">
                <a:solidFill>
                  <a:schemeClr val="dk1"/>
                </a:solidFill>
                <a:latin typeface="+mn-lt"/>
                <a:ea typeface="+mn-ea"/>
                <a:cs typeface="+mn-cs"/>
              </a:defRPr>
            </a:lvl9pPr>
          </a:lstStyle>
          <a:p>
            <a:pPr algn="ctr" defTabSz="913375" fontAlgn="base">
              <a:spcBef>
                <a:spcPct val="0"/>
              </a:spcBef>
              <a:spcAft>
                <a:spcPct val="0"/>
              </a:spcAft>
            </a:pPr>
            <a:endParaRPr lang="en-US" sz="1959" dirty="0">
              <a:solidFill>
                <a:srgbClr val="505050"/>
              </a:solidFill>
            </a:endParaRPr>
          </a:p>
        </p:txBody>
      </p:sp>
      <p:pic>
        <p:nvPicPr>
          <p:cNvPr id="89" name="Picture 88" descr="\\MAGNUM\Projects\Microsoft\Cloud Power FY12\Design\ICONS_PNG\Agility.png"/>
          <p:cNvPicPr>
            <a:picLocks noChangeAspect="1" noChangeArrowheads="1"/>
          </p:cNvPicPr>
          <p:nvPr/>
        </p:nvPicPr>
        <p:blipFill>
          <a:blip r:embed="rId3" cstate="email">
            <a:grayscl/>
            <a:extLst>
              <a:ext uri="{28A0092B-C50C-407E-A947-70E740481C1C}">
                <a14:useLocalDpi xmlns:a14="http://schemas.microsoft.com/office/drawing/2010/main"/>
              </a:ext>
            </a:extLst>
          </a:blip>
          <a:srcRect/>
          <a:stretch>
            <a:fillRect/>
          </a:stretch>
        </p:blipFill>
        <p:spPr bwMode="auto">
          <a:xfrm>
            <a:off x="6482221" y="2575226"/>
            <a:ext cx="914032" cy="914032"/>
          </a:xfrm>
          <a:prstGeom prst="rect">
            <a:avLst/>
          </a:prstGeom>
          <a:noFill/>
        </p:spPr>
      </p:pic>
      <p:sp>
        <p:nvSpPr>
          <p:cNvPr id="104" name="Freeform 103"/>
          <p:cNvSpPr>
            <a:spLocks noEditPoints="1"/>
          </p:cNvSpPr>
          <p:nvPr/>
        </p:nvSpPr>
        <p:spPr bwMode="black">
          <a:xfrm>
            <a:off x="4332901" y="3373165"/>
            <a:ext cx="632357" cy="1156262"/>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chemeClr val="tx1"/>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699" rIns="91399" bIns="45699" numCol="1" rtlCol="0" anchor="ctr" anchorCtr="0" compatLnSpc="1">
            <a:prstTxWarp prst="textNoShape">
              <a:avLst/>
            </a:prstTxWarp>
          </a:bodyPr>
          <a:lstStyle/>
          <a:p>
            <a:pPr defTabSz="555409"/>
            <a:endParaRPr lang="en-US" sz="3528" spc="-92" dirty="0">
              <a:solidFill>
                <a:srgbClr val="D2D2D2">
                  <a:lumMod val="10000"/>
                </a:srgbClr>
              </a:solidFill>
              <a:latin typeface="Segoe Light" pitchFamily="34" charset="0"/>
            </a:endParaRPr>
          </a:p>
        </p:txBody>
      </p:sp>
      <p:pic>
        <p:nvPicPr>
          <p:cNvPr id="99" name="Picture 98" descr="C:\Users\mflorida.REDMOND\AppData\Local\Microsoft\Windows\Temporary Internet Files\Content.Outlook\CJ3SCPD3\SysCnt12-ConfigMgr_h_rgb_r.png"/>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4445043" y="4541637"/>
            <a:ext cx="1410357" cy="375161"/>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05" name="Freeform 104"/>
          <p:cNvSpPr>
            <a:spLocks noEditPoints="1"/>
          </p:cNvSpPr>
          <p:nvPr/>
        </p:nvSpPr>
        <p:spPr bwMode="black">
          <a:xfrm>
            <a:off x="758997" y="4005201"/>
            <a:ext cx="632357" cy="1156262"/>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chemeClr val="tx1"/>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699" rIns="91399" bIns="45699" numCol="1" rtlCol="0" anchor="ctr" anchorCtr="0" compatLnSpc="1">
            <a:prstTxWarp prst="textNoShape">
              <a:avLst/>
            </a:prstTxWarp>
          </a:bodyPr>
          <a:lstStyle/>
          <a:p>
            <a:pPr defTabSz="555409"/>
            <a:endParaRPr lang="en-US" sz="3528" spc="-92" dirty="0">
              <a:solidFill>
                <a:srgbClr val="D2D2D2">
                  <a:lumMod val="10000"/>
                </a:srgbClr>
              </a:solidFill>
              <a:latin typeface="Segoe Light" pitchFamily="34" charset="0"/>
            </a:endParaRPr>
          </a:p>
        </p:txBody>
      </p:sp>
      <p:sp>
        <p:nvSpPr>
          <p:cNvPr id="106" name="TextBox 105"/>
          <p:cNvSpPr txBox="1"/>
          <p:nvPr/>
        </p:nvSpPr>
        <p:spPr>
          <a:xfrm>
            <a:off x="429812" y="5257731"/>
            <a:ext cx="1290729" cy="492443"/>
          </a:xfrm>
          <a:prstGeom prst="rect">
            <a:avLst/>
          </a:prstGeom>
          <a:noFill/>
        </p:spPr>
        <p:txBody>
          <a:bodyPr wrap="square" lIns="0" tIns="0" rIns="0" bIns="0" rtlCol="0">
            <a:spAutoFit/>
          </a:bodyPr>
          <a:lstStyle/>
          <a:p>
            <a:pPr algn="ctr" defTabSz="685593"/>
            <a:r>
              <a:rPr lang="en-US" sz="1600" spc="-53" dirty="0">
                <a:solidFill>
                  <a:srgbClr val="FFFFFF"/>
                </a:solidFill>
              </a:rPr>
              <a:t>Windows Server </a:t>
            </a:r>
            <a:r>
              <a:rPr lang="en-US" sz="1600" spc="-53" dirty="0" smtClean="0">
                <a:solidFill>
                  <a:srgbClr val="FFFFFF"/>
                </a:solidFill>
              </a:rPr>
              <a:t>2012</a:t>
            </a:r>
            <a:endParaRPr lang="en-US" sz="1600" spc="-53" dirty="0">
              <a:solidFill>
                <a:srgbClr val="FFFFFF"/>
              </a:solidFill>
            </a:endParaRPr>
          </a:p>
        </p:txBody>
      </p:sp>
      <p:sp>
        <p:nvSpPr>
          <p:cNvPr id="111" name="TextBox 20"/>
          <p:cNvSpPr txBox="1"/>
          <p:nvPr/>
        </p:nvSpPr>
        <p:spPr>
          <a:xfrm>
            <a:off x="10102792" y="5950162"/>
            <a:ext cx="1896461" cy="387798"/>
          </a:xfrm>
          <a:prstGeom prst="rect">
            <a:avLst/>
          </a:prstGeom>
          <a:noFill/>
        </p:spPr>
        <p:txBody>
          <a:bodyPr wrap="squar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lnSpc>
                <a:spcPct val="90000"/>
              </a:lnSpc>
              <a:spcBef>
                <a:spcPct val="20000"/>
              </a:spcBef>
              <a:buSzPct val="80000"/>
            </a:pPr>
            <a:r>
              <a:rPr lang="en-US" sz="2800" spc="-70" dirty="0" smtClean="0">
                <a:gradFill>
                  <a:gsLst>
                    <a:gs pos="100000">
                      <a:srgbClr val="00188F"/>
                    </a:gs>
                    <a:gs pos="0">
                      <a:srgbClr val="00188F"/>
                    </a:gs>
                  </a:gsLst>
                  <a:lin ang="5400000" scaled="0"/>
                </a:gradFill>
              </a:rPr>
              <a:t>Internet</a:t>
            </a:r>
            <a:endParaRPr lang="en-US" sz="2800" spc="-70" dirty="0">
              <a:gradFill>
                <a:gsLst>
                  <a:gs pos="100000">
                    <a:srgbClr val="00188F"/>
                  </a:gs>
                  <a:gs pos="0">
                    <a:srgbClr val="00188F"/>
                  </a:gs>
                </a:gsLst>
                <a:lin ang="5400000" scaled="0"/>
              </a:gradFill>
            </a:endParaRPr>
          </a:p>
        </p:txBody>
      </p:sp>
      <p:pic>
        <p:nvPicPr>
          <p:cNvPr id="138" name="Picture 137"/>
          <p:cNvPicPr>
            <a:picLocks noChangeAspect="1"/>
          </p:cNvPicPr>
          <p:nvPr/>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bwMode="black">
          <a:xfrm>
            <a:off x="10408741" y="5302834"/>
            <a:ext cx="103479" cy="264875"/>
          </a:xfrm>
          <a:prstGeom prst="rect">
            <a:avLst/>
          </a:prstGeom>
          <a:noFill/>
        </p:spPr>
      </p:pic>
      <p:sp>
        <p:nvSpPr>
          <p:cNvPr id="139" name="TextBox 138"/>
          <p:cNvSpPr txBox="1"/>
          <p:nvPr/>
        </p:nvSpPr>
        <p:spPr>
          <a:xfrm>
            <a:off x="10513284" y="5342962"/>
            <a:ext cx="1446414" cy="246221"/>
          </a:xfrm>
          <a:prstGeom prst="rect">
            <a:avLst/>
          </a:prstGeom>
          <a:noFill/>
        </p:spPr>
        <p:txBody>
          <a:bodyPr wrap="square" lIns="0" tIns="0" rIns="0" bIns="0" rtlCol="0">
            <a:spAutoFit/>
          </a:bodyPr>
          <a:lstStyle/>
          <a:p>
            <a:pPr algn="ctr" defTabSz="685658"/>
            <a:r>
              <a:rPr lang="en-US" sz="1600" spc="-53" dirty="0">
                <a:solidFill>
                  <a:srgbClr val="FFFFFF"/>
                </a:solidFill>
              </a:rPr>
              <a:t>Android</a:t>
            </a:r>
          </a:p>
        </p:txBody>
      </p:sp>
      <p:grpSp>
        <p:nvGrpSpPr>
          <p:cNvPr id="147" name="Group 146"/>
          <p:cNvGrpSpPr/>
          <p:nvPr/>
        </p:nvGrpSpPr>
        <p:grpSpPr bwMode="black">
          <a:xfrm>
            <a:off x="10299415" y="3612946"/>
            <a:ext cx="229760" cy="302080"/>
            <a:chOff x="2916435" y="3914152"/>
            <a:chExt cx="930763" cy="918513"/>
          </a:xfrm>
          <a:solidFill>
            <a:schemeClr val="bg2">
              <a:lumMod val="40000"/>
              <a:lumOff val="60000"/>
            </a:schemeClr>
          </a:solidFill>
        </p:grpSpPr>
        <p:pic>
          <p:nvPicPr>
            <p:cNvPr id="159" name="Picture 158"/>
            <p:cNvPicPr>
              <a:picLocks noChangeAspect="1"/>
            </p:cNvPicPr>
            <p:nvPr/>
          </p:nvPicPr>
          <p:blipFill>
            <a:blip r:embed="rId7" cstate="print">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a:ext>
              </a:extLst>
            </a:blip>
            <a:stretch>
              <a:fillRect/>
            </a:stretch>
          </p:blipFill>
          <p:spPr bwMode="black">
            <a:xfrm rot="2614426" flipH="1">
              <a:off x="2916435" y="4302640"/>
              <a:ext cx="394555" cy="530025"/>
            </a:xfrm>
            <a:prstGeom prst="rect">
              <a:avLst/>
            </a:prstGeom>
            <a:noFill/>
          </p:spPr>
        </p:pic>
        <p:sp>
          <p:nvSpPr>
            <p:cNvPr id="160" name="Freeform 61"/>
            <p:cNvSpPr>
              <a:spLocks/>
            </p:cNvSpPr>
            <p:nvPr/>
          </p:nvSpPr>
          <p:spPr bwMode="black">
            <a:xfrm rot="10800000">
              <a:off x="3279998" y="3914152"/>
              <a:ext cx="567200" cy="820335"/>
            </a:xfrm>
            <a:custGeom>
              <a:avLst/>
              <a:gdLst/>
              <a:ahLst/>
              <a:cxnLst>
                <a:cxn ang="0">
                  <a:pos x="251" y="363"/>
                </a:cxn>
                <a:cxn ang="0">
                  <a:pos x="243" y="372"/>
                </a:cxn>
                <a:cxn ang="0">
                  <a:pos x="35" y="372"/>
                </a:cxn>
                <a:cxn ang="0">
                  <a:pos x="27" y="363"/>
                </a:cxn>
                <a:cxn ang="0">
                  <a:pos x="27" y="36"/>
                </a:cxn>
                <a:cxn ang="0">
                  <a:pos x="35" y="27"/>
                </a:cxn>
                <a:cxn ang="0">
                  <a:pos x="243" y="27"/>
                </a:cxn>
                <a:cxn ang="0">
                  <a:pos x="251" y="36"/>
                </a:cxn>
                <a:cxn ang="0">
                  <a:pos x="251" y="108"/>
                </a:cxn>
                <a:cxn ang="0">
                  <a:pos x="277" y="84"/>
                </a:cxn>
                <a:cxn ang="0">
                  <a:pos x="277" y="10"/>
                </a:cxn>
                <a:cxn ang="0">
                  <a:pos x="267" y="0"/>
                </a:cxn>
                <a:cxn ang="0">
                  <a:pos x="11" y="0"/>
                </a:cxn>
                <a:cxn ang="0">
                  <a:pos x="0" y="10"/>
                </a:cxn>
                <a:cxn ang="0">
                  <a:pos x="0" y="389"/>
                </a:cxn>
                <a:cxn ang="0">
                  <a:pos x="11" y="399"/>
                </a:cxn>
                <a:cxn ang="0">
                  <a:pos x="267" y="399"/>
                </a:cxn>
                <a:cxn ang="0">
                  <a:pos x="277" y="389"/>
                </a:cxn>
                <a:cxn ang="0">
                  <a:pos x="277" y="168"/>
                </a:cxn>
                <a:cxn ang="0">
                  <a:pos x="251" y="191"/>
                </a:cxn>
                <a:cxn ang="0">
                  <a:pos x="251" y="363"/>
                </a:cxn>
              </a:cxnLst>
              <a:rect l="0" t="0" r="r" b="b"/>
              <a:pathLst>
                <a:path w="277" h="399">
                  <a:moveTo>
                    <a:pt x="251" y="363"/>
                  </a:moveTo>
                  <a:cubicBezTo>
                    <a:pt x="251" y="368"/>
                    <a:pt x="247" y="372"/>
                    <a:pt x="243" y="372"/>
                  </a:cubicBezTo>
                  <a:cubicBezTo>
                    <a:pt x="35" y="372"/>
                    <a:pt x="35" y="372"/>
                    <a:pt x="35" y="372"/>
                  </a:cubicBezTo>
                  <a:cubicBezTo>
                    <a:pt x="31" y="372"/>
                    <a:pt x="27" y="368"/>
                    <a:pt x="27" y="363"/>
                  </a:cubicBezTo>
                  <a:cubicBezTo>
                    <a:pt x="27" y="36"/>
                    <a:pt x="27" y="36"/>
                    <a:pt x="27" y="36"/>
                  </a:cubicBezTo>
                  <a:cubicBezTo>
                    <a:pt x="27" y="31"/>
                    <a:pt x="31" y="27"/>
                    <a:pt x="35" y="27"/>
                  </a:cubicBezTo>
                  <a:cubicBezTo>
                    <a:pt x="243" y="27"/>
                    <a:pt x="243" y="27"/>
                    <a:pt x="243" y="27"/>
                  </a:cubicBezTo>
                  <a:cubicBezTo>
                    <a:pt x="247" y="27"/>
                    <a:pt x="251" y="31"/>
                    <a:pt x="251" y="36"/>
                  </a:cubicBezTo>
                  <a:cubicBezTo>
                    <a:pt x="251" y="108"/>
                    <a:pt x="251" y="108"/>
                    <a:pt x="251" y="108"/>
                  </a:cubicBezTo>
                  <a:cubicBezTo>
                    <a:pt x="277" y="84"/>
                    <a:pt x="277" y="84"/>
                    <a:pt x="277" y="84"/>
                  </a:cubicBezTo>
                  <a:cubicBezTo>
                    <a:pt x="277" y="10"/>
                    <a:pt x="277" y="10"/>
                    <a:pt x="277" y="10"/>
                  </a:cubicBezTo>
                  <a:cubicBezTo>
                    <a:pt x="277" y="4"/>
                    <a:pt x="273" y="0"/>
                    <a:pt x="267" y="0"/>
                  </a:cubicBezTo>
                  <a:cubicBezTo>
                    <a:pt x="11" y="0"/>
                    <a:pt x="11" y="0"/>
                    <a:pt x="11" y="0"/>
                  </a:cubicBezTo>
                  <a:cubicBezTo>
                    <a:pt x="5" y="0"/>
                    <a:pt x="0" y="4"/>
                    <a:pt x="0" y="10"/>
                  </a:cubicBezTo>
                  <a:cubicBezTo>
                    <a:pt x="0" y="389"/>
                    <a:pt x="0" y="389"/>
                    <a:pt x="0" y="389"/>
                  </a:cubicBezTo>
                  <a:cubicBezTo>
                    <a:pt x="0" y="395"/>
                    <a:pt x="5" y="399"/>
                    <a:pt x="11" y="399"/>
                  </a:cubicBezTo>
                  <a:cubicBezTo>
                    <a:pt x="267" y="399"/>
                    <a:pt x="267" y="399"/>
                    <a:pt x="267" y="399"/>
                  </a:cubicBezTo>
                  <a:cubicBezTo>
                    <a:pt x="273" y="399"/>
                    <a:pt x="277" y="395"/>
                    <a:pt x="277" y="389"/>
                  </a:cubicBezTo>
                  <a:cubicBezTo>
                    <a:pt x="277" y="168"/>
                    <a:pt x="277" y="168"/>
                    <a:pt x="277" y="168"/>
                  </a:cubicBezTo>
                  <a:cubicBezTo>
                    <a:pt x="251" y="191"/>
                    <a:pt x="251" y="191"/>
                    <a:pt x="251" y="191"/>
                  </a:cubicBezTo>
                  <a:lnTo>
                    <a:pt x="251" y="363"/>
                  </a:lnTo>
                  <a:close/>
                </a:path>
              </a:pathLst>
            </a:custGeom>
            <a:grpFill/>
            <a:extLst/>
          </p:spPr>
          <p:txBody>
            <a:bodyPr vert="horz" wrap="square" lIns="91416" tIns="45708" rIns="91416" bIns="45708" numCol="1" anchor="t" anchorCtr="0" compatLnSpc="1">
              <a:prstTxWarp prst="textNoShape">
                <a:avLst/>
              </a:prstTxWarp>
            </a:bodyPr>
            <a:lstStyle/>
            <a:p>
              <a:pPr defTabSz="1218987"/>
              <a:endParaRPr lang="en-US" sz="700" dirty="0">
                <a:solidFill>
                  <a:srgbClr val="D2D2D2">
                    <a:lumMod val="40000"/>
                    <a:lumOff val="60000"/>
                  </a:srgbClr>
                </a:solidFill>
              </a:endParaRPr>
            </a:p>
          </p:txBody>
        </p:sp>
      </p:grpSp>
      <p:sp>
        <p:nvSpPr>
          <p:cNvPr id="148" name="Rounded Rectangle 6"/>
          <p:cNvSpPr/>
          <p:nvPr/>
        </p:nvSpPr>
        <p:spPr bwMode="black">
          <a:xfrm rot="16200000">
            <a:off x="10251621" y="2706682"/>
            <a:ext cx="399246" cy="424717"/>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solidFill>
            <a:schemeClr val="bg2">
              <a:lumMod val="40000"/>
              <a:lumOff val="60000"/>
            </a:schemeClr>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61719" tIns="30859" rIns="61719" bIns="30859" numCol="1" rtlCol="0" anchor="ctr" anchorCtr="0" compatLnSpc="1">
            <a:prstTxWarp prst="textNoShape">
              <a:avLst/>
            </a:prstTxWarp>
          </a:bodyPr>
          <a:lstStyle/>
          <a:p>
            <a:pPr defTabSz="555462"/>
            <a:endParaRPr lang="en-US" sz="2399" spc="-92" dirty="0">
              <a:solidFill>
                <a:srgbClr val="D2D2D2">
                  <a:lumMod val="40000"/>
                  <a:lumOff val="60000"/>
                </a:srgbClr>
              </a:solidFill>
              <a:latin typeface="Segoe Light" pitchFamily="34" charset="0"/>
            </a:endParaRPr>
          </a:p>
        </p:txBody>
      </p:sp>
      <p:sp>
        <p:nvSpPr>
          <p:cNvPr id="149" name="TextBox 148"/>
          <p:cNvSpPr txBox="1"/>
          <p:nvPr/>
        </p:nvSpPr>
        <p:spPr>
          <a:xfrm>
            <a:off x="10555649" y="3537938"/>
            <a:ext cx="1361684" cy="492443"/>
          </a:xfrm>
          <a:prstGeom prst="rect">
            <a:avLst/>
          </a:prstGeom>
          <a:noFill/>
        </p:spPr>
        <p:txBody>
          <a:bodyPr wrap="square" lIns="0" tIns="0" rIns="0" bIns="0" rtlCol="0">
            <a:spAutoFit/>
          </a:bodyPr>
          <a:lstStyle/>
          <a:p>
            <a:pPr algn="ctr" defTabSz="685658"/>
            <a:r>
              <a:rPr lang="en-US" sz="1600" spc="-53" dirty="0">
                <a:solidFill>
                  <a:srgbClr val="D2D2D2">
                    <a:lumMod val="40000"/>
                    <a:lumOff val="60000"/>
                  </a:srgbClr>
                </a:solidFill>
              </a:rPr>
              <a:t>Windows Phone 8</a:t>
            </a:r>
          </a:p>
        </p:txBody>
      </p:sp>
      <p:sp>
        <p:nvSpPr>
          <p:cNvPr id="150" name="TextBox 149"/>
          <p:cNvSpPr txBox="1"/>
          <p:nvPr/>
        </p:nvSpPr>
        <p:spPr>
          <a:xfrm>
            <a:off x="10513284" y="2832370"/>
            <a:ext cx="1446414" cy="246221"/>
          </a:xfrm>
          <a:prstGeom prst="rect">
            <a:avLst/>
          </a:prstGeom>
          <a:noFill/>
        </p:spPr>
        <p:txBody>
          <a:bodyPr wrap="square" lIns="0" tIns="0" rIns="0" bIns="0" rtlCol="0">
            <a:spAutoFit/>
          </a:bodyPr>
          <a:lstStyle/>
          <a:p>
            <a:pPr algn="ctr" defTabSz="685658"/>
            <a:r>
              <a:rPr lang="en-US" sz="1600" spc="-53" dirty="0">
                <a:solidFill>
                  <a:srgbClr val="D2D2D2">
                    <a:lumMod val="40000"/>
                    <a:lumOff val="60000"/>
                  </a:srgbClr>
                </a:solidFill>
              </a:rPr>
              <a:t>Windows RT</a:t>
            </a:r>
          </a:p>
        </p:txBody>
      </p:sp>
      <p:sp>
        <p:nvSpPr>
          <p:cNvPr id="153" name="Rounded Rectangle 6"/>
          <p:cNvSpPr/>
          <p:nvPr/>
        </p:nvSpPr>
        <p:spPr bwMode="black">
          <a:xfrm rot="16200000">
            <a:off x="10260855" y="4396572"/>
            <a:ext cx="399246" cy="424717"/>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solidFill>
            <a:schemeClr val="bg2">
              <a:lumMod val="40000"/>
              <a:lumOff val="60000"/>
            </a:schemeClr>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61719" tIns="30859" rIns="61719" bIns="30859" numCol="1" rtlCol="0" anchor="ctr" anchorCtr="0" compatLnSpc="1">
            <a:prstTxWarp prst="textNoShape">
              <a:avLst/>
            </a:prstTxWarp>
          </a:bodyPr>
          <a:lstStyle/>
          <a:p>
            <a:pPr defTabSz="555462"/>
            <a:endParaRPr lang="en-US" sz="2399" spc="-92" dirty="0">
              <a:solidFill>
                <a:srgbClr val="D2D2D2">
                  <a:lumMod val="40000"/>
                  <a:lumOff val="60000"/>
                </a:srgbClr>
              </a:solidFill>
              <a:latin typeface="Segoe Light" pitchFamily="34" charset="0"/>
            </a:endParaRPr>
          </a:p>
        </p:txBody>
      </p:sp>
      <p:sp>
        <p:nvSpPr>
          <p:cNvPr id="154" name="TextBox 153"/>
          <p:cNvSpPr txBox="1"/>
          <p:nvPr/>
        </p:nvSpPr>
        <p:spPr>
          <a:xfrm>
            <a:off x="10513284" y="4495230"/>
            <a:ext cx="1446414" cy="246221"/>
          </a:xfrm>
          <a:prstGeom prst="rect">
            <a:avLst/>
          </a:prstGeom>
          <a:noFill/>
        </p:spPr>
        <p:txBody>
          <a:bodyPr wrap="square" lIns="0" tIns="0" rIns="0" bIns="0" rtlCol="0">
            <a:spAutoFit/>
          </a:bodyPr>
          <a:lstStyle/>
          <a:p>
            <a:pPr algn="ctr" defTabSz="685658"/>
            <a:r>
              <a:rPr lang="en-US" sz="1600" spc="-53" dirty="0" err="1">
                <a:solidFill>
                  <a:srgbClr val="D2D2D2">
                    <a:lumMod val="40000"/>
                    <a:lumOff val="60000"/>
                  </a:srgbClr>
                </a:solidFill>
              </a:rPr>
              <a:t>iOS</a:t>
            </a:r>
            <a:endParaRPr lang="en-US" sz="1600" spc="-53" dirty="0">
              <a:solidFill>
                <a:srgbClr val="D2D2D2">
                  <a:lumMod val="40000"/>
                  <a:lumOff val="60000"/>
                </a:srgbClr>
              </a:solidFill>
            </a:endParaRPr>
          </a:p>
        </p:txBody>
      </p:sp>
      <p:sp>
        <p:nvSpPr>
          <p:cNvPr id="162" name="TextBox 161"/>
          <p:cNvSpPr txBox="1"/>
          <p:nvPr/>
        </p:nvSpPr>
        <p:spPr>
          <a:xfrm>
            <a:off x="1991505" y="2666610"/>
            <a:ext cx="1446414" cy="246221"/>
          </a:xfrm>
          <a:prstGeom prst="rect">
            <a:avLst/>
          </a:prstGeom>
          <a:noFill/>
        </p:spPr>
        <p:txBody>
          <a:bodyPr wrap="square" lIns="0" tIns="0" rIns="0" bIns="0" rtlCol="0">
            <a:spAutoFit/>
          </a:bodyPr>
          <a:lstStyle/>
          <a:p>
            <a:pPr algn="ctr" defTabSz="685658"/>
            <a:r>
              <a:rPr lang="en-US" sz="1600" spc="-53" dirty="0" smtClean="0">
                <a:solidFill>
                  <a:srgbClr val="D2D2D2">
                    <a:lumMod val="40000"/>
                    <a:lumOff val="60000"/>
                  </a:srgbClr>
                </a:solidFill>
              </a:rPr>
              <a:t>X86/x64 </a:t>
            </a:r>
            <a:endParaRPr lang="en-US" sz="1600" spc="-53" dirty="0">
              <a:solidFill>
                <a:srgbClr val="D2D2D2">
                  <a:lumMod val="40000"/>
                  <a:lumOff val="60000"/>
                </a:srgbClr>
              </a:solidFill>
            </a:endParaRPr>
          </a:p>
        </p:txBody>
      </p:sp>
      <p:sp>
        <p:nvSpPr>
          <p:cNvPr id="170" name="TextBox 169"/>
          <p:cNvSpPr txBox="1"/>
          <p:nvPr/>
        </p:nvSpPr>
        <p:spPr>
          <a:xfrm>
            <a:off x="519705" y="2638297"/>
            <a:ext cx="1290729" cy="246221"/>
          </a:xfrm>
          <a:prstGeom prst="rect">
            <a:avLst/>
          </a:prstGeom>
          <a:noFill/>
        </p:spPr>
        <p:txBody>
          <a:bodyPr wrap="square" lIns="0" tIns="0" rIns="0" bIns="0" rtlCol="0">
            <a:spAutoFit/>
          </a:bodyPr>
          <a:lstStyle/>
          <a:p>
            <a:pPr algn="ctr" defTabSz="685593"/>
            <a:r>
              <a:rPr lang="en-US" sz="1600" spc="-53" dirty="0" smtClean="0">
                <a:solidFill>
                  <a:srgbClr val="FFFFFF"/>
                </a:solidFill>
              </a:rPr>
              <a:t>Macs</a:t>
            </a:r>
            <a:endParaRPr lang="en-US" sz="1600" spc="-53" dirty="0">
              <a:solidFill>
                <a:srgbClr val="FFFFFF"/>
              </a:solidFill>
            </a:endParaRPr>
          </a:p>
        </p:txBody>
      </p:sp>
      <p:sp>
        <p:nvSpPr>
          <p:cNvPr id="42" name="Freeform 20"/>
          <p:cNvSpPr>
            <a:spLocks noEditPoints="1"/>
          </p:cNvSpPr>
          <p:nvPr/>
        </p:nvSpPr>
        <p:spPr bwMode="black">
          <a:xfrm>
            <a:off x="609600" y="1712223"/>
            <a:ext cx="1110941" cy="871527"/>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61721" tIns="30861" rIns="61721" bIns="30861" numCol="1" anchor="t" anchorCtr="0" compatLnSpc="1">
            <a:prstTxWarp prst="textNoShape">
              <a:avLst/>
            </a:prstTxWarp>
          </a:bodyPr>
          <a:lstStyle/>
          <a:p>
            <a:pPr defTabSz="1218987"/>
            <a:endParaRPr lang="en-US" sz="700" dirty="0">
              <a:solidFill>
                <a:srgbClr val="D2D2D2">
                  <a:lumMod val="40000"/>
                  <a:lumOff val="60000"/>
                </a:srgbClr>
              </a:solidFill>
            </a:endParaRPr>
          </a:p>
        </p:txBody>
      </p:sp>
      <p:cxnSp>
        <p:nvCxnSpPr>
          <p:cNvPr id="48" name="Straight Arrow Connector 47"/>
          <p:cNvCxnSpPr/>
          <p:nvPr/>
        </p:nvCxnSpPr>
        <p:spPr>
          <a:xfrm flipV="1">
            <a:off x="4995292" y="1989265"/>
            <a:ext cx="2425816" cy="1344188"/>
          </a:xfrm>
          <a:prstGeom prst="straightConnector1">
            <a:avLst/>
          </a:prstGeom>
          <a:ln w="34925">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47" name="Freeform 46"/>
          <p:cNvSpPr>
            <a:spLocks noEditPoints="1"/>
          </p:cNvSpPr>
          <p:nvPr/>
        </p:nvSpPr>
        <p:spPr bwMode="black">
          <a:xfrm>
            <a:off x="8684544" y="2768319"/>
            <a:ext cx="632357" cy="1156262"/>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chemeClr val="tx1"/>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699" rIns="91399" bIns="45699" numCol="1" rtlCol="0" anchor="ctr" anchorCtr="0" compatLnSpc="1">
            <a:prstTxWarp prst="textNoShape">
              <a:avLst/>
            </a:prstTxWarp>
          </a:bodyPr>
          <a:lstStyle/>
          <a:p>
            <a:pPr defTabSz="555409"/>
            <a:endParaRPr lang="en-US" sz="3528" spc="-92" dirty="0">
              <a:solidFill>
                <a:srgbClr val="D2D2D2">
                  <a:lumMod val="10000"/>
                </a:srgbClr>
              </a:solidFill>
              <a:latin typeface="Segoe Light" pitchFamily="34" charset="0"/>
            </a:endParaRPr>
          </a:p>
        </p:txBody>
      </p:sp>
      <p:sp>
        <p:nvSpPr>
          <p:cNvPr id="51" name="Freeform 50"/>
          <p:cNvSpPr>
            <a:spLocks noEditPoints="1"/>
          </p:cNvSpPr>
          <p:nvPr/>
        </p:nvSpPr>
        <p:spPr bwMode="black">
          <a:xfrm>
            <a:off x="7616283" y="4140089"/>
            <a:ext cx="632357" cy="1156262"/>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chemeClr val="tx1"/>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699" rIns="91399" bIns="45699" numCol="1" rtlCol="0" anchor="ctr" anchorCtr="0" compatLnSpc="1">
            <a:prstTxWarp prst="textNoShape">
              <a:avLst/>
            </a:prstTxWarp>
          </a:bodyPr>
          <a:lstStyle/>
          <a:p>
            <a:pPr defTabSz="555409"/>
            <a:endParaRPr lang="en-US" sz="3528" spc="-92" dirty="0">
              <a:solidFill>
                <a:srgbClr val="D2D2D2">
                  <a:lumMod val="10000"/>
                </a:srgbClr>
              </a:solidFill>
              <a:latin typeface="Segoe Light" pitchFamily="34" charset="0"/>
            </a:endParaRPr>
          </a:p>
        </p:txBody>
      </p:sp>
      <p:sp>
        <p:nvSpPr>
          <p:cNvPr id="49" name="Freeform 48"/>
          <p:cNvSpPr>
            <a:spLocks noEditPoints="1"/>
          </p:cNvSpPr>
          <p:nvPr/>
        </p:nvSpPr>
        <p:spPr bwMode="black">
          <a:xfrm>
            <a:off x="8681274" y="4131638"/>
            <a:ext cx="632357" cy="1156262"/>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chemeClr val="tx1"/>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699" rIns="91399" bIns="45699" numCol="1" rtlCol="0" anchor="ctr" anchorCtr="0" compatLnSpc="1">
            <a:prstTxWarp prst="textNoShape">
              <a:avLst/>
            </a:prstTxWarp>
          </a:bodyPr>
          <a:lstStyle/>
          <a:p>
            <a:pPr defTabSz="555409"/>
            <a:endParaRPr lang="en-US" sz="3528" spc="-92" dirty="0">
              <a:solidFill>
                <a:srgbClr val="D2D2D2">
                  <a:lumMod val="10000"/>
                </a:srgbClr>
              </a:solidFill>
              <a:latin typeface="Segoe Light" pitchFamily="34" charset="0"/>
            </a:endParaRPr>
          </a:p>
        </p:txBody>
      </p:sp>
      <p:sp>
        <p:nvSpPr>
          <p:cNvPr id="52" name="TextBox 51"/>
          <p:cNvSpPr txBox="1"/>
          <p:nvPr/>
        </p:nvSpPr>
        <p:spPr>
          <a:xfrm>
            <a:off x="7273087" y="5292314"/>
            <a:ext cx="1290729" cy="492443"/>
          </a:xfrm>
          <a:prstGeom prst="rect">
            <a:avLst/>
          </a:prstGeom>
          <a:noFill/>
        </p:spPr>
        <p:txBody>
          <a:bodyPr wrap="square" lIns="0" tIns="0" rIns="0" bIns="0" rtlCol="0">
            <a:spAutoFit/>
          </a:bodyPr>
          <a:lstStyle/>
          <a:p>
            <a:pPr algn="ctr" defTabSz="685593"/>
            <a:r>
              <a:rPr lang="en-US" sz="1600" spc="-53" dirty="0">
                <a:solidFill>
                  <a:srgbClr val="FFFFFF"/>
                </a:solidFill>
              </a:rPr>
              <a:t>Windows Server 2008</a:t>
            </a:r>
          </a:p>
        </p:txBody>
      </p:sp>
      <p:sp>
        <p:nvSpPr>
          <p:cNvPr id="53" name="TextBox 52"/>
          <p:cNvSpPr txBox="1"/>
          <p:nvPr/>
        </p:nvSpPr>
        <p:spPr>
          <a:xfrm>
            <a:off x="8316424" y="5285964"/>
            <a:ext cx="1290729" cy="492443"/>
          </a:xfrm>
          <a:prstGeom prst="rect">
            <a:avLst/>
          </a:prstGeom>
          <a:noFill/>
        </p:spPr>
        <p:txBody>
          <a:bodyPr wrap="square" lIns="0" tIns="0" rIns="0" bIns="0" rtlCol="0">
            <a:spAutoFit/>
          </a:bodyPr>
          <a:lstStyle/>
          <a:p>
            <a:pPr algn="ctr" defTabSz="685593"/>
            <a:r>
              <a:rPr lang="en-US" sz="1600" spc="-53" dirty="0">
                <a:solidFill>
                  <a:srgbClr val="FFFFFF"/>
                </a:solidFill>
              </a:rPr>
              <a:t>Windows Server </a:t>
            </a:r>
            <a:r>
              <a:rPr lang="en-US" sz="1600" spc="-53" dirty="0" smtClean="0">
                <a:solidFill>
                  <a:srgbClr val="FFFFFF"/>
                </a:solidFill>
              </a:rPr>
              <a:t>2003</a:t>
            </a:r>
            <a:endParaRPr lang="en-US" sz="1600" spc="-53" dirty="0">
              <a:solidFill>
                <a:srgbClr val="FFFFFF"/>
              </a:solidFill>
            </a:endParaRPr>
          </a:p>
        </p:txBody>
      </p:sp>
      <p:sp>
        <p:nvSpPr>
          <p:cNvPr id="54" name="TextBox 53"/>
          <p:cNvSpPr txBox="1"/>
          <p:nvPr/>
        </p:nvSpPr>
        <p:spPr>
          <a:xfrm>
            <a:off x="7487746" y="2701128"/>
            <a:ext cx="1290729" cy="492443"/>
          </a:xfrm>
          <a:prstGeom prst="rect">
            <a:avLst/>
          </a:prstGeom>
          <a:noFill/>
        </p:spPr>
        <p:txBody>
          <a:bodyPr wrap="square" lIns="0" tIns="0" rIns="0" bIns="0" rtlCol="0">
            <a:spAutoFit/>
          </a:bodyPr>
          <a:lstStyle/>
          <a:p>
            <a:pPr algn="ctr" defTabSz="685658"/>
            <a:r>
              <a:rPr lang="en-US" sz="1600" spc="-53" dirty="0">
                <a:solidFill>
                  <a:srgbClr val="D2D2D2">
                    <a:lumMod val="40000"/>
                    <a:lumOff val="60000"/>
                  </a:srgbClr>
                </a:solidFill>
              </a:rPr>
              <a:t>Windows Server 2012</a:t>
            </a:r>
          </a:p>
        </p:txBody>
      </p:sp>
      <p:sp>
        <p:nvSpPr>
          <p:cNvPr id="55" name="Freeform 128"/>
          <p:cNvSpPr>
            <a:spLocks noChangeAspect="1"/>
          </p:cNvSpPr>
          <p:nvPr/>
        </p:nvSpPr>
        <p:spPr bwMode="black">
          <a:xfrm>
            <a:off x="7551809" y="743545"/>
            <a:ext cx="2747887" cy="1517972"/>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accent1">
              <a:lumMod val="60000"/>
              <a:lumOff val="40000"/>
            </a:schemeClr>
          </a:solidFill>
          <a:ln>
            <a:noFill/>
          </a:ln>
          <a:extLst/>
        </p:spPr>
        <p:txBody>
          <a:bodyPr vert="horz" wrap="square" lIns="121888" tIns="60944" rIns="121888" bIns="60944" numCol="1" anchor="t" anchorCtr="0" compatLnSpc="1">
            <a:prstTxWarp prst="textNoShape">
              <a:avLst/>
            </a:prstTxWarp>
          </a:bodyPr>
          <a:lstStyle/>
          <a:p>
            <a:pPr defTabSz="1218987"/>
            <a:endParaRPr lang="en-US" sz="3199" dirty="0">
              <a:solidFill>
                <a:srgbClr val="505050"/>
              </a:solidFill>
            </a:endParaRPr>
          </a:p>
        </p:txBody>
      </p:sp>
      <p:sp>
        <p:nvSpPr>
          <p:cNvPr id="4" name="TextBox 9"/>
          <p:cNvSpPr txBox="1"/>
          <p:nvPr/>
        </p:nvSpPr>
        <p:spPr>
          <a:xfrm>
            <a:off x="7725992" y="1435561"/>
            <a:ext cx="2573704" cy="517065"/>
          </a:xfrm>
          <a:prstGeom prst="rect">
            <a:avLst/>
          </a:prstGeom>
          <a:noFill/>
        </p:spPr>
        <p:txBody>
          <a:bodyPr wrap="square" lIns="182880" tIns="146304" rIns="182880" bIns="146304" rtlCol="0">
            <a:spAutoFit/>
          </a:bodyPr>
          <a:lstStyle/>
          <a:p>
            <a:pPr algn="ctr" defTabSz="685658">
              <a:lnSpc>
                <a:spcPct val="90000"/>
              </a:lnSpc>
            </a:pPr>
            <a:r>
              <a:rPr lang="en-US" sz="1600" spc="-53" dirty="0">
                <a:solidFill>
                  <a:srgbClr val="D2D2D2">
                    <a:lumMod val="40000"/>
                    <a:lumOff val="60000"/>
                  </a:srgbClr>
                </a:solidFill>
              </a:rPr>
              <a:t>Windows Intune</a:t>
            </a:r>
          </a:p>
        </p:txBody>
      </p:sp>
      <p:grpSp>
        <p:nvGrpSpPr>
          <p:cNvPr id="3" name="Group 2"/>
          <p:cNvGrpSpPr/>
          <p:nvPr/>
        </p:nvGrpSpPr>
        <p:grpSpPr>
          <a:xfrm>
            <a:off x="6068556" y="3317485"/>
            <a:ext cx="1785139" cy="362101"/>
            <a:chOff x="6337148" y="3932897"/>
            <a:chExt cx="1785139" cy="362101"/>
          </a:xfrm>
        </p:grpSpPr>
        <p:cxnSp>
          <p:nvCxnSpPr>
            <p:cNvPr id="74" name="Straight Connector 73"/>
            <p:cNvCxnSpPr/>
            <p:nvPr/>
          </p:nvCxnSpPr>
          <p:spPr>
            <a:xfrm>
              <a:off x="6337148" y="3932897"/>
              <a:ext cx="1785139" cy="8158"/>
            </a:xfrm>
            <a:prstGeom prst="line">
              <a:avLst/>
            </a:prstGeom>
            <a:solidFill>
              <a:schemeClr val="bg2"/>
            </a:solidFill>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6337148" y="4286840"/>
              <a:ext cx="1785139" cy="8158"/>
            </a:xfrm>
            <a:prstGeom prst="line">
              <a:avLst/>
            </a:prstGeom>
            <a:solidFill>
              <a:schemeClr val="bg2"/>
            </a:solidFill>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86" name="TextBox 65"/>
            <p:cNvSpPr txBox="1"/>
            <p:nvPr/>
          </p:nvSpPr>
          <p:spPr>
            <a:xfrm>
              <a:off x="6678768" y="3978262"/>
              <a:ext cx="1282980" cy="271356"/>
            </a:xfrm>
            <a:prstGeom prst="rect">
              <a:avLst/>
            </a:prstGeom>
            <a:solidFill>
              <a:schemeClr val="bg2"/>
            </a:solidFill>
          </p:spPr>
          <p:txBody>
            <a:bodyPr wrap="none" lIns="0" tIns="0" rIns="0" bIns="0"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nSpc>
                  <a:spcPct val="90000"/>
                </a:lnSpc>
                <a:spcBef>
                  <a:spcPct val="20000"/>
                </a:spcBef>
                <a:buSzPct val="80000"/>
              </a:pPr>
              <a:r>
                <a:rPr lang="en-US" sz="1959" dirty="0">
                  <a:solidFill>
                    <a:srgbClr val="505050"/>
                  </a:solidFill>
                </a:rPr>
                <a:t>VPN Tunnel</a:t>
              </a:r>
            </a:p>
          </p:txBody>
        </p:sp>
      </p:grpSp>
      <p:sp>
        <p:nvSpPr>
          <p:cNvPr id="56" name="Freeform 20"/>
          <p:cNvSpPr>
            <a:spLocks noEditPoints="1"/>
          </p:cNvSpPr>
          <p:nvPr/>
        </p:nvSpPr>
        <p:spPr bwMode="black">
          <a:xfrm>
            <a:off x="2149962" y="1714095"/>
            <a:ext cx="1110941" cy="871527"/>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61721" tIns="30861" rIns="61721" bIns="30861" numCol="1" anchor="t" anchorCtr="0" compatLnSpc="1">
            <a:prstTxWarp prst="textNoShape">
              <a:avLst/>
            </a:prstTxWarp>
          </a:bodyPr>
          <a:lstStyle/>
          <a:p>
            <a:pPr defTabSz="1218987"/>
            <a:endParaRPr lang="en-US" sz="700" dirty="0">
              <a:solidFill>
                <a:srgbClr val="D2D2D2">
                  <a:lumMod val="40000"/>
                  <a:lumOff val="60000"/>
                </a:srgbClr>
              </a:solidFill>
            </a:endParaRPr>
          </a:p>
        </p:txBody>
      </p:sp>
      <p:sp>
        <p:nvSpPr>
          <p:cNvPr id="57" name="Freeform 56"/>
          <p:cNvSpPr>
            <a:spLocks noEditPoints="1"/>
          </p:cNvSpPr>
          <p:nvPr/>
        </p:nvSpPr>
        <p:spPr bwMode="black">
          <a:xfrm>
            <a:off x="3594218" y="1599897"/>
            <a:ext cx="632357" cy="1156262"/>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chemeClr val="tx1"/>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699" rIns="91399" bIns="45699" numCol="1" rtlCol="0" anchor="ctr" anchorCtr="0" compatLnSpc="1">
            <a:prstTxWarp prst="textNoShape">
              <a:avLst/>
            </a:prstTxWarp>
          </a:bodyPr>
          <a:lstStyle/>
          <a:p>
            <a:pPr defTabSz="555409"/>
            <a:endParaRPr lang="en-US" sz="3528" spc="-92" dirty="0">
              <a:solidFill>
                <a:srgbClr val="D2D2D2">
                  <a:lumMod val="10000"/>
                </a:srgbClr>
              </a:solidFill>
              <a:latin typeface="Segoe Light" pitchFamily="34" charset="0"/>
            </a:endParaRPr>
          </a:p>
        </p:txBody>
      </p:sp>
      <p:grpSp>
        <p:nvGrpSpPr>
          <p:cNvPr id="101" name="Group 3"/>
          <p:cNvGrpSpPr/>
          <p:nvPr/>
        </p:nvGrpSpPr>
        <p:grpSpPr>
          <a:xfrm>
            <a:off x="3554904" y="2379049"/>
            <a:ext cx="805597" cy="638607"/>
            <a:chOff x="1814425" y="3354772"/>
            <a:chExt cx="1291249" cy="1099851"/>
          </a:xfrm>
        </p:grpSpPr>
        <p:sp>
          <p:nvSpPr>
            <p:cNvPr id="102" name="TextBox 4"/>
            <p:cNvSpPr txBox="1"/>
            <p:nvPr/>
          </p:nvSpPr>
          <p:spPr>
            <a:xfrm>
              <a:off x="1814425" y="4030565"/>
              <a:ext cx="1291249" cy="424058"/>
            </a:xfrm>
            <a:prstGeom prst="rect">
              <a:avLst/>
            </a:prstGeom>
            <a:noFill/>
          </p:spPr>
          <p:txBody>
            <a:bodyPr wrap="square" lIns="0" tIns="0" rIns="0" bIns="0" rtlCol="0">
              <a:spAutoFit/>
            </a:bodyPr>
            <a:lstStyle/>
            <a:p>
              <a:pPr algn="ctr" defTabSz="685593"/>
              <a:r>
                <a:rPr lang="en-US" sz="1600" spc="-53" dirty="0" smtClean="0">
                  <a:solidFill>
                    <a:srgbClr val="FFFFFF"/>
                  </a:solidFill>
                </a:rPr>
                <a:t>AD</a:t>
              </a:r>
              <a:endParaRPr lang="en-US" sz="1600" spc="-53" dirty="0">
                <a:solidFill>
                  <a:srgbClr val="FFFFFF"/>
                </a:solidFill>
              </a:endParaRPr>
            </a:p>
          </p:txBody>
        </p:sp>
        <p:sp>
          <p:nvSpPr>
            <p:cNvPr id="103" name="Isosceles Triangle 5"/>
            <p:cNvSpPr/>
            <p:nvPr/>
          </p:nvSpPr>
          <p:spPr>
            <a:xfrm>
              <a:off x="2300225" y="3354772"/>
              <a:ext cx="752720" cy="658830"/>
            </a:xfrm>
            <a:prstGeom prst="triangle">
              <a:avLst/>
            </a:prstGeom>
            <a:solidFill>
              <a:srgbClr val="5DA799"/>
            </a:solidFill>
            <a:ln w="889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GB" sz="1600">
                <a:solidFill>
                  <a:srgbClr val="FFFFFF"/>
                </a:solidFill>
              </a:endParaRPr>
            </a:p>
          </p:txBody>
        </p:sp>
      </p:grpSp>
      <p:sp>
        <p:nvSpPr>
          <p:cNvPr id="58" name="Freeform 57"/>
          <p:cNvSpPr>
            <a:spLocks noEditPoints="1"/>
          </p:cNvSpPr>
          <p:nvPr/>
        </p:nvSpPr>
        <p:spPr bwMode="black">
          <a:xfrm>
            <a:off x="1900001" y="4005201"/>
            <a:ext cx="632357" cy="1156262"/>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chemeClr val="tx1"/>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699" rIns="91399" bIns="45699" numCol="1" rtlCol="0" anchor="ctr" anchorCtr="0" compatLnSpc="1">
            <a:prstTxWarp prst="textNoShape">
              <a:avLst/>
            </a:prstTxWarp>
          </a:bodyPr>
          <a:lstStyle/>
          <a:p>
            <a:pPr defTabSz="555409"/>
            <a:endParaRPr lang="en-US" sz="3528" spc="-92" dirty="0">
              <a:solidFill>
                <a:srgbClr val="D2D2D2">
                  <a:lumMod val="10000"/>
                </a:srgbClr>
              </a:solidFill>
              <a:latin typeface="Segoe Light" pitchFamily="34" charset="0"/>
            </a:endParaRPr>
          </a:p>
        </p:txBody>
      </p:sp>
      <p:sp>
        <p:nvSpPr>
          <p:cNvPr id="59" name="TextBox 58"/>
          <p:cNvSpPr txBox="1"/>
          <p:nvPr/>
        </p:nvSpPr>
        <p:spPr>
          <a:xfrm>
            <a:off x="1570816" y="5257731"/>
            <a:ext cx="1290729" cy="492443"/>
          </a:xfrm>
          <a:prstGeom prst="rect">
            <a:avLst/>
          </a:prstGeom>
          <a:noFill/>
        </p:spPr>
        <p:txBody>
          <a:bodyPr wrap="square" lIns="0" tIns="0" rIns="0" bIns="0" rtlCol="0">
            <a:spAutoFit/>
          </a:bodyPr>
          <a:lstStyle/>
          <a:p>
            <a:pPr algn="ctr" defTabSz="685593"/>
            <a:r>
              <a:rPr lang="en-US" sz="1600" spc="-53" dirty="0">
                <a:solidFill>
                  <a:srgbClr val="FFFFFF"/>
                </a:solidFill>
              </a:rPr>
              <a:t>Windows Server 2008</a:t>
            </a:r>
          </a:p>
        </p:txBody>
      </p:sp>
      <p:sp>
        <p:nvSpPr>
          <p:cNvPr id="60" name="Freeform 59"/>
          <p:cNvSpPr>
            <a:spLocks noEditPoints="1"/>
          </p:cNvSpPr>
          <p:nvPr/>
        </p:nvSpPr>
        <p:spPr bwMode="black">
          <a:xfrm>
            <a:off x="3080415" y="4005201"/>
            <a:ext cx="632357" cy="1156262"/>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chemeClr val="tx1"/>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699" rIns="91399" bIns="45699" numCol="1" rtlCol="0" anchor="ctr" anchorCtr="0" compatLnSpc="1">
            <a:prstTxWarp prst="textNoShape">
              <a:avLst/>
            </a:prstTxWarp>
          </a:bodyPr>
          <a:lstStyle/>
          <a:p>
            <a:pPr defTabSz="555409"/>
            <a:endParaRPr lang="en-US" sz="3528" spc="-92" dirty="0">
              <a:solidFill>
                <a:srgbClr val="D2D2D2">
                  <a:lumMod val="10000"/>
                </a:srgbClr>
              </a:solidFill>
              <a:latin typeface="Segoe Light" pitchFamily="34" charset="0"/>
            </a:endParaRPr>
          </a:p>
        </p:txBody>
      </p:sp>
      <p:sp>
        <p:nvSpPr>
          <p:cNvPr id="61" name="TextBox 60"/>
          <p:cNvSpPr txBox="1"/>
          <p:nvPr/>
        </p:nvSpPr>
        <p:spPr>
          <a:xfrm>
            <a:off x="2751230" y="5257731"/>
            <a:ext cx="1290729" cy="492443"/>
          </a:xfrm>
          <a:prstGeom prst="rect">
            <a:avLst/>
          </a:prstGeom>
          <a:noFill/>
        </p:spPr>
        <p:txBody>
          <a:bodyPr wrap="square" lIns="0" tIns="0" rIns="0" bIns="0" rtlCol="0">
            <a:spAutoFit/>
          </a:bodyPr>
          <a:lstStyle/>
          <a:p>
            <a:pPr algn="ctr" defTabSz="685593"/>
            <a:r>
              <a:rPr lang="en-US" sz="1600" spc="-53" dirty="0">
                <a:solidFill>
                  <a:srgbClr val="FFFFFF"/>
                </a:solidFill>
              </a:rPr>
              <a:t>Windows Server </a:t>
            </a:r>
            <a:r>
              <a:rPr lang="en-US" sz="1600" spc="-53" dirty="0" smtClean="0">
                <a:solidFill>
                  <a:srgbClr val="FFFFFF"/>
                </a:solidFill>
              </a:rPr>
              <a:t>2003</a:t>
            </a:r>
            <a:endParaRPr lang="en-US" sz="1600" spc="-53" dirty="0">
              <a:solidFill>
                <a:srgbClr val="FFFFFF"/>
              </a:solidFill>
            </a:endParaRPr>
          </a:p>
        </p:txBody>
      </p:sp>
      <p:cxnSp>
        <p:nvCxnSpPr>
          <p:cNvPr id="63" name="Straight Arrow Connector 62"/>
          <p:cNvCxnSpPr/>
          <p:nvPr/>
        </p:nvCxnSpPr>
        <p:spPr>
          <a:xfrm>
            <a:off x="9774864" y="2355917"/>
            <a:ext cx="7614" cy="3144010"/>
          </a:xfrm>
          <a:prstGeom prst="straightConnector1">
            <a:avLst/>
          </a:prstGeom>
          <a:ln w="34925">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p:nvPr/>
        </p:nvCxnSpPr>
        <p:spPr>
          <a:xfrm flipV="1">
            <a:off x="1070865" y="3543970"/>
            <a:ext cx="3176332" cy="9692"/>
          </a:xfrm>
          <a:prstGeom prst="straightConnector1">
            <a:avLst/>
          </a:prstGeom>
          <a:ln w="34925">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p:nvPr/>
        </p:nvCxnSpPr>
        <p:spPr>
          <a:xfrm flipV="1">
            <a:off x="1081553" y="2939065"/>
            <a:ext cx="7530" cy="601655"/>
          </a:xfrm>
          <a:prstGeom prst="straightConnector1">
            <a:avLst/>
          </a:prstGeom>
          <a:ln w="34925">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flipH="1">
            <a:off x="1070865" y="3564706"/>
            <a:ext cx="10245" cy="398219"/>
          </a:xfrm>
          <a:prstGeom prst="straightConnector1">
            <a:avLst/>
          </a:prstGeom>
          <a:ln w="34925">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flipV="1">
            <a:off x="2707010" y="2943687"/>
            <a:ext cx="7530" cy="601655"/>
          </a:xfrm>
          <a:prstGeom prst="straightConnector1">
            <a:avLst/>
          </a:prstGeom>
          <a:ln w="34925">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H="1" flipV="1">
            <a:off x="3916276" y="3035214"/>
            <a:ext cx="698" cy="500890"/>
          </a:xfrm>
          <a:prstGeom prst="straightConnector1">
            <a:avLst/>
          </a:prstGeom>
          <a:ln w="34925">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flipH="1">
            <a:off x="2199589" y="3569461"/>
            <a:ext cx="10245" cy="398219"/>
          </a:xfrm>
          <a:prstGeom prst="straightConnector1">
            <a:avLst/>
          </a:prstGeom>
          <a:ln w="34925">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p:nvPr/>
        </p:nvCxnSpPr>
        <p:spPr>
          <a:xfrm flipH="1">
            <a:off x="3385457" y="3564698"/>
            <a:ext cx="10245" cy="398219"/>
          </a:xfrm>
          <a:prstGeom prst="straightConnector1">
            <a:avLst/>
          </a:prstGeom>
          <a:ln w="34925">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94" name="Straight Arrow Connector 93"/>
          <p:cNvCxnSpPr/>
          <p:nvPr/>
        </p:nvCxnSpPr>
        <p:spPr>
          <a:xfrm flipV="1">
            <a:off x="9774491" y="2955480"/>
            <a:ext cx="231596" cy="4491"/>
          </a:xfrm>
          <a:prstGeom prst="straightConnector1">
            <a:avLst/>
          </a:prstGeom>
          <a:ln w="34925">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p:nvPr/>
        </p:nvCxnSpPr>
        <p:spPr>
          <a:xfrm flipV="1">
            <a:off x="9793541" y="3746055"/>
            <a:ext cx="231596" cy="4491"/>
          </a:xfrm>
          <a:prstGeom prst="straightConnector1">
            <a:avLst/>
          </a:prstGeom>
          <a:ln w="34925">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flipV="1">
            <a:off x="9803066" y="4593780"/>
            <a:ext cx="231596" cy="4491"/>
          </a:xfrm>
          <a:prstGeom prst="straightConnector1">
            <a:avLst/>
          </a:prstGeom>
          <a:ln w="34925">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97" name="Straight Arrow Connector 96"/>
          <p:cNvCxnSpPr/>
          <p:nvPr/>
        </p:nvCxnSpPr>
        <p:spPr>
          <a:xfrm flipV="1">
            <a:off x="9793541" y="5470080"/>
            <a:ext cx="231596" cy="4491"/>
          </a:xfrm>
          <a:prstGeom prst="straightConnector1">
            <a:avLst/>
          </a:prstGeom>
          <a:ln w="34925">
            <a:solidFill>
              <a:schemeClr val="tx1"/>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98" name="Straight Arrow Connector 97"/>
          <p:cNvCxnSpPr/>
          <p:nvPr/>
        </p:nvCxnSpPr>
        <p:spPr>
          <a:xfrm flipV="1">
            <a:off x="5094386" y="3597546"/>
            <a:ext cx="3459477" cy="6119"/>
          </a:xfrm>
          <a:prstGeom prst="straightConnector1">
            <a:avLst/>
          </a:prstGeom>
          <a:ln w="34925">
            <a:solidFill>
              <a:schemeClr val="tx2"/>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07" name="Straight Arrow Connector 106"/>
          <p:cNvCxnSpPr/>
          <p:nvPr/>
        </p:nvCxnSpPr>
        <p:spPr>
          <a:xfrm flipV="1">
            <a:off x="7944560" y="3580491"/>
            <a:ext cx="0" cy="456340"/>
          </a:xfrm>
          <a:prstGeom prst="straightConnector1">
            <a:avLst/>
          </a:prstGeom>
          <a:ln w="34925">
            <a:solidFill>
              <a:schemeClr val="tx2"/>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p:nvPr/>
        </p:nvCxnSpPr>
        <p:spPr>
          <a:xfrm flipH="1" flipV="1">
            <a:off x="8239825" y="3593363"/>
            <a:ext cx="323991" cy="538275"/>
          </a:xfrm>
          <a:prstGeom prst="straightConnector1">
            <a:avLst/>
          </a:prstGeom>
          <a:ln w="34925">
            <a:solidFill>
              <a:schemeClr val="tx2"/>
            </a:solidFill>
            <a:headEnd type="arrow"/>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922024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308100" y="1739900"/>
            <a:ext cx="7324990" cy="4495800"/>
          </a:xfrm>
        </p:spPr>
        <p:txBody>
          <a:bodyPr>
            <a:normAutofit fontScale="92500" lnSpcReduction="10000"/>
          </a:bodyPr>
          <a:lstStyle/>
          <a:p>
            <a:pPr marL="0" indent="0">
              <a:buNone/>
            </a:pPr>
            <a:r>
              <a:rPr lang="en-US" sz="3200" dirty="0" smtClean="0"/>
              <a:t>Full Support for </a:t>
            </a:r>
            <a:r>
              <a:rPr lang="en-US" sz="3200" dirty="0" err="1" smtClean="0"/>
              <a:t>IaaS</a:t>
            </a:r>
            <a:endParaRPr lang="en-US" sz="3200" dirty="0" smtClean="0"/>
          </a:p>
          <a:p>
            <a:r>
              <a:rPr lang="en-US" dirty="0" smtClean="0"/>
              <a:t>Windows Azure PowerShell </a:t>
            </a:r>
            <a:r>
              <a:rPr lang="en-US" dirty="0" err="1" smtClean="0"/>
              <a:t>Cmdlets</a:t>
            </a:r>
            <a:endParaRPr lang="en-US" dirty="0" smtClean="0"/>
          </a:p>
          <a:p>
            <a:r>
              <a:rPr lang="en-US" dirty="0" smtClean="0"/>
              <a:t>Cross Platform Scripting Built on node.js</a:t>
            </a:r>
          </a:p>
          <a:p>
            <a:endParaRPr lang="en-US" dirty="0" smtClean="0"/>
          </a:p>
          <a:p>
            <a:pPr marL="0" indent="0">
              <a:buNone/>
            </a:pPr>
            <a:r>
              <a:rPr lang="en-US" sz="3200" dirty="0" smtClean="0"/>
              <a:t>Capabilities</a:t>
            </a:r>
          </a:p>
          <a:p>
            <a:r>
              <a:rPr lang="en-US" dirty="0" smtClean="0"/>
              <a:t>Provisioning, Removal</a:t>
            </a:r>
          </a:p>
          <a:p>
            <a:r>
              <a:rPr lang="en-US" dirty="0" smtClean="0"/>
              <a:t>Reboot, Start</a:t>
            </a:r>
            <a:br>
              <a:rPr lang="en-US" dirty="0" smtClean="0"/>
            </a:br>
            <a:r>
              <a:rPr lang="en-US" dirty="0" smtClean="0"/>
              <a:t>Import and Export VM settings</a:t>
            </a:r>
          </a:p>
          <a:p>
            <a:r>
              <a:rPr lang="en-US" dirty="0" smtClean="0"/>
              <a:t>Support for Windows and Linux VMs</a:t>
            </a:r>
          </a:p>
          <a:p>
            <a:r>
              <a:rPr lang="en-US" dirty="0" smtClean="0"/>
              <a:t>Domain Join at Provision for Windows</a:t>
            </a:r>
          </a:p>
          <a:p>
            <a:r>
              <a:rPr lang="en-US" dirty="0" smtClean="0"/>
              <a:t>Fully Customize VM with Data Disks and Endpoint Configuration</a:t>
            </a:r>
          </a:p>
          <a:p>
            <a:r>
              <a:rPr lang="en-US" dirty="0" smtClean="0"/>
              <a:t>Automate Virtual Network Settings</a:t>
            </a:r>
          </a:p>
          <a:p>
            <a:endParaRPr lang="en-US" dirty="0" smtClean="0"/>
          </a:p>
          <a:p>
            <a:endParaRPr lang="en-US" dirty="0"/>
          </a:p>
        </p:txBody>
      </p:sp>
      <p:sp>
        <p:nvSpPr>
          <p:cNvPr id="2" name="Title 1"/>
          <p:cNvSpPr>
            <a:spLocks noGrp="1"/>
          </p:cNvSpPr>
          <p:nvPr>
            <p:ph type="title"/>
          </p:nvPr>
        </p:nvSpPr>
        <p:spPr/>
        <p:txBody>
          <a:bodyPr/>
          <a:lstStyle/>
          <a:p>
            <a:r>
              <a:rPr lang="en-US" smtClean="0"/>
              <a:t>Scripting Capabilities</a:t>
            </a:r>
            <a:endParaRPr lang="en-US" dirty="0"/>
          </a:p>
        </p:txBody>
      </p:sp>
      <p:sp>
        <p:nvSpPr>
          <p:cNvPr id="4" name="Freeform 84"/>
          <p:cNvSpPr>
            <a:spLocks noEditPoints="1"/>
          </p:cNvSpPr>
          <p:nvPr/>
        </p:nvSpPr>
        <p:spPr bwMode="black">
          <a:xfrm>
            <a:off x="8633089" y="2413266"/>
            <a:ext cx="2894542" cy="3461084"/>
          </a:xfrm>
          <a:custGeom>
            <a:avLst/>
            <a:gdLst>
              <a:gd name="T0" fmla="*/ 604 w 1838"/>
              <a:gd name="T1" fmla="*/ 253 h 2192"/>
              <a:gd name="T2" fmla="*/ 1159 w 1838"/>
              <a:gd name="T3" fmla="*/ 963 h 2192"/>
              <a:gd name="T4" fmla="*/ 1105 w 1838"/>
              <a:gd name="T5" fmla="*/ 573 h 2192"/>
              <a:gd name="T6" fmla="*/ 214 w 1838"/>
              <a:gd name="T7" fmla="*/ 0 h 2192"/>
              <a:gd name="T8" fmla="*/ 1159 w 1838"/>
              <a:gd name="T9" fmla="*/ 694 h 2192"/>
              <a:gd name="T10" fmla="*/ 1088 w 1838"/>
              <a:gd name="T11" fmla="*/ 764 h 2192"/>
              <a:gd name="T12" fmla="*/ 284 w 1838"/>
              <a:gd name="T13" fmla="*/ 198 h 2192"/>
              <a:gd name="T14" fmla="*/ 214 w 1838"/>
              <a:gd name="T15" fmla="*/ 128 h 2192"/>
              <a:gd name="T16" fmla="*/ 1443 w 1838"/>
              <a:gd name="T17" fmla="*/ 262 h 2192"/>
              <a:gd name="T18" fmla="*/ 1309 w 1838"/>
              <a:gd name="T19" fmla="*/ 1063 h 2192"/>
              <a:gd name="T20" fmla="*/ 903 w 1838"/>
              <a:gd name="T21" fmla="*/ 764 h 2192"/>
              <a:gd name="T22" fmla="*/ 639 w 1838"/>
              <a:gd name="T23" fmla="*/ 952 h 2192"/>
              <a:gd name="T24" fmla="*/ 704 w 1838"/>
              <a:gd name="T25" fmla="*/ 1683 h 2192"/>
              <a:gd name="T26" fmla="*/ 767 w 1838"/>
              <a:gd name="T27" fmla="*/ 1191 h 2192"/>
              <a:gd name="T28" fmla="*/ 1683 w 1838"/>
              <a:gd name="T29" fmla="*/ 390 h 2192"/>
              <a:gd name="T30" fmla="*/ 1443 w 1838"/>
              <a:gd name="T31" fmla="*/ 134 h 2192"/>
              <a:gd name="T32" fmla="*/ 960 w 1838"/>
              <a:gd name="T33" fmla="*/ 198 h 2192"/>
              <a:gd name="T34" fmla="*/ 704 w 1838"/>
              <a:gd name="T35" fmla="*/ 1555 h 2192"/>
              <a:gd name="T36" fmla="*/ 775 w 1838"/>
              <a:gd name="T37" fmla="*/ 1484 h 2192"/>
              <a:gd name="T38" fmla="*/ 704 w 1838"/>
              <a:gd name="T39" fmla="*/ 694 h 2192"/>
              <a:gd name="T40" fmla="*/ 1631 w 1838"/>
              <a:gd name="T41" fmla="*/ 128 h 2192"/>
              <a:gd name="T42" fmla="*/ 1560 w 1838"/>
              <a:gd name="T43" fmla="*/ 198 h 2192"/>
              <a:gd name="T44" fmla="*/ 1230 w 1838"/>
              <a:gd name="T45" fmla="*/ 198 h 2192"/>
              <a:gd name="T46" fmla="*/ 1159 w 1838"/>
              <a:gd name="T47" fmla="*/ 128 h 2192"/>
              <a:gd name="T48" fmla="*/ 1823 w 1838"/>
              <a:gd name="T49" fmla="*/ 1484 h 2192"/>
              <a:gd name="T50" fmla="*/ 1553 w 1838"/>
              <a:gd name="T51" fmla="*/ 1670 h 2192"/>
              <a:gd name="T52" fmla="*/ 1362 w 1838"/>
              <a:gd name="T53" fmla="*/ 1922 h 2192"/>
              <a:gd name="T54" fmla="*/ 1177 w 1838"/>
              <a:gd name="T55" fmla="*/ 2192 h 2192"/>
              <a:gd name="T56" fmla="*/ 1639 w 1838"/>
              <a:gd name="T57" fmla="*/ 2192 h 2192"/>
              <a:gd name="T58" fmla="*/ 1177 w 1838"/>
              <a:gd name="T59" fmla="*/ 2064 h 2192"/>
              <a:gd name="T60" fmla="*/ 1247 w 1838"/>
              <a:gd name="T61" fmla="*/ 1993 h 2192"/>
              <a:gd name="T62" fmla="*/ 1695 w 1838"/>
              <a:gd name="T63" fmla="*/ 1484 h 2192"/>
              <a:gd name="T64" fmla="*/ 1624 w 1838"/>
              <a:gd name="T65" fmla="*/ 1414 h 2192"/>
              <a:gd name="T66" fmla="*/ 1639 w 1838"/>
              <a:gd name="T67" fmla="*/ 1922 h 2192"/>
              <a:gd name="T68" fmla="*/ 1133 w 1838"/>
              <a:gd name="T69" fmla="*/ 1678 h 2192"/>
              <a:gd name="T70" fmla="*/ 1177 w 1838"/>
              <a:gd name="T71" fmla="*/ 1286 h 2192"/>
              <a:gd name="T72" fmla="*/ 807 w 1838"/>
              <a:gd name="T73" fmla="*/ 1823 h 2192"/>
              <a:gd name="T74" fmla="*/ 384 w 1838"/>
              <a:gd name="T75" fmla="*/ 1922 h 2192"/>
              <a:gd name="T76" fmla="*/ 412 w 1838"/>
              <a:gd name="T77" fmla="*/ 764 h 2192"/>
              <a:gd name="T78" fmla="*/ 157 w 1838"/>
              <a:gd name="T79" fmla="*/ 955 h 2192"/>
              <a:gd name="T80" fmla="*/ 199 w 1838"/>
              <a:gd name="T81" fmla="*/ 2192 h 2192"/>
              <a:gd name="T82" fmla="*/ 704 w 1838"/>
              <a:gd name="T83" fmla="*/ 2192 h 2192"/>
              <a:gd name="T84" fmla="*/ 1133 w 1838"/>
              <a:gd name="T85" fmla="*/ 1678 h 2192"/>
              <a:gd name="T86" fmla="*/ 1177 w 1838"/>
              <a:gd name="T87" fmla="*/ 1555 h 2192"/>
              <a:gd name="T88" fmla="*/ 199 w 1838"/>
              <a:gd name="T89" fmla="*/ 2064 h 2192"/>
              <a:gd name="T90" fmla="*/ 270 w 1838"/>
              <a:gd name="T91" fmla="*/ 1993 h 2192"/>
              <a:gd name="T92" fmla="*/ 143 w 1838"/>
              <a:gd name="T93" fmla="*/ 764 h 2192"/>
              <a:gd name="T94" fmla="*/ 214 w 1838"/>
              <a:gd name="T95" fmla="*/ 835 h 2192"/>
              <a:gd name="T96" fmla="*/ 704 w 1838"/>
              <a:gd name="T97" fmla="*/ 1922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38" h="2192">
                <a:moveTo>
                  <a:pt x="214" y="397"/>
                </a:moveTo>
                <a:cubicBezTo>
                  <a:pt x="304" y="397"/>
                  <a:pt x="381" y="336"/>
                  <a:pt x="405" y="253"/>
                </a:cubicBezTo>
                <a:cubicBezTo>
                  <a:pt x="604" y="253"/>
                  <a:pt x="604" y="253"/>
                  <a:pt x="604" y="253"/>
                </a:cubicBezTo>
                <a:cubicBezTo>
                  <a:pt x="998" y="647"/>
                  <a:pt x="998" y="647"/>
                  <a:pt x="998" y="647"/>
                </a:cubicBezTo>
                <a:cubicBezTo>
                  <a:pt x="974" y="680"/>
                  <a:pt x="960" y="720"/>
                  <a:pt x="960" y="764"/>
                </a:cubicBezTo>
                <a:cubicBezTo>
                  <a:pt x="960" y="874"/>
                  <a:pt x="1049" y="963"/>
                  <a:pt x="1159" y="963"/>
                </a:cubicBezTo>
                <a:cubicBezTo>
                  <a:pt x="1268" y="963"/>
                  <a:pt x="1358" y="874"/>
                  <a:pt x="1358" y="764"/>
                </a:cubicBezTo>
                <a:cubicBezTo>
                  <a:pt x="1358" y="655"/>
                  <a:pt x="1268" y="566"/>
                  <a:pt x="1159" y="566"/>
                </a:cubicBezTo>
                <a:cubicBezTo>
                  <a:pt x="1140" y="566"/>
                  <a:pt x="1122" y="568"/>
                  <a:pt x="1105" y="573"/>
                </a:cubicBezTo>
                <a:cubicBezTo>
                  <a:pt x="657" y="125"/>
                  <a:pt x="657" y="125"/>
                  <a:pt x="657" y="125"/>
                </a:cubicBezTo>
                <a:cubicBezTo>
                  <a:pt x="398" y="125"/>
                  <a:pt x="398" y="125"/>
                  <a:pt x="398" y="125"/>
                </a:cubicBezTo>
                <a:cubicBezTo>
                  <a:pt x="369" y="51"/>
                  <a:pt x="297" y="0"/>
                  <a:pt x="214" y="0"/>
                </a:cubicBezTo>
                <a:cubicBezTo>
                  <a:pt x="104" y="0"/>
                  <a:pt x="15" y="89"/>
                  <a:pt x="15" y="198"/>
                </a:cubicBezTo>
                <a:cubicBezTo>
                  <a:pt x="15" y="308"/>
                  <a:pt x="104" y="397"/>
                  <a:pt x="214" y="397"/>
                </a:cubicBezTo>
                <a:close/>
                <a:moveTo>
                  <a:pt x="1159" y="694"/>
                </a:moveTo>
                <a:cubicBezTo>
                  <a:pt x="1198" y="694"/>
                  <a:pt x="1230" y="725"/>
                  <a:pt x="1230" y="764"/>
                </a:cubicBezTo>
                <a:cubicBezTo>
                  <a:pt x="1230" y="803"/>
                  <a:pt x="1198" y="835"/>
                  <a:pt x="1159" y="835"/>
                </a:cubicBezTo>
                <a:cubicBezTo>
                  <a:pt x="1120" y="835"/>
                  <a:pt x="1088" y="803"/>
                  <a:pt x="1088" y="764"/>
                </a:cubicBezTo>
                <a:cubicBezTo>
                  <a:pt x="1088" y="725"/>
                  <a:pt x="1120" y="694"/>
                  <a:pt x="1159" y="694"/>
                </a:cubicBezTo>
                <a:close/>
                <a:moveTo>
                  <a:pt x="214" y="128"/>
                </a:moveTo>
                <a:cubicBezTo>
                  <a:pt x="253" y="128"/>
                  <a:pt x="284" y="159"/>
                  <a:pt x="284" y="198"/>
                </a:cubicBezTo>
                <a:cubicBezTo>
                  <a:pt x="284" y="237"/>
                  <a:pt x="253" y="269"/>
                  <a:pt x="214" y="269"/>
                </a:cubicBezTo>
                <a:cubicBezTo>
                  <a:pt x="175" y="269"/>
                  <a:pt x="143" y="237"/>
                  <a:pt x="143" y="198"/>
                </a:cubicBezTo>
                <a:cubicBezTo>
                  <a:pt x="143" y="159"/>
                  <a:pt x="175" y="128"/>
                  <a:pt x="214" y="128"/>
                </a:cubicBezTo>
                <a:close/>
                <a:moveTo>
                  <a:pt x="1159" y="397"/>
                </a:moveTo>
                <a:cubicBezTo>
                  <a:pt x="1246" y="397"/>
                  <a:pt x="1320" y="341"/>
                  <a:pt x="1347" y="262"/>
                </a:cubicBezTo>
                <a:cubicBezTo>
                  <a:pt x="1443" y="262"/>
                  <a:pt x="1443" y="262"/>
                  <a:pt x="1443" y="262"/>
                </a:cubicBezTo>
                <a:cubicBezTo>
                  <a:pt x="1461" y="317"/>
                  <a:pt x="1503" y="360"/>
                  <a:pt x="1555" y="382"/>
                </a:cubicBezTo>
                <a:cubicBezTo>
                  <a:pt x="1555" y="817"/>
                  <a:pt x="1555" y="817"/>
                  <a:pt x="1555" y="817"/>
                </a:cubicBezTo>
                <a:cubicBezTo>
                  <a:pt x="1309" y="1063"/>
                  <a:pt x="1309" y="1063"/>
                  <a:pt x="1309" y="1063"/>
                </a:cubicBezTo>
                <a:cubicBezTo>
                  <a:pt x="767" y="1063"/>
                  <a:pt x="767" y="1063"/>
                  <a:pt x="767" y="1063"/>
                </a:cubicBezTo>
                <a:cubicBezTo>
                  <a:pt x="767" y="953"/>
                  <a:pt x="767" y="953"/>
                  <a:pt x="767" y="953"/>
                </a:cubicBezTo>
                <a:cubicBezTo>
                  <a:pt x="846" y="927"/>
                  <a:pt x="903" y="852"/>
                  <a:pt x="903" y="764"/>
                </a:cubicBezTo>
                <a:cubicBezTo>
                  <a:pt x="903" y="655"/>
                  <a:pt x="814" y="566"/>
                  <a:pt x="704" y="566"/>
                </a:cubicBezTo>
                <a:cubicBezTo>
                  <a:pt x="595" y="566"/>
                  <a:pt x="506" y="655"/>
                  <a:pt x="506" y="764"/>
                </a:cubicBezTo>
                <a:cubicBezTo>
                  <a:pt x="506" y="851"/>
                  <a:pt x="561" y="925"/>
                  <a:pt x="639" y="952"/>
                </a:cubicBezTo>
                <a:cubicBezTo>
                  <a:pt x="639" y="1297"/>
                  <a:pt x="639" y="1297"/>
                  <a:pt x="639" y="1297"/>
                </a:cubicBezTo>
                <a:cubicBezTo>
                  <a:pt x="561" y="1324"/>
                  <a:pt x="506" y="1398"/>
                  <a:pt x="506" y="1484"/>
                </a:cubicBezTo>
                <a:cubicBezTo>
                  <a:pt x="506" y="1594"/>
                  <a:pt x="595" y="1683"/>
                  <a:pt x="704" y="1683"/>
                </a:cubicBezTo>
                <a:cubicBezTo>
                  <a:pt x="814" y="1683"/>
                  <a:pt x="903" y="1594"/>
                  <a:pt x="903" y="1484"/>
                </a:cubicBezTo>
                <a:cubicBezTo>
                  <a:pt x="903" y="1397"/>
                  <a:pt x="846" y="1322"/>
                  <a:pt x="767" y="1296"/>
                </a:cubicBezTo>
                <a:cubicBezTo>
                  <a:pt x="767" y="1191"/>
                  <a:pt x="767" y="1191"/>
                  <a:pt x="767" y="1191"/>
                </a:cubicBezTo>
                <a:cubicBezTo>
                  <a:pt x="1362" y="1191"/>
                  <a:pt x="1362" y="1191"/>
                  <a:pt x="1362" y="1191"/>
                </a:cubicBezTo>
                <a:cubicBezTo>
                  <a:pt x="1683" y="870"/>
                  <a:pt x="1683" y="870"/>
                  <a:pt x="1683" y="870"/>
                </a:cubicBezTo>
                <a:cubicBezTo>
                  <a:pt x="1683" y="390"/>
                  <a:pt x="1683" y="390"/>
                  <a:pt x="1683" y="390"/>
                </a:cubicBezTo>
                <a:cubicBezTo>
                  <a:pt x="1768" y="367"/>
                  <a:pt x="1830" y="290"/>
                  <a:pt x="1830" y="198"/>
                </a:cubicBezTo>
                <a:cubicBezTo>
                  <a:pt x="1830" y="89"/>
                  <a:pt x="1740" y="0"/>
                  <a:pt x="1631" y="0"/>
                </a:cubicBezTo>
                <a:cubicBezTo>
                  <a:pt x="1544" y="0"/>
                  <a:pt x="1469" y="56"/>
                  <a:pt x="1443" y="134"/>
                </a:cubicBezTo>
                <a:cubicBezTo>
                  <a:pt x="1347" y="134"/>
                  <a:pt x="1347" y="134"/>
                  <a:pt x="1347" y="134"/>
                </a:cubicBezTo>
                <a:cubicBezTo>
                  <a:pt x="1320" y="56"/>
                  <a:pt x="1246" y="0"/>
                  <a:pt x="1159" y="0"/>
                </a:cubicBezTo>
                <a:cubicBezTo>
                  <a:pt x="1049" y="0"/>
                  <a:pt x="960" y="89"/>
                  <a:pt x="960" y="198"/>
                </a:cubicBezTo>
                <a:cubicBezTo>
                  <a:pt x="960" y="308"/>
                  <a:pt x="1049" y="397"/>
                  <a:pt x="1159" y="397"/>
                </a:cubicBezTo>
                <a:close/>
                <a:moveTo>
                  <a:pt x="775" y="1484"/>
                </a:moveTo>
                <a:cubicBezTo>
                  <a:pt x="775" y="1523"/>
                  <a:pt x="743" y="1555"/>
                  <a:pt x="704" y="1555"/>
                </a:cubicBezTo>
                <a:cubicBezTo>
                  <a:pt x="665" y="1555"/>
                  <a:pt x="634" y="1523"/>
                  <a:pt x="634" y="1484"/>
                </a:cubicBezTo>
                <a:cubicBezTo>
                  <a:pt x="634" y="1445"/>
                  <a:pt x="665" y="1414"/>
                  <a:pt x="704" y="1414"/>
                </a:cubicBezTo>
                <a:cubicBezTo>
                  <a:pt x="743" y="1414"/>
                  <a:pt x="775" y="1445"/>
                  <a:pt x="775" y="1484"/>
                </a:cubicBezTo>
                <a:close/>
                <a:moveTo>
                  <a:pt x="704" y="835"/>
                </a:moveTo>
                <a:cubicBezTo>
                  <a:pt x="665" y="835"/>
                  <a:pt x="634" y="803"/>
                  <a:pt x="634" y="764"/>
                </a:cubicBezTo>
                <a:cubicBezTo>
                  <a:pt x="634" y="725"/>
                  <a:pt x="665" y="694"/>
                  <a:pt x="704" y="694"/>
                </a:cubicBezTo>
                <a:cubicBezTo>
                  <a:pt x="743" y="694"/>
                  <a:pt x="775" y="725"/>
                  <a:pt x="775" y="764"/>
                </a:cubicBezTo>
                <a:cubicBezTo>
                  <a:pt x="775" y="803"/>
                  <a:pt x="743" y="835"/>
                  <a:pt x="704" y="835"/>
                </a:cubicBezTo>
                <a:close/>
                <a:moveTo>
                  <a:pt x="1631" y="128"/>
                </a:moveTo>
                <a:cubicBezTo>
                  <a:pt x="1670" y="128"/>
                  <a:pt x="1702" y="159"/>
                  <a:pt x="1702" y="198"/>
                </a:cubicBezTo>
                <a:cubicBezTo>
                  <a:pt x="1702" y="237"/>
                  <a:pt x="1670" y="269"/>
                  <a:pt x="1631" y="269"/>
                </a:cubicBezTo>
                <a:cubicBezTo>
                  <a:pt x="1592" y="269"/>
                  <a:pt x="1560" y="237"/>
                  <a:pt x="1560" y="198"/>
                </a:cubicBezTo>
                <a:cubicBezTo>
                  <a:pt x="1560" y="159"/>
                  <a:pt x="1592" y="128"/>
                  <a:pt x="1631" y="128"/>
                </a:cubicBezTo>
                <a:close/>
                <a:moveTo>
                  <a:pt x="1159" y="128"/>
                </a:moveTo>
                <a:cubicBezTo>
                  <a:pt x="1198" y="128"/>
                  <a:pt x="1230" y="159"/>
                  <a:pt x="1230" y="198"/>
                </a:cubicBezTo>
                <a:cubicBezTo>
                  <a:pt x="1230" y="237"/>
                  <a:pt x="1198" y="269"/>
                  <a:pt x="1159" y="269"/>
                </a:cubicBezTo>
                <a:cubicBezTo>
                  <a:pt x="1120" y="269"/>
                  <a:pt x="1088" y="237"/>
                  <a:pt x="1088" y="198"/>
                </a:cubicBezTo>
                <a:cubicBezTo>
                  <a:pt x="1088" y="159"/>
                  <a:pt x="1120" y="128"/>
                  <a:pt x="1159" y="128"/>
                </a:cubicBezTo>
                <a:close/>
                <a:moveTo>
                  <a:pt x="1681" y="1799"/>
                </a:moveTo>
                <a:cubicBezTo>
                  <a:pt x="1681" y="1675"/>
                  <a:pt x="1681" y="1675"/>
                  <a:pt x="1681" y="1675"/>
                </a:cubicBezTo>
                <a:cubicBezTo>
                  <a:pt x="1763" y="1650"/>
                  <a:pt x="1823" y="1574"/>
                  <a:pt x="1823" y="1484"/>
                </a:cubicBezTo>
                <a:cubicBezTo>
                  <a:pt x="1823" y="1375"/>
                  <a:pt x="1734" y="1286"/>
                  <a:pt x="1624" y="1286"/>
                </a:cubicBezTo>
                <a:cubicBezTo>
                  <a:pt x="1514" y="1286"/>
                  <a:pt x="1425" y="1375"/>
                  <a:pt x="1425" y="1484"/>
                </a:cubicBezTo>
                <a:cubicBezTo>
                  <a:pt x="1425" y="1569"/>
                  <a:pt x="1478" y="1641"/>
                  <a:pt x="1553" y="1670"/>
                </a:cubicBezTo>
                <a:cubicBezTo>
                  <a:pt x="1553" y="1814"/>
                  <a:pt x="1553" y="1814"/>
                  <a:pt x="1553" y="1814"/>
                </a:cubicBezTo>
                <a:cubicBezTo>
                  <a:pt x="1507" y="1836"/>
                  <a:pt x="1472" y="1874"/>
                  <a:pt x="1453" y="1922"/>
                </a:cubicBezTo>
                <a:cubicBezTo>
                  <a:pt x="1362" y="1922"/>
                  <a:pt x="1362" y="1922"/>
                  <a:pt x="1362" y="1922"/>
                </a:cubicBezTo>
                <a:cubicBezTo>
                  <a:pt x="1333" y="1847"/>
                  <a:pt x="1261" y="1794"/>
                  <a:pt x="1177" y="1794"/>
                </a:cubicBezTo>
                <a:cubicBezTo>
                  <a:pt x="1067" y="1794"/>
                  <a:pt x="978" y="1883"/>
                  <a:pt x="978" y="1993"/>
                </a:cubicBezTo>
                <a:cubicBezTo>
                  <a:pt x="978" y="2103"/>
                  <a:pt x="1067" y="2192"/>
                  <a:pt x="1177" y="2192"/>
                </a:cubicBezTo>
                <a:cubicBezTo>
                  <a:pt x="1266" y="2192"/>
                  <a:pt x="1343" y="2132"/>
                  <a:pt x="1367" y="2050"/>
                </a:cubicBezTo>
                <a:cubicBezTo>
                  <a:pt x="1448" y="2050"/>
                  <a:pt x="1448" y="2050"/>
                  <a:pt x="1448" y="2050"/>
                </a:cubicBezTo>
                <a:cubicBezTo>
                  <a:pt x="1473" y="2132"/>
                  <a:pt x="1549" y="2192"/>
                  <a:pt x="1639" y="2192"/>
                </a:cubicBezTo>
                <a:cubicBezTo>
                  <a:pt x="1748" y="2192"/>
                  <a:pt x="1838" y="2103"/>
                  <a:pt x="1838" y="1993"/>
                </a:cubicBezTo>
                <a:cubicBezTo>
                  <a:pt x="1838" y="1898"/>
                  <a:pt x="1770" y="1818"/>
                  <a:pt x="1681" y="1799"/>
                </a:cubicBezTo>
                <a:close/>
                <a:moveTo>
                  <a:pt x="1177" y="2064"/>
                </a:moveTo>
                <a:cubicBezTo>
                  <a:pt x="1138" y="2064"/>
                  <a:pt x="1106" y="2032"/>
                  <a:pt x="1106" y="1993"/>
                </a:cubicBezTo>
                <a:cubicBezTo>
                  <a:pt x="1106" y="1954"/>
                  <a:pt x="1138" y="1922"/>
                  <a:pt x="1177" y="1922"/>
                </a:cubicBezTo>
                <a:cubicBezTo>
                  <a:pt x="1216" y="1922"/>
                  <a:pt x="1247" y="1954"/>
                  <a:pt x="1247" y="1993"/>
                </a:cubicBezTo>
                <a:cubicBezTo>
                  <a:pt x="1247" y="2032"/>
                  <a:pt x="1216" y="2064"/>
                  <a:pt x="1177" y="2064"/>
                </a:cubicBezTo>
                <a:close/>
                <a:moveTo>
                  <a:pt x="1624" y="1414"/>
                </a:moveTo>
                <a:cubicBezTo>
                  <a:pt x="1663" y="1414"/>
                  <a:pt x="1695" y="1445"/>
                  <a:pt x="1695" y="1484"/>
                </a:cubicBezTo>
                <a:cubicBezTo>
                  <a:pt x="1695" y="1523"/>
                  <a:pt x="1663" y="1555"/>
                  <a:pt x="1624" y="1555"/>
                </a:cubicBezTo>
                <a:cubicBezTo>
                  <a:pt x="1585" y="1555"/>
                  <a:pt x="1553" y="1523"/>
                  <a:pt x="1553" y="1484"/>
                </a:cubicBezTo>
                <a:cubicBezTo>
                  <a:pt x="1553" y="1445"/>
                  <a:pt x="1585" y="1414"/>
                  <a:pt x="1624" y="1414"/>
                </a:cubicBezTo>
                <a:close/>
                <a:moveTo>
                  <a:pt x="1639" y="2064"/>
                </a:moveTo>
                <a:cubicBezTo>
                  <a:pt x="1600" y="2064"/>
                  <a:pt x="1568" y="2032"/>
                  <a:pt x="1568" y="1993"/>
                </a:cubicBezTo>
                <a:cubicBezTo>
                  <a:pt x="1568" y="1954"/>
                  <a:pt x="1600" y="1922"/>
                  <a:pt x="1639" y="1922"/>
                </a:cubicBezTo>
                <a:cubicBezTo>
                  <a:pt x="1678" y="1922"/>
                  <a:pt x="1710" y="1954"/>
                  <a:pt x="1710" y="1993"/>
                </a:cubicBezTo>
                <a:cubicBezTo>
                  <a:pt x="1710" y="2032"/>
                  <a:pt x="1678" y="2064"/>
                  <a:pt x="1639" y="2064"/>
                </a:cubicBezTo>
                <a:close/>
                <a:moveTo>
                  <a:pt x="1133" y="1678"/>
                </a:moveTo>
                <a:cubicBezTo>
                  <a:pt x="1147" y="1681"/>
                  <a:pt x="1162" y="1683"/>
                  <a:pt x="1177" y="1683"/>
                </a:cubicBezTo>
                <a:cubicBezTo>
                  <a:pt x="1286" y="1683"/>
                  <a:pt x="1375" y="1594"/>
                  <a:pt x="1375" y="1484"/>
                </a:cubicBezTo>
                <a:cubicBezTo>
                  <a:pt x="1375" y="1375"/>
                  <a:pt x="1286" y="1286"/>
                  <a:pt x="1177" y="1286"/>
                </a:cubicBezTo>
                <a:cubicBezTo>
                  <a:pt x="1067" y="1286"/>
                  <a:pt x="978" y="1375"/>
                  <a:pt x="978" y="1484"/>
                </a:cubicBezTo>
                <a:cubicBezTo>
                  <a:pt x="978" y="1531"/>
                  <a:pt x="994" y="1575"/>
                  <a:pt x="1022" y="1609"/>
                </a:cubicBezTo>
                <a:cubicBezTo>
                  <a:pt x="807" y="1823"/>
                  <a:pt x="807" y="1823"/>
                  <a:pt x="807" y="1823"/>
                </a:cubicBezTo>
                <a:cubicBezTo>
                  <a:pt x="777" y="1805"/>
                  <a:pt x="742" y="1794"/>
                  <a:pt x="704" y="1794"/>
                </a:cubicBezTo>
                <a:cubicBezTo>
                  <a:pt x="620" y="1794"/>
                  <a:pt x="548" y="1847"/>
                  <a:pt x="519" y="1922"/>
                </a:cubicBezTo>
                <a:cubicBezTo>
                  <a:pt x="384" y="1922"/>
                  <a:pt x="384" y="1922"/>
                  <a:pt x="384" y="1922"/>
                </a:cubicBezTo>
                <a:cubicBezTo>
                  <a:pt x="366" y="1874"/>
                  <a:pt x="330" y="1836"/>
                  <a:pt x="285" y="1814"/>
                </a:cubicBezTo>
                <a:cubicBezTo>
                  <a:pt x="285" y="950"/>
                  <a:pt x="285" y="950"/>
                  <a:pt x="285" y="950"/>
                </a:cubicBezTo>
                <a:cubicBezTo>
                  <a:pt x="359" y="921"/>
                  <a:pt x="412" y="849"/>
                  <a:pt x="412" y="764"/>
                </a:cubicBezTo>
                <a:cubicBezTo>
                  <a:pt x="412" y="655"/>
                  <a:pt x="323" y="566"/>
                  <a:pt x="214" y="566"/>
                </a:cubicBezTo>
                <a:cubicBezTo>
                  <a:pt x="104" y="566"/>
                  <a:pt x="15" y="655"/>
                  <a:pt x="15" y="764"/>
                </a:cubicBezTo>
                <a:cubicBezTo>
                  <a:pt x="15" y="854"/>
                  <a:pt x="75" y="930"/>
                  <a:pt x="157" y="955"/>
                </a:cubicBezTo>
                <a:cubicBezTo>
                  <a:pt x="157" y="1799"/>
                  <a:pt x="157" y="1799"/>
                  <a:pt x="157" y="1799"/>
                </a:cubicBezTo>
                <a:cubicBezTo>
                  <a:pt x="67" y="1818"/>
                  <a:pt x="0" y="1898"/>
                  <a:pt x="0" y="1993"/>
                </a:cubicBezTo>
                <a:cubicBezTo>
                  <a:pt x="0" y="2103"/>
                  <a:pt x="89" y="2192"/>
                  <a:pt x="199" y="2192"/>
                </a:cubicBezTo>
                <a:cubicBezTo>
                  <a:pt x="289" y="2192"/>
                  <a:pt x="365" y="2132"/>
                  <a:pt x="389" y="2050"/>
                </a:cubicBezTo>
                <a:cubicBezTo>
                  <a:pt x="514" y="2050"/>
                  <a:pt x="514" y="2050"/>
                  <a:pt x="514" y="2050"/>
                </a:cubicBezTo>
                <a:cubicBezTo>
                  <a:pt x="538" y="2132"/>
                  <a:pt x="615" y="2192"/>
                  <a:pt x="704" y="2192"/>
                </a:cubicBezTo>
                <a:cubicBezTo>
                  <a:pt x="814" y="2192"/>
                  <a:pt x="903" y="2103"/>
                  <a:pt x="903" y="1993"/>
                </a:cubicBezTo>
                <a:cubicBezTo>
                  <a:pt x="903" y="1968"/>
                  <a:pt x="898" y="1944"/>
                  <a:pt x="890" y="1922"/>
                </a:cubicBezTo>
                <a:lnTo>
                  <a:pt x="1133" y="1678"/>
                </a:lnTo>
                <a:close/>
                <a:moveTo>
                  <a:pt x="1177" y="1414"/>
                </a:moveTo>
                <a:cubicBezTo>
                  <a:pt x="1216" y="1414"/>
                  <a:pt x="1247" y="1445"/>
                  <a:pt x="1247" y="1484"/>
                </a:cubicBezTo>
                <a:cubicBezTo>
                  <a:pt x="1247" y="1523"/>
                  <a:pt x="1216" y="1555"/>
                  <a:pt x="1177" y="1555"/>
                </a:cubicBezTo>
                <a:cubicBezTo>
                  <a:pt x="1138" y="1555"/>
                  <a:pt x="1106" y="1523"/>
                  <a:pt x="1106" y="1484"/>
                </a:cubicBezTo>
                <a:cubicBezTo>
                  <a:pt x="1106" y="1445"/>
                  <a:pt x="1138" y="1414"/>
                  <a:pt x="1177" y="1414"/>
                </a:cubicBezTo>
                <a:close/>
                <a:moveTo>
                  <a:pt x="199" y="2064"/>
                </a:moveTo>
                <a:cubicBezTo>
                  <a:pt x="160" y="2064"/>
                  <a:pt x="128" y="2032"/>
                  <a:pt x="128" y="1993"/>
                </a:cubicBezTo>
                <a:cubicBezTo>
                  <a:pt x="128" y="1954"/>
                  <a:pt x="160" y="1922"/>
                  <a:pt x="199" y="1922"/>
                </a:cubicBezTo>
                <a:cubicBezTo>
                  <a:pt x="238" y="1922"/>
                  <a:pt x="270" y="1954"/>
                  <a:pt x="270" y="1993"/>
                </a:cubicBezTo>
                <a:cubicBezTo>
                  <a:pt x="270" y="2032"/>
                  <a:pt x="238" y="2064"/>
                  <a:pt x="199" y="2064"/>
                </a:cubicBezTo>
                <a:close/>
                <a:moveTo>
                  <a:pt x="214" y="835"/>
                </a:moveTo>
                <a:cubicBezTo>
                  <a:pt x="175" y="835"/>
                  <a:pt x="143" y="803"/>
                  <a:pt x="143" y="764"/>
                </a:cubicBezTo>
                <a:cubicBezTo>
                  <a:pt x="143" y="725"/>
                  <a:pt x="175" y="694"/>
                  <a:pt x="214" y="694"/>
                </a:cubicBezTo>
                <a:cubicBezTo>
                  <a:pt x="253" y="694"/>
                  <a:pt x="284" y="725"/>
                  <a:pt x="284" y="764"/>
                </a:cubicBezTo>
                <a:cubicBezTo>
                  <a:pt x="284" y="803"/>
                  <a:pt x="253" y="835"/>
                  <a:pt x="214" y="835"/>
                </a:cubicBezTo>
                <a:close/>
                <a:moveTo>
                  <a:pt x="704" y="2064"/>
                </a:moveTo>
                <a:cubicBezTo>
                  <a:pt x="665" y="2064"/>
                  <a:pt x="634" y="2032"/>
                  <a:pt x="634" y="1993"/>
                </a:cubicBezTo>
                <a:cubicBezTo>
                  <a:pt x="634" y="1954"/>
                  <a:pt x="665" y="1922"/>
                  <a:pt x="704" y="1922"/>
                </a:cubicBezTo>
                <a:cubicBezTo>
                  <a:pt x="743" y="1922"/>
                  <a:pt x="775" y="1954"/>
                  <a:pt x="775" y="1993"/>
                </a:cubicBezTo>
                <a:cubicBezTo>
                  <a:pt x="775" y="2032"/>
                  <a:pt x="743" y="2064"/>
                  <a:pt x="704" y="2064"/>
                </a:cubicBezTo>
                <a:close/>
              </a:path>
            </a:pathLst>
          </a:custGeom>
          <a:solidFill>
            <a:schemeClr val="tx2"/>
          </a:solidFill>
          <a:ln>
            <a:noFill/>
          </a:ln>
        </p:spPr>
        <p:txBody>
          <a:bodyPr vert="horz" wrap="square" lIns="109693" tIns="54847" rIns="109693" bIns="54847" numCol="1" anchor="t" anchorCtr="0" compatLnSpc="1">
            <a:prstTxWarp prst="textNoShape">
              <a:avLst/>
            </a:prstTxWarp>
          </a:bodyPr>
          <a:lstStyle/>
          <a:p>
            <a:endParaRPr lang="en-US" sz="2099" dirty="0"/>
          </a:p>
        </p:txBody>
      </p:sp>
    </p:spTree>
    <p:extLst>
      <p:ext uri="{BB962C8B-B14F-4D97-AF65-F5344CB8AC3E}">
        <p14:creationId xmlns:p14="http://schemas.microsoft.com/office/powerpoint/2010/main" val="301945903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 can you do with PowerShell?</a:t>
            </a:r>
            <a:endParaRPr lang="en-US" dirty="0"/>
          </a:p>
        </p:txBody>
      </p:sp>
      <p:sp>
        <p:nvSpPr>
          <p:cNvPr id="15" name="Text Placeholder 4"/>
          <p:cNvSpPr txBox="1">
            <a:spLocks/>
          </p:cNvSpPr>
          <p:nvPr/>
        </p:nvSpPr>
        <p:spPr>
          <a:xfrm>
            <a:off x="2485004" y="1900637"/>
            <a:ext cx="9383536" cy="1307251"/>
          </a:xfrm>
          <a:prstGeom prst="rect">
            <a:avLst/>
          </a:prstGeom>
          <a:solidFill>
            <a:schemeClr val="tx1">
              <a:alpha val="5000"/>
            </a:schemeClr>
          </a:solidFill>
        </p:spPr>
        <p:txBody>
          <a:bodyPr lIns="137102" tIns="0" rIns="182800" bIns="0" anchor="ctr"/>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768"/>
              </a:spcBef>
              <a:buSzTx/>
            </a:pPr>
            <a:r>
              <a:rPr lang="en-US" sz="2399" spc="-71" dirty="0">
                <a:solidFill>
                  <a:schemeClr val="accent2">
                    <a:alpha val="99000"/>
                  </a:schemeClr>
                </a:solidFill>
                <a:latin typeface="Segoe UI Light" pitchFamily="34" charset="0"/>
                <a:cs typeface="Segoe UI Light" pitchFamily="34" charset="0"/>
              </a:rPr>
              <a:t>Automation</a:t>
            </a:r>
            <a:endParaRPr lang="en-US" sz="2399" spc="-71" dirty="0">
              <a:gradFill>
                <a:gsLst>
                  <a:gs pos="0">
                    <a:srgbClr val="292929"/>
                  </a:gs>
                  <a:gs pos="100000">
                    <a:srgbClr val="292929"/>
                  </a:gs>
                </a:gsLst>
                <a:lin ang="5400000" scaled="0"/>
              </a:gradFill>
              <a:latin typeface="Segoe UI Light"/>
            </a:endParaRPr>
          </a:p>
          <a:p>
            <a:pPr fontAlgn="ctr">
              <a:lnSpc>
                <a:spcPct val="100000"/>
              </a:lnSpc>
              <a:spcBef>
                <a:spcPts val="0"/>
              </a:spcBef>
              <a:spcAft>
                <a:spcPct val="0"/>
              </a:spcAft>
              <a:buSzTx/>
              <a:tabLst>
                <a:tab pos="304598" algn="l"/>
              </a:tabLst>
            </a:pPr>
            <a:r>
              <a:rPr lang="en-US" sz="1600" dirty="0">
                <a:solidFill>
                  <a:srgbClr val="525051">
                    <a:alpha val="99000"/>
                  </a:srgbClr>
                </a:solidFill>
                <a:latin typeface="Segoe UI"/>
              </a:rPr>
              <a:t>Query, Manage and Configure Virtual Machines across multiple subscriptions, </a:t>
            </a:r>
            <a:br>
              <a:rPr lang="en-US" sz="1600" dirty="0">
                <a:solidFill>
                  <a:srgbClr val="525051">
                    <a:alpha val="99000"/>
                  </a:srgbClr>
                </a:solidFill>
                <a:latin typeface="Segoe UI"/>
              </a:rPr>
            </a:br>
            <a:r>
              <a:rPr lang="en-US" sz="1600" dirty="0">
                <a:solidFill>
                  <a:srgbClr val="525051">
                    <a:alpha val="99000"/>
                  </a:srgbClr>
                </a:solidFill>
                <a:latin typeface="Segoe UI"/>
              </a:rPr>
              <a:t>cloud services and storage accounts.</a:t>
            </a:r>
            <a:endParaRPr lang="en-US" sz="1600" kern="0" dirty="0">
              <a:ln>
                <a:solidFill>
                  <a:prstClr val="white">
                    <a:alpha val="0"/>
                  </a:prstClr>
                </a:solidFill>
              </a:ln>
              <a:solidFill>
                <a:srgbClr val="373737"/>
              </a:solidFill>
              <a:latin typeface="Segoe UI"/>
              <a:cs typeface="Arial" pitchFamily="34" charset="0"/>
            </a:endParaRPr>
          </a:p>
        </p:txBody>
      </p:sp>
      <p:sp>
        <p:nvSpPr>
          <p:cNvPr id="16" name="Rectangle 15"/>
          <p:cNvSpPr>
            <a:spLocks noChangeAspect="1"/>
          </p:cNvSpPr>
          <p:nvPr/>
        </p:nvSpPr>
        <p:spPr bwMode="auto">
          <a:xfrm>
            <a:off x="1176824" y="1900637"/>
            <a:ext cx="1309347" cy="130934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88" tIns="45695" rIns="91388" bIns="45695" rtlCol="0" anchor="ctr"/>
          <a:lstStyle/>
          <a:p>
            <a:pPr algn="ctr"/>
            <a:endParaRPr lang="en-US" sz="1800" dirty="0"/>
          </a:p>
        </p:txBody>
      </p:sp>
      <p:sp>
        <p:nvSpPr>
          <p:cNvPr id="17" name="Rectangle 16"/>
          <p:cNvSpPr>
            <a:spLocks/>
          </p:cNvSpPr>
          <p:nvPr/>
        </p:nvSpPr>
        <p:spPr bwMode="auto">
          <a:xfrm>
            <a:off x="1176831" y="3390853"/>
            <a:ext cx="1307250" cy="130725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0" tIns="45701" rIns="91400" bIns="45701" rtlCol="0" anchor="ctr"/>
          <a:lstStyle/>
          <a:p>
            <a:pPr algn="ctr"/>
            <a:endParaRPr lang="en-US" sz="1800" dirty="0"/>
          </a:p>
        </p:txBody>
      </p:sp>
      <p:sp>
        <p:nvSpPr>
          <p:cNvPr id="18" name="Rectangle 17"/>
          <p:cNvSpPr>
            <a:spLocks/>
          </p:cNvSpPr>
          <p:nvPr/>
        </p:nvSpPr>
        <p:spPr bwMode="auto">
          <a:xfrm>
            <a:off x="1176831" y="4878976"/>
            <a:ext cx="1307250" cy="13072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388" tIns="45695" rIns="91388" bIns="45695" rtlCol="0" anchor="ctr"/>
          <a:lstStyle/>
          <a:p>
            <a:pPr algn="ctr"/>
            <a:endParaRPr lang="en-US" sz="1800" dirty="0"/>
          </a:p>
        </p:txBody>
      </p:sp>
      <p:sp>
        <p:nvSpPr>
          <p:cNvPr id="19" name="Text Placeholder 4"/>
          <p:cNvSpPr txBox="1">
            <a:spLocks/>
          </p:cNvSpPr>
          <p:nvPr/>
        </p:nvSpPr>
        <p:spPr>
          <a:xfrm>
            <a:off x="2485004" y="4878976"/>
            <a:ext cx="9383536" cy="1307251"/>
          </a:xfrm>
          <a:prstGeom prst="rect">
            <a:avLst/>
          </a:prstGeom>
          <a:solidFill>
            <a:schemeClr val="tx1">
              <a:alpha val="5000"/>
            </a:schemeClr>
          </a:solidFill>
        </p:spPr>
        <p:txBody>
          <a:bodyPr lIns="137102" tIns="0" rIns="182800" bIns="0" anchor="ctr"/>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768"/>
              </a:spcBef>
              <a:spcAft>
                <a:spcPts val="300"/>
              </a:spcAft>
              <a:buSzTx/>
            </a:pPr>
            <a:r>
              <a:rPr lang="en-US" sz="2399" spc="-71" dirty="0">
                <a:solidFill>
                  <a:schemeClr val="accent2">
                    <a:alpha val="99000"/>
                  </a:schemeClr>
                </a:solidFill>
                <a:latin typeface="Segoe UI Light" pitchFamily="34" charset="0"/>
                <a:cs typeface="Segoe UI Light" pitchFamily="34" charset="0"/>
              </a:rPr>
              <a:t>Virtual Networking</a:t>
            </a:r>
          </a:p>
          <a:p>
            <a:pPr fontAlgn="ctr">
              <a:lnSpc>
                <a:spcPct val="100000"/>
              </a:lnSpc>
              <a:spcBef>
                <a:spcPts val="0"/>
              </a:spcBef>
              <a:spcAft>
                <a:spcPct val="0"/>
              </a:spcAft>
              <a:buSzTx/>
              <a:tabLst>
                <a:tab pos="304598" algn="l"/>
              </a:tabLst>
            </a:pPr>
            <a:r>
              <a:rPr lang="en-US" sz="1600" dirty="0">
                <a:solidFill>
                  <a:srgbClr val="525051">
                    <a:alpha val="99000"/>
                  </a:srgbClr>
                </a:solidFill>
                <a:latin typeface="Segoe UI"/>
              </a:rPr>
              <a:t>Completely Configure VNETs from a Script</a:t>
            </a:r>
          </a:p>
        </p:txBody>
      </p:sp>
      <p:sp>
        <p:nvSpPr>
          <p:cNvPr id="20" name="Text Placeholder 4"/>
          <p:cNvSpPr txBox="1">
            <a:spLocks/>
          </p:cNvSpPr>
          <p:nvPr/>
        </p:nvSpPr>
        <p:spPr>
          <a:xfrm>
            <a:off x="2485004" y="3390853"/>
            <a:ext cx="9383536" cy="1307251"/>
          </a:xfrm>
          <a:prstGeom prst="rect">
            <a:avLst/>
          </a:prstGeom>
          <a:solidFill>
            <a:schemeClr val="tx1">
              <a:alpha val="5000"/>
            </a:schemeClr>
          </a:solidFill>
        </p:spPr>
        <p:txBody>
          <a:bodyPr lIns="137102" tIns="0" rIns="182800" bIns="0" anchor="ctr"/>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768"/>
              </a:spcBef>
              <a:buSzTx/>
            </a:pPr>
            <a:r>
              <a:rPr lang="en-US" sz="2399" spc="-71" dirty="0">
                <a:solidFill>
                  <a:schemeClr val="accent2">
                    <a:alpha val="99000"/>
                  </a:schemeClr>
                </a:solidFill>
                <a:latin typeface="Segoe UI Light" pitchFamily="34" charset="0"/>
                <a:cs typeface="Segoe UI Light" pitchFamily="34" charset="0"/>
              </a:rPr>
              <a:t>Provision Fully Configured Virtual Machines</a:t>
            </a:r>
            <a:endParaRPr lang="en-US" sz="2399" spc="-71" dirty="0">
              <a:gradFill>
                <a:gsLst>
                  <a:gs pos="0">
                    <a:srgbClr val="292929"/>
                  </a:gs>
                  <a:gs pos="100000">
                    <a:srgbClr val="292929"/>
                  </a:gs>
                </a:gsLst>
                <a:lin ang="5400000" scaled="0"/>
              </a:gradFill>
              <a:latin typeface="Segoe UI Light"/>
            </a:endParaRPr>
          </a:p>
          <a:p>
            <a:pPr fontAlgn="ctr">
              <a:lnSpc>
                <a:spcPct val="100000"/>
              </a:lnSpc>
              <a:spcBef>
                <a:spcPts val="0"/>
              </a:spcBef>
              <a:spcAft>
                <a:spcPct val="0"/>
              </a:spcAft>
              <a:buSzTx/>
              <a:tabLst>
                <a:tab pos="304598" algn="l"/>
              </a:tabLst>
            </a:pPr>
            <a:r>
              <a:rPr lang="en-US" sz="1600" kern="0" dirty="0">
                <a:ln>
                  <a:solidFill>
                    <a:prstClr val="white">
                      <a:alpha val="0"/>
                    </a:prstClr>
                  </a:solidFill>
                </a:ln>
                <a:solidFill>
                  <a:srgbClr val="373737"/>
                </a:solidFill>
                <a:latin typeface="Segoe UI"/>
                <a:cs typeface="Arial" pitchFamily="34" charset="0"/>
              </a:rPr>
              <a:t>Domain Joined</a:t>
            </a:r>
          </a:p>
          <a:p>
            <a:pPr fontAlgn="ctr">
              <a:lnSpc>
                <a:spcPct val="100000"/>
              </a:lnSpc>
              <a:spcBef>
                <a:spcPts val="0"/>
              </a:spcBef>
              <a:spcAft>
                <a:spcPct val="0"/>
              </a:spcAft>
              <a:buSzTx/>
              <a:tabLst>
                <a:tab pos="304598" algn="l"/>
              </a:tabLst>
            </a:pPr>
            <a:r>
              <a:rPr lang="en-US" sz="1600" kern="0" dirty="0">
                <a:ln>
                  <a:solidFill>
                    <a:prstClr val="white">
                      <a:alpha val="0"/>
                    </a:prstClr>
                  </a:solidFill>
                </a:ln>
                <a:solidFill>
                  <a:srgbClr val="373737"/>
                </a:solidFill>
                <a:latin typeface="Segoe UI"/>
                <a:cs typeface="Arial" pitchFamily="34" charset="0"/>
              </a:rPr>
              <a:t>Storage and Networking Configured</a:t>
            </a:r>
            <a:endParaRPr lang="en-US" sz="1600" dirty="0">
              <a:solidFill>
                <a:srgbClr val="525051">
                  <a:alpha val="99000"/>
                </a:srgbClr>
              </a:solidFill>
              <a:latin typeface="Segoe UI"/>
            </a:endParaRPr>
          </a:p>
        </p:txBody>
      </p:sp>
      <p:sp>
        <p:nvSpPr>
          <p:cNvPr id="25" name="Freeform 89"/>
          <p:cNvSpPr>
            <a:spLocks noEditPoints="1"/>
          </p:cNvSpPr>
          <p:nvPr/>
        </p:nvSpPr>
        <p:spPr bwMode="black">
          <a:xfrm>
            <a:off x="1391773" y="3762090"/>
            <a:ext cx="877365" cy="564782"/>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rgbClr val="FFFFFF"/>
          </a:solidFill>
          <a:ln>
            <a:noFill/>
          </a:ln>
        </p:spPr>
        <p:txBody>
          <a:bodyPr vert="horz" wrap="square" lIns="82284" tIns="41143" rIns="82284" bIns="41143" numCol="1" anchor="t" anchorCtr="0" compatLnSpc="1">
            <a:prstTxWarp prst="textNoShape">
              <a:avLst/>
            </a:prstTxWarp>
          </a:bodyPr>
          <a:lstStyle/>
          <a:p>
            <a:endParaRPr lang="en-US" sz="1600" dirty="0"/>
          </a:p>
        </p:txBody>
      </p:sp>
      <p:sp>
        <p:nvSpPr>
          <p:cNvPr id="26" name="Freeform 78"/>
          <p:cNvSpPr>
            <a:spLocks noEditPoints="1"/>
          </p:cNvSpPr>
          <p:nvPr/>
        </p:nvSpPr>
        <p:spPr bwMode="black">
          <a:xfrm>
            <a:off x="1434816" y="5153969"/>
            <a:ext cx="791277" cy="757265"/>
          </a:xfrm>
          <a:custGeom>
            <a:avLst/>
            <a:gdLst>
              <a:gd name="T0" fmla="*/ 1448 w 2291"/>
              <a:gd name="T1" fmla="*/ 923 h 2197"/>
              <a:gd name="T2" fmla="*/ 1464 w 2291"/>
              <a:gd name="T3" fmla="*/ 1048 h 2197"/>
              <a:gd name="T4" fmla="*/ 1622 w 2291"/>
              <a:gd name="T5" fmla="*/ 1225 h 2197"/>
              <a:gd name="T6" fmla="*/ 1522 w 2291"/>
              <a:gd name="T7" fmla="*/ 1149 h 2197"/>
              <a:gd name="T8" fmla="*/ 1622 w 2291"/>
              <a:gd name="T9" fmla="*/ 1225 h 2197"/>
              <a:gd name="T10" fmla="*/ 769 w 2291"/>
              <a:gd name="T11" fmla="*/ 1149 h 2197"/>
              <a:gd name="T12" fmla="*/ 669 w 2291"/>
              <a:gd name="T13" fmla="*/ 1225 h 2197"/>
              <a:gd name="T14" fmla="*/ 828 w 2291"/>
              <a:gd name="T15" fmla="*/ 1048 h 2197"/>
              <a:gd name="T16" fmla="*/ 844 w 2291"/>
              <a:gd name="T17" fmla="*/ 923 h 2197"/>
              <a:gd name="T18" fmla="*/ 828 w 2291"/>
              <a:gd name="T19" fmla="*/ 1048 h 2197"/>
              <a:gd name="T20" fmla="*/ 1390 w 2291"/>
              <a:gd name="T21" fmla="*/ 540 h 2197"/>
              <a:gd name="T22" fmla="*/ 1493 w 2291"/>
              <a:gd name="T23" fmla="*/ 103 h 2197"/>
              <a:gd name="T24" fmla="*/ 902 w 2291"/>
              <a:gd name="T25" fmla="*/ 0 h 2197"/>
              <a:gd name="T26" fmla="*/ 799 w 2291"/>
              <a:gd name="T27" fmla="*/ 437 h 2197"/>
              <a:gd name="T28" fmla="*/ 859 w 2291"/>
              <a:gd name="T29" fmla="*/ 103 h 2197"/>
              <a:gd name="T30" fmla="*/ 1390 w 2291"/>
              <a:gd name="T31" fmla="*/ 60 h 2197"/>
              <a:gd name="T32" fmla="*/ 1433 w 2291"/>
              <a:gd name="T33" fmla="*/ 437 h 2197"/>
              <a:gd name="T34" fmla="*/ 902 w 2291"/>
              <a:gd name="T35" fmla="*/ 480 h 2197"/>
              <a:gd name="T36" fmla="*/ 859 w 2291"/>
              <a:gd name="T37" fmla="*/ 103 h 2197"/>
              <a:gd name="T38" fmla="*/ 1614 w 2291"/>
              <a:gd name="T39" fmla="*/ 824 h 2197"/>
              <a:gd name="T40" fmla="*/ 1640 w 2291"/>
              <a:gd name="T41" fmla="*/ 786 h 2197"/>
              <a:gd name="T42" fmla="*/ 1499 w 2291"/>
              <a:gd name="T43" fmla="*/ 596 h 2197"/>
              <a:gd name="T44" fmla="*/ 835 w 2291"/>
              <a:gd name="T45" fmla="*/ 576 h 2197"/>
              <a:gd name="T46" fmla="*/ 669 w 2291"/>
              <a:gd name="T47" fmla="*/ 741 h 2197"/>
              <a:gd name="T48" fmla="*/ 652 w 2291"/>
              <a:gd name="T49" fmla="*/ 798 h 2197"/>
              <a:gd name="T50" fmla="*/ 1450 w 2291"/>
              <a:gd name="T51" fmla="*/ 1476 h 2197"/>
              <a:gd name="T52" fmla="*/ 1554 w 2291"/>
              <a:gd name="T53" fmla="*/ 1913 h 2197"/>
              <a:gd name="T54" fmla="*/ 2144 w 2291"/>
              <a:gd name="T55" fmla="*/ 1810 h 2197"/>
              <a:gd name="T56" fmla="*/ 2041 w 2291"/>
              <a:gd name="T57" fmla="*/ 1373 h 2197"/>
              <a:gd name="T58" fmla="*/ 1450 w 2291"/>
              <a:gd name="T59" fmla="*/ 1476 h 2197"/>
              <a:gd name="T60" fmla="*/ 2084 w 2291"/>
              <a:gd name="T61" fmla="*/ 1810 h 2197"/>
              <a:gd name="T62" fmla="*/ 1554 w 2291"/>
              <a:gd name="T63" fmla="*/ 1853 h 2197"/>
              <a:gd name="T64" fmla="*/ 1511 w 2291"/>
              <a:gd name="T65" fmla="*/ 1476 h 2197"/>
              <a:gd name="T66" fmla="*/ 2041 w 2291"/>
              <a:gd name="T67" fmla="*/ 1433 h 2197"/>
              <a:gd name="T68" fmla="*/ 2275 w 2291"/>
              <a:gd name="T69" fmla="*/ 2114 h 2197"/>
              <a:gd name="T70" fmla="*/ 2108 w 2291"/>
              <a:gd name="T71" fmla="*/ 1949 h 2197"/>
              <a:gd name="T72" fmla="*/ 1444 w 2291"/>
              <a:gd name="T73" fmla="*/ 1969 h 2197"/>
              <a:gd name="T74" fmla="*/ 1304 w 2291"/>
              <a:gd name="T75" fmla="*/ 2159 h 2197"/>
              <a:gd name="T76" fmla="*/ 1329 w 2291"/>
              <a:gd name="T77" fmla="*/ 2197 h 2197"/>
              <a:gd name="T78" fmla="*/ 2291 w 2291"/>
              <a:gd name="T79" fmla="*/ 2171 h 2197"/>
              <a:gd name="T80" fmla="*/ 2275 w 2291"/>
              <a:gd name="T81" fmla="*/ 2114 h 2197"/>
              <a:gd name="T82" fmla="*/ 738 w 2291"/>
              <a:gd name="T83" fmla="*/ 1913 h 2197"/>
              <a:gd name="T84" fmla="*/ 841 w 2291"/>
              <a:gd name="T85" fmla="*/ 1476 h 2197"/>
              <a:gd name="T86" fmla="*/ 250 w 2291"/>
              <a:gd name="T87" fmla="*/ 1373 h 2197"/>
              <a:gd name="T88" fmla="*/ 147 w 2291"/>
              <a:gd name="T89" fmla="*/ 1810 h 2197"/>
              <a:gd name="T90" fmla="*/ 207 w 2291"/>
              <a:gd name="T91" fmla="*/ 1476 h 2197"/>
              <a:gd name="T92" fmla="*/ 738 w 2291"/>
              <a:gd name="T93" fmla="*/ 1433 h 2197"/>
              <a:gd name="T94" fmla="*/ 781 w 2291"/>
              <a:gd name="T95" fmla="*/ 1810 h 2197"/>
              <a:gd name="T96" fmla="*/ 250 w 2291"/>
              <a:gd name="T97" fmla="*/ 1853 h 2197"/>
              <a:gd name="T98" fmla="*/ 207 w 2291"/>
              <a:gd name="T99" fmla="*/ 1476 h 2197"/>
              <a:gd name="T100" fmla="*/ 805 w 2291"/>
              <a:gd name="T101" fmla="*/ 1949 h 2197"/>
              <a:gd name="T102" fmla="*/ 141 w 2291"/>
              <a:gd name="T103" fmla="*/ 1969 h 2197"/>
              <a:gd name="T104" fmla="*/ 0 w 2291"/>
              <a:gd name="T105" fmla="*/ 2159 h 2197"/>
              <a:gd name="T106" fmla="*/ 26 w 2291"/>
              <a:gd name="T107" fmla="*/ 2197 h 2197"/>
              <a:gd name="T108" fmla="*/ 988 w 2291"/>
              <a:gd name="T109" fmla="*/ 2171 h 2197"/>
              <a:gd name="T110" fmla="*/ 971 w 2291"/>
              <a:gd name="T111" fmla="*/ 2114 h 2197"/>
              <a:gd name="T112" fmla="*/ 971 w 2291"/>
              <a:gd name="T113" fmla="*/ 1659 h 2197"/>
              <a:gd name="T114" fmla="*/ 1088 w 2291"/>
              <a:gd name="T115" fmla="*/ 1610 h 2197"/>
              <a:gd name="T116" fmla="*/ 971 w 2291"/>
              <a:gd name="T117" fmla="*/ 1659 h 2197"/>
              <a:gd name="T118" fmla="*/ 1204 w 2291"/>
              <a:gd name="T119" fmla="*/ 1610 h 2197"/>
              <a:gd name="T120" fmla="*/ 1320 w 2291"/>
              <a:gd name="T121" fmla="*/ 1659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91" h="2197">
                <a:moveTo>
                  <a:pt x="1506" y="1023"/>
                </a:moveTo>
                <a:cubicBezTo>
                  <a:pt x="1448" y="923"/>
                  <a:pt x="1448" y="923"/>
                  <a:pt x="1448" y="923"/>
                </a:cubicBezTo>
                <a:cubicBezTo>
                  <a:pt x="1406" y="947"/>
                  <a:pt x="1406" y="947"/>
                  <a:pt x="1406" y="947"/>
                </a:cubicBezTo>
                <a:cubicBezTo>
                  <a:pt x="1464" y="1048"/>
                  <a:pt x="1464" y="1048"/>
                  <a:pt x="1464" y="1048"/>
                </a:cubicBezTo>
                <a:lnTo>
                  <a:pt x="1506" y="1023"/>
                </a:lnTo>
                <a:close/>
                <a:moveTo>
                  <a:pt x="1622" y="1225"/>
                </a:moveTo>
                <a:cubicBezTo>
                  <a:pt x="1564" y="1124"/>
                  <a:pt x="1564" y="1124"/>
                  <a:pt x="1564" y="1124"/>
                </a:cubicBezTo>
                <a:cubicBezTo>
                  <a:pt x="1522" y="1149"/>
                  <a:pt x="1522" y="1149"/>
                  <a:pt x="1522" y="1149"/>
                </a:cubicBezTo>
                <a:cubicBezTo>
                  <a:pt x="1580" y="1249"/>
                  <a:pt x="1580" y="1249"/>
                  <a:pt x="1580" y="1249"/>
                </a:cubicBezTo>
                <a:lnTo>
                  <a:pt x="1622" y="1225"/>
                </a:lnTo>
                <a:close/>
                <a:moveTo>
                  <a:pt x="711" y="1249"/>
                </a:moveTo>
                <a:cubicBezTo>
                  <a:pt x="769" y="1149"/>
                  <a:pt x="769" y="1149"/>
                  <a:pt x="769" y="1149"/>
                </a:cubicBezTo>
                <a:cubicBezTo>
                  <a:pt x="727" y="1124"/>
                  <a:pt x="727" y="1124"/>
                  <a:pt x="727" y="1124"/>
                </a:cubicBezTo>
                <a:cubicBezTo>
                  <a:pt x="669" y="1225"/>
                  <a:pt x="669" y="1225"/>
                  <a:pt x="669" y="1225"/>
                </a:cubicBezTo>
                <a:lnTo>
                  <a:pt x="711" y="1249"/>
                </a:lnTo>
                <a:close/>
                <a:moveTo>
                  <a:pt x="828" y="1048"/>
                </a:moveTo>
                <a:cubicBezTo>
                  <a:pt x="886" y="947"/>
                  <a:pt x="886" y="947"/>
                  <a:pt x="886" y="947"/>
                </a:cubicBezTo>
                <a:cubicBezTo>
                  <a:pt x="844" y="923"/>
                  <a:pt x="844" y="923"/>
                  <a:pt x="844" y="923"/>
                </a:cubicBezTo>
                <a:cubicBezTo>
                  <a:pt x="786" y="1023"/>
                  <a:pt x="786" y="1023"/>
                  <a:pt x="786" y="1023"/>
                </a:cubicBezTo>
                <a:lnTo>
                  <a:pt x="828" y="1048"/>
                </a:lnTo>
                <a:close/>
                <a:moveTo>
                  <a:pt x="902" y="540"/>
                </a:moveTo>
                <a:cubicBezTo>
                  <a:pt x="1390" y="540"/>
                  <a:pt x="1390" y="540"/>
                  <a:pt x="1390" y="540"/>
                </a:cubicBezTo>
                <a:cubicBezTo>
                  <a:pt x="1447" y="540"/>
                  <a:pt x="1493" y="494"/>
                  <a:pt x="1493" y="437"/>
                </a:cubicBezTo>
                <a:cubicBezTo>
                  <a:pt x="1493" y="103"/>
                  <a:pt x="1493" y="103"/>
                  <a:pt x="1493" y="103"/>
                </a:cubicBezTo>
                <a:cubicBezTo>
                  <a:pt x="1493" y="46"/>
                  <a:pt x="1447" y="0"/>
                  <a:pt x="1390" y="0"/>
                </a:cubicBezTo>
                <a:cubicBezTo>
                  <a:pt x="902" y="0"/>
                  <a:pt x="902" y="0"/>
                  <a:pt x="902" y="0"/>
                </a:cubicBezTo>
                <a:cubicBezTo>
                  <a:pt x="845" y="0"/>
                  <a:pt x="799" y="46"/>
                  <a:pt x="799" y="103"/>
                </a:cubicBezTo>
                <a:cubicBezTo>
                  <a:pt x="799" y="437"/>
                  <a:pt x="799" y="437"/>
                  <a:pt x="799" y="437"/>
                </a:cubicBezTo>
                <a:cubicBezTo>
                  <a:pt x="799" y="494"/>
                  <a:pt x="845" y="540"/>
                  <a:pt x="902" y="540"/>
                </a:cubicBezTo>
                <a:close/>
                <a:moveTo>
                  <a:pt x="859" y="103"/>
                </a:moveTo>
                <a:cubicBezTo>
                  <a:pt x="859" y="79"/>
                  <a:pt x="878" y="60"/>
                  <a:pt x="902" y="60"/>
                </a:cubicBezTo>
                <a:cubicBezTo>
                  <a:pt x="1390" y="60"/>
                  <a:pt x="1390" y="60"/>
                  <a:pt x="1390" y="60"/>
                </a:cubicBezTo>
                <a:cubicBezTo>
                  <a:pt x="1413" y="60"/>
                  <a:pt x="1433" y="79"/>
                  <a:pt x="1433" y="103"/>
                </a:cubicBezTo>
                <a:cubicBezTo>
                  <a:pt x="1433" y="437"/>
                  <a:pt x="1433" y="437"/>
                  <a:pt x="1433" y="437"/>
                </a:cubicBezTo>
                <a:cubicBezTo>
                  <a:pt x="1433" y="461"/>
                  <a:pt x="1413" y="480"/>
                  <a:pt x="1390" y="480"/>
                </a:cubicBezTo>
                <a:cubicBezTo>
                  <a:pt x="902" y="480"/>
                  <a:pt x="902" y="480"/>
                  <a:pt x="902" y="480"/>
                </a:cubicBezTo>
                <a:cubicBezTo>
                  <a:pt x="878" y="480"/>
                  <a:pt x="859" y="461"/>
                  <a:pt x="859" y="437"/>
                </a:cubicBezTo>
                <a:lnTo>
                  <a:pt x="859" y="103"/>
                </a:lnTo>
                <a:close/>
                <a:moveTo>
                  <a:pt x="678" y="824"/>
                </a:moveTo>
                <a:cubicBezTo>
                  <a:pt x="1614" y="824"/>
                  <a:pt x="1614" y="824"/>
                  <a:pt x="1614" y="824"/>
                </a:cubicBezTo>
                <a:cubicBezTo>
                  <a:pt x="1628" y="824"/>
                  <a:pt x="1640" y="812"/>
                  <a:pt x="1640" y="798"/>
                </a:cubicBezTo>
                <a:cubicBezTo>
                  <a:pt x="1640" y="786"/>
                  <a:pt x="1640" y="786"/>
                  <a:pt x="1640" y="786"/>
                </a:cubicBezTo>
                <a:cubicBezTo>
                  <a:pt x="1640" y="772"/>
                  <a:pt x="1632" y="752"/>
                  <a:pt x="1623" y="741"/>
                </a:cubicBezTo>
                <a:cubicBezTo>
                  <a:pt x="1499" y="596"/>
                  <a:pt x="1499" y="596"/>
                  <a:pt x="1499" y="596"/>
                </a:cubicBezTo>
                <a:cubicBezTo>
                  <a:pt x="1490" y="585"/>
                  <a:pt x="1471" y="576"/>
                  <a:pt x="1457" y="576"/>
                </a:cubicBezTo>
                <a:cubicBezTo>
                  <a:pt x="835" y="576"/>
                  <a:pt x="835" y="576"/>
                  <a:pt x="835" y="576"/>
                </a:cubicBezTo>
                <a:cubicBezTo>
                  <a:pt x="821" y="576"/>
                  <a:pt x="802" y="585"/>
                  <a:pt x="792" y="596"/>
                </a:cubicBezTo>
                <a:cubicBezTo>
                  <a:pt x="669" y="741"/>
                  <a:pt x="669" y="741"/>
                  <a:pt x="669" y="741"/>
                </a:cubicBezTo>
                <a:cubicBezTo>
                  <a:pt x="659" y="752"/>
                  <a:pt x="652" y="772"/>
                  <a:pt x="652" y="786"/>
                </a:cubicBezTo>
                <a:cubicBezTo>
                  <a:pt x="652" y="798"/>
                  <a:pt x="652" y="798"/>
                  <a:pt x="652" y="798"/>
                </a:cubicBezTo>
                <a:cubicBezTo>
                  <a:pt x="652" y="812"/>
                  <a:pt x="664" y="824"/>
                  <a:pt x="678" y="824"/>
                </a:cubicBezTo>
                <a:close/>
                <a:moveTo>
                  <a:pt x="1450" y="1476"/>
                </a:moveTo>
                <a:cubicBezTo>
                  <a:pt x="1450" y="1810"/>
                  <a:pt x="1450" y="1810"/>
                  <a:pt x="1450" y="1810"/>
                </a:cubicBezTo>
                <a:cubicBezTo>
                  <a:pt x="1450" y="1867"/>
                  <a:pt x="1497" y="1913"/>
                  <a:pt x="1554" y="1913"/>
                </a:cubicBezTo>
                <a:cubicBezTo>
                  <a:pt x="2041" y="1913"/>
                  <a:pt x="2041" y="1913"/>
                  <a:pt x="2041" y="1913"/>
                </a:cubicBezTo>
                <a:cubicBezTo>
                  <a:pt x="2098" y="1913"/>
                  <a:pt x="2144" y="1867"/>
                  <a:pt x="2144" y="1810"/>
                </a:cubicBezTo>
                <a:cubicBezTo>
                  <a:pt x="2144" y="1476"/>
                  <a:pt x="2144" y="1476"/>
                  <a:pt x="2144" y="1476"/>
                </a:cubicBezTo>
                <a:cubicBezTo>
                  <a:pt x="2144" y="1419"/>
                  <a:pt x="2098" y="1373"/>
                  <a:pt x="2041" y="1373"/>
                </a:cubicBezTo>
                <a:cubicBezTo>
                  <a:pt x="1554" y="1373"/>
                  <a:pt x="1554" y="1373"/>
                  <a:pt x="1554" y="1373"/>
                </a:cubicBezTo>
                <a:cubicBezTo>
                  <a:pt x="1497" y="1373"/>
                  <a:pt x="1450" y="1419"/>
                  <a:pt x="1450" y="1476"/>
                </a:cubicBezTo>
                <a:close/>
                <a:moveTo>
                  <a:pt x="2084" y="1476"/>
                </a:moveTo>
                <a:cubicBezTo>
                  <a:pt x="2084" y="1810"/>
                  <a:pt x="2084" y="1810"/>
                  <a:pt x="2084" y="1810"/>
                </a:cubicBezTo>
                <a:cubicBezTo>
                  <a:pt x="2084" y="1834"/>
                  <a:pt x="2065" y="1853"/>
                  <a:pt x="2041" y="1853"/>
                </a:cubicBezTo>
                <a:cubicBezTo>
                  <a:pt x="1554" y="1853"/>
                  <a:pt x="1554" y="1853"/>
                  <a:pt x="1554" y="1853"/>
                </a:cubicBezTo>
                <a:cubicBezTo>
                  <a:pt x="1530" y="1853"/>
                  <a:pt x="1511" y="1834"/>
                  <a:pt x="1511" y="1810"/>
                </a:cubicBezTo>
                <a:cubicBezTo>
                  <a:pt x="1511" y="1476"/>
                  <a:pt x="1511" y="1476"/>
                  <a:pt x="1511" y="1476"/>
                </a:cubicBezTo>
                <a:cubicBezTo>
                  <a:pt x="1511" y="1452"/>
                  <a:pt x="1530" y="1433"/>
                  <a:pt x="1554" y="1433"/>
                </a:cubicBezTo>
                <a:cubicBezTo>
                  <a:pt x="2041" y="1433"/>
                  <a:pt x="2041" y="1433"/>
                  <a:pt x="2041" y="1433"/>
                </a:cubicBezTo>
                <a:cubicBezTo>
                  <a:pt x="2065" y="1433"/>
                  <a:pt x="2084" y="1452"/>
                  <a:pt x="2084" y="1476"/>
                </a:cubicBezTo>
                <a:close/>
                <a:moveTo>
                  <a:pt x="2275" y="2114"/>
                </a:moveTo>
                <a:cubicBezTo>
                  <a:pt x="2151" y="1969"/>
                  <a:pt x="2151" y="1969"/>
                  <a:pt x="2151" y="1969"/>
                </a:cubicBezTo>
                <a:cubicBezTo>
                  <a:pt x="2142" y="1958"/>
                  <a:pt x="2123" y="1949"/>
                  <a:pt x="2108" y="1949"/>
                </a:cubicBezTo>
                <a:cubicBezTo>
                  <a:pt x="1486" y="1949"/>
                  <a:pt x="1486" y="1949"/>
                  <a:pt x="1486" y="1949"/>
                </a:cubicBezTo>
                <a:cubicBezTo>
                  <a:pt x="1472" y="1949"/>
                  <a:pt x="1453" y="1958"/>
                  <a:pt x="1444" y="1969"/>
                </a:cubicBezTo>
                <a:cubicBezTo>
                  <a:pt x="1320" y="2114"/>
                  <a:pt x="1320" y="2114"/>
                  <a:pt x="1320" y="2114"/>
                </a:cubicBezTo>
                <a:cubicBezTo>
                  <a:pt x="1311" y="2125"/>
                  <a:pt x="1304" y="2145"/>
                  <a:pt x="1304" y="2159"/>
                </a:cubicBezTo>
                <a:cubicBezTo>
                  <a:pt x="1304" y="2171"/>
                  <a:pt x="1304" y="2171"/>
                  <a:pt x="1304" y="2171"/>
                </a:cubicBezTo>
                <a:cubicBezTo>
                  <a:pt x="1304" y="2185"/>
                  <a:pt x="1315" y="2197"/>
                  <a:pt x="1329" y="2197"/>
                </a:cubicBezTo>
                <a:cubicBezTo>
                  <a:pt x="2265" y="2197"/>
                  <a:pt x="2265" y="2197"/>
                  <a:pt x="2265" y="2197"/>
                </a:cubicBezTo>
                <a:cubicBezTo>
                  <a:pt x="2280" y="2197"/>
                  <a:pt x="2291" y="2185"/>
                  <a:pt x="2291" y="2171"/>
                </a:cubicBezTo>
                <a:cubicBezTo>
                  <a:pt x="2291" y="2159"/>
                  <a:pt x="2291" y="2159"/>
                  <a:pt x="2291" y="2159"/>
                </a:cubicBezTo>
                <a:cubicBezTo>
                  <a:pt x="2291" y="2145"/>
                  <a:pt x="2284" y="2125"/>
                  <a:pt x="2275" y="2114"/>
                </a:cubicBezTo>
                <a:close/>
                <a:moveTo>
                  <a:pt x="250" y="1913"/>
                </a:moveTo>
                <a:cubicBezTo>
                  <a:pt x="738" y="1913"/>
                  <a:pt x="738" y="1913"/>
                  <a:pt x="738" y="1913"/>
                </a:cubicBezTo>
                <a:cubicBezTo>
                  <a:pt x="795" y="1913"/>
                  <a:pt x="841" y="1867"/>
                  <a:pt x="841" y="1810"/>
                </a:cubicBezTo>
                <a:cubicBezTo>
                  <a:pt x="841" y="1476"/>
                  <a:pt x="841" y="1476"/>
                  <a:pt x="841" y="1476"/>
                </a:cubicBezTo>
                <a:cubicBezTo>
                  <a:pt x="841" y="1419"/>
                  <a:pt x="795" y="1373"/>
                  <a:pt x="738" y="1373"/>
                </a:cubicBezTo>
                <a:cubicBezTo>
                  <a:pt x="250" y="1373"/>
                  <a:pt x="250" y="1373"/>
                  <a:pt x="250" y="1373"/>
                </a:cubicBezTo>
                <a:cubicBezTo>
                  <a:pt x="193" y="1373"/>
                  <a:pt x="147" y="1419"/>
                  <a:pt x="147" y="1476"/>
                </a:cubicBezTo>
                <a:cubicBezTo>
                  <a:pt x="147" y="1810"/>
                  <a:pt x="147" y="1810"/>
                  <a:pt x="147" y="1810"/>
                </a:cubicBezTo>
                <a:cubicBezTo>
                  <a:pt x="147" y="1867"/>
                  <a:pt x="193" y="1913"/>
                  <a:pt x="250" y="1913"/>
                </a:cubicBezTo>
                <a:close/>
                <a:moveTo>
                  <a:pt x="207" y="1476"/>
                </a:moveTo>
                <a:cubicBezTo>
                  <a:pt x="207" y="1452"/>
                  <a:pt x="227" y="1433"/>
                  <a:pt x="250" y="1433"/>
                </a:cubicBezTo>
                <a:cubicBezTo>
                  <a:pt x="738" y="1433"/>
                  <a:pt x="738" y="1433"/>
                  <a:pt x="738" y="1433"/>
                </a:cubicBezTo>
                <a:cubicBezTo>
                  <a:pt x="762" y="1433"/>
                  <a:pt x="781" y="1452"/>
                  <a:pt x="781" y="1476"/>
                </a:cubicBezTo>
                <a:cubicBezTo>
                  <a:pt x="781" y="1810"/>
                  <a:pt x="781" y="1810"/>
                  <a:pt x="781" y="1810"/>
                </a:cubicBezTo>
                <a:cubicBezTo>
                  <a:pt x="781" y="1834"/>
                  <a:pt x="762" y="1853"/>
                  <a:pt x="738" y="1853"/>
                </a:cubicBezTo>
                <a:cubicBezTo>
                  <a:pt x="250" y="1853"/>
                  <a:pt x="250" y="1853"/>
                  <a:pt x="250" y="1853"/>
                </a:cubicBezTo>
                <a:cubicBezTo>
                  <a:pt x="227" y="1853"/>
                  <a:pt x="207" y="1834"/>
                  <a:pt x="207" y="1810"/>
                </a:cubicBezTo>
                <a:lnTo>
                  <a:pt x="207" y="1476"/>
                </a:lnTo>
                <a:close/>
                <a:moveTo>
                  <a:pt x="848" y="1969"/>
                </a:moveTo>
                <a:cubicBezTo>
                  <a:pt x="838" y="1958"/>
                  <a:pt x="819" y="1949"/>
                  <a:pt x="805" y="1949"/>
                </a:cubicBezTo>
                <a:cubicBezTo>
                  <a:pt x="183" y="1949"/>
                  <a:pt x="183" y="1949"/>
                  <a:pt x="183" y="1949"/>
                </a:cubicBezTo>
                <a:cubicBezTo>
                  <a:pt x="169" y="1949"/>
                  <a:pt x="150" y="1958"/>
                  <a:pt x="141" y="1969"/>
                </a:cubicBezTo>
                <a:cubicBezTo>
                  <a:pt x="17" y="2114"/>
                  <a:pt x="17" y="2114"/>
                  <a:pt x="17" y="2114"/>
                </a:cubicBezTo>
                <a:cubicBezTo>
                  <a:pt x="8" y="2125"/>
                  <a:pt x="0" y="2145"/>
                  <a:pt x="0" y="2159"/>
                </a:cubicBezTo>
                <a:cubicBezTo>
                  <a:pt x="0" y="2171"/>
                  <a:pt x="0" y="2171"/>
                  <a:pt x="0" y="2171"/>
                </a:cubicBezTo>
                <a:cubicBezTo>
                  <a:pt x="0" y="2185"/>
                  <a:pt x="12" y="2197"/>
                  <a:pt x="26" y="2197"/>
                </a:cubicBezTo>
                <a:cubicBezTo>
                  <a:pt x="962" y="2197"/>
                  <a:pt x="962" y="2197"/>
                  <a:pt x="962" y="2197"/>
                </a:cubicBezTo>
                <a:cubicBezTo>
                  <a:pt x="977" y="2197"/>
                  <a:pt x="988" y="2185"/>
                  <a:pt x="988" y="2171"/>
                </a:cubicBezTo>
                <a:cubicBezTo>
                  <a:pt x="988" y="2159"/>
                  <a:pt x="988" y="2159"/>
                  <a:pt x="988" y="2159"/>
                </a:cubicBezTo>
                <a:cubicBezTo>
                  <a:pt x="988" y="2145"/>
                  <a:pt x="981" y="2125"/>
                  <a:pt x="971" y="2114"/>
                </a:cubicBezTo>
                <a:lnTo>
                  <a:pt x="848" y="1969"/>
                </a:lnTo>
                <a:close/>
                <a:moveTo>
                  <a:pt x="971" y="1659"/>
                </a:moveTo>
                <a:cubicBezTo>
                  <a:pt x="1088" y="1659"/>
                  <a:pt x="1088" y="1659"/>
                  <a:pt x="1088" y="1659"/>
                </a:cubicBezTo>
                <a:cubicBezTo>
                  <a:pt x="1088" y="1610"/>
                  <a:pt x="1088" y="1610"/>
                  <a:pt x="1088" y="1610"/>
                </a:cubicBezTo>
                <a:cubicBezTo>
                  <a:pt x="971" y="1610"/>
                  <a:pt x="971" y="1610"/>
                  <a:pt x="971" y="1610"/>
                </a:cubicBezTo>
                <a:lnTo>
                  <a:pt x="971" y="1659"/>
                </a:lnTo>
                <a:close/>
                <a:moveTo>
                  <a:pt x="1320" y="1610"/>
                </a:moveTo>
                <a:cubicBezTo>
                  <a:pt x="1204" y="1610"/>
                  <a:pt x="1204" y="1610"/>
                  <a:pt x="1204" y="1610"/>
                </a:cubicBezTo>
                <a:cubicBezTo>
                  <a:pt x="1204" y="1659"/>
                  <a:pt x="1204" y="1659"/>
                  <a:pt x="1204" y="1659"/>
                </a:cubicBezTo>
                <a:cubicBezTo>
                  <a:pt x="1320" y="1659"/>
                  <a:pt x="1320" y="1659"/>
                  <a:pt x="1320" y="1659"/>
                </a:cubicBezTo>
                <a:lnTo>
                  <a:pt x="1320" y="1610"/>
                </a:lnTo>
                <a:close/>
              </a:path>
            </a:pathLst>
          </a:custGeom>
          <a:solidFill>
            <a:srgbClr val="FFFFFF"/>
          </a:solidFill>
          <a:ln>
            <a:noFill/>
          </a:ln>
        </p:spPr>
        <p:txBody>
          <a:bodyPr vert="horz" wrap="square" lIns="82284" tIns="41143" rIns="82284" bIns="41143" numCol="1" anchor="t" anchorCtr="0" compatLnSpc="1">
            <a:prstTxWarp prst="textNoShape">
              <a:avLst/>
            </a:prstTxWarp>
          </a:bodyPr>
          <a:lstStyle/>
          <a:p>
            <a:endParaRPr lang="en-US" sz="1600" dirty="0"/>
          </a:p>
        </p:txBody>
      </p:sp>
      <p:sp>
        <p:nvSpPr>
          <p:cNvPr id="27" name="Freeform 9"/>
          <p:cNvSpPr>
            <a:spLocks noEditPoints="1"/>
          </p:cNvSpPr>
          <p:nvPr/>
        </p:nvSpPr>
        <p:spPr bwMode="black">
          <a:xfrm>
            <a:off x="1449981" y="2173894"/>
            <a:ext cx="763033" cy="762833"/>
          </a:xfrm>
          <a:custGeom>
            <a:avLst/>
            <a:gdLst>
              <a:gd name="T0" fmla="*/ 204 w 300"/>
              <a:gd name="T1" fmla="*/ 62 h 300"/>
              <a:gd name="T2" fmla="*/ 232 w 300"/>
              <a:gd name="T3" fmla="*/ 76 h 300"/>
              <a:gd name="T4" fmla="*/ 204 w 300"/>
              <a:gd name="T5" fmla="*/ 89 h 300"/>
              <a:gd name="T6" fmla="*/ 174 w 300"/>
              <a:gd name="T7" fmla="*/ 83 h 300"/>
              <a:gd name="T8" fmla="*/ 178 w 300"/>
              <a:gd name="T9" fmla="*/ 49 h 300"/>
              <a:gd name="T10" fmla="*/ 150 w 300"/>
              <a:gd name="T11" fmla="*/ 35 h 300"/>
              <a:gd name="T12" fmla="*/ 178 w 300"/>
              <a:gd name="T13" fmla="*/ 22 h 300"/>
              <a:gd name="T14" fmla="*/ 208 w 300"/>
              <a:gd name="T15" fmla="*/ 28 h 300"/>
              <a:gd name="T16" fmla="*/ 288 w 300"/>
              <a:gd name="T17" fmla="*/ 199 h 300"/>
              <a:gd name="T18" fmla="*/ 266 w 300"/>
              <a:gd name="T19" fmla="*/ 219 h 300"/>
              <a:gd name="T20" fmla="*/ 169 w 300"/>
              <a:gd name="T21" fmla="*/ 242 h 300"/>
              <a:gd name="T22" fmla="*/ 47 w 300"/>
              <a:gd name="T23" fmla="*/ 175 h 300"/>
              <a:gd name="T24" fmla="*/ 130 w 300"/>
              <a:gd name="T25" fmla="*/ 160 h 300"/>
              <a:gd name="T26" fmla="*/ 198 w 300"/>
              <a:gd name="T27" fmla="*/ 158 h 300"/>
              <a:gd name="T28" fmla="*/ 201 w 300"/>
              <a:gd name="T29" fmla="*/ 183 h 300"/>
              <a:gd name="T30" fmla="*/ 144 w 300"/>
              <a:gd name="T31" fmla="*/ 190 h 300"/>
              <a:gd name="T32" fmla="*/ 223 w 300"/>
              <a:gd name="T33" fmla="*/ 207 h 300"/>
              <a:gd name="T34" fmla="*/ 287 w 300"/>
              <a:gd name="T35" fmla="*/ 182 h 300"/>
              <a:gd name="T36" fmla="*/ 34 w 300"/>
              <a:gd name="T37" fmla="*/ 162 h 300"/>
              <a:gd name="T38" fmla="*/ 0 w 300"/>
              <a:gd name="T39" fmla="*/ 228 h 300"/>
              <a:gd name="T40" fmla="*/ 39 w 300"/>
              <a:gd name="T41" fmla="*/ 224 h 300"/>
              <a:gd name="T42" fmla="*/ 34 w 300"/>
              <a:gd name="T43" fmla="*/ 162 h 300"/>
              <a:gd name="T44" fmla="*/ 300 w 300"/>
              <a:gd name="T45" fmla="*/ 294 h 300"/>
              <a:gd name="T46" fmla="*/ 0 w 300"/>
              <a:gd name="T47" fmla="*/ 300 h 300"/>
              <a:gd name="T48" fmla="*/ 270 w 300"/>
              <a:gd name="T49" fmla="*/ 86 h 300"/>
              <a:gd name="T50" fmla="*/ 274 w 300"/>
              <a:gd name="T51" fmla="*/ 68 h 300"/>
              <a:gd name="T52" fmla="*/ 296 w 300"/>
              <a:gd name="T53" fmla="*/ 44 h 300"/>
              <a:gd name="T54" fmla="*/ 290 w 300"/>
              <a:gd name="T55" fmla="*/ 9 h 300"/>
              <a:gd name="T56" fmla="*/ 239 w 300"/>
              <a:gd name="T57" fmla="*/ 8 h 300"/>
              <a:gd name="T58" fmla="*/ 242 w 300"/>
              <a:gd name="T59" fmla="*/ 34 h 300"/>
              <a:gd name="T60" fmla="*/ 264 w 300"/>
              <a:gd name="T61" fmla="*/ 11 h 300"/>
              <a:gd name="T62" fmla="*/ 286 w 300"/>
              <a:gd name="T63" fmla="*/ 31 h 300"/>
              <a:gd name="T64" fmla="*/ 274 w 300"/>
              <a:gd name="T65" fmla="*/ 50 h 300"/>
              <a:gd name="T66" fmla="*/ 259 w 300"/>
              <a:gd name="T67" fmla="*/ 68 h 300"/>
              <a:gd name="T68" fmla="*/ 256 w 300"/>
              <a:gd name="T69" fmla="*/ 86 h 300"/>
              <a:gd name="T70" fmla="*/ 270 w 300"/>
              <a:gd name="T71" fmla="*/ 111 h 300"/>
              <a:gd name="T72" fmla="*/ 256 w 300"/>
              <a:gd name="T73" fmla="*/ 98 h 300"/>
              <a:gd name="T74" fmla="*/ 270 w 300"/>
              <a:gd name="T75" fmla="*/ 111 h 300"/>
              <a:gd name="T76" fmla="*/ 75 w 300"/>
              <a:gd name="T77" fmla="*/ 111 h 300"/>
              <a:gd name="T78" fmla="*/ 98 w 300"/>
              <a:gd name="T79" fmla="*/ 0 h 300"/>
              <a:gd name="T80" fmla="*/ 153 w 300"/>
              <a:gd name="T81" fmla="*/ 111 h 300"/>
              <a:gd name="T82" fmla="*/ 126 w 300"/>
              <a:gd name="T83" fmla="*/ 76 h 300"/>
              <a:gd name="T84" fmla="*/ 123 w 300"/>
              <a:gd name="T85" fmla="*/ 65 h 300"/>
              <a:gd name="T86" fmla="*/ 106 w 300"/>
              <a:gd name="T87" fmla="*/ 13 h 300"/>
              <a:gd name="T88" fmla="*/ 100 w 300"/>
              <a:gd name="T89" fmla="*/ 33 h 300"/>
              <a:gd name="T90" fmla="*/ 123 w 300"/>
              <a:gd name="T91" fmla="*/ 6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0" h="300">
                <a:moveTo>
                  <a:pt x="174" y="83"/>
                </a:moveTo>
                <a:cubicBezTo>
                  <a:pt x="204" y="62"/>
                  <a:pt x="204" y="62"/>
                  <a:pt x="204" y="62"/>
                </a:cubicBezTo>
                <a:cubicBezTo>
                  <a:pt x="204" y="76"/>
                  <a:pt x="204" y="76"/>
                  <a:pt x="204" y="76"/>
                </a:cubicBezTo>
                <a:cubicBezTo>
                  <a:pt x="232" y="76"/>
                  <a:pt x="232" y="76"/>
                  <a:pt x="232" y="76"/>
                </a:cubicBezTo>
                <a:cubicBezTo>
                  <a:pt x="232" y="89"/>
                  <a:pt x="232" y="89"/>
                  <a:pt x="232" y="89"/>
                </a:cubicBezTo>
                <a:cubicBezTo>
                  <a:pt x="204" y="89"/>
                  <a:pt x="204" y="89"/>
                  <a:pt x="204" y="89"/>
                </a:cubicBezTo>
                <a:cubicBezTo>
                  <a:pt x="204" y="104"/>
                  <a:pt x="204" y="104"/>
                  <a:pt x="204" y="104"/>
                </a:cubicBezTo>
                <a:lnTo>
                  <a:pt x="174" y="83"/>
                </a:lnTo>
                <a:close/>
                <a:moveTo>
                  <a:pt x="208" y="28"/>
                </a:moveTo>
                <a:cubicBezTo>
                  <a:pt x="178" y="49"/>
                  <a:pt x="178" y="49"/>
                  <a:pt x="178" y="49"/>
                </a:cubicBezTo>
                <a:cubicBezTo>
                  <a:pt x="178" y="35"/>
                  <a:pt x="178" y="35"/>
                  <a:pt x="178" y="35"/>
                </a:cubicBezTo>
                <a:cubicBezTo>
                  <a:pt x="150" y="35"/>
                  <a:pt x="150" y="35"/>
                  <a:pt x="150" y="35"/>
                </a:cubicBezTo>
                <a:cubicBezTo>
                  <a:pt x="150" y="22"/>
                  <a:pt x="150" y="22"/>
                  <a:pt x="150" y="22"/>
                </a:cubicBezTo>
                <a:cubicBezTo>
                  <a:pt x="178" y="22"/>
                  <a:pt x="178" y="22"/>
                  <a:pt x="178" y="22"/>
                </a:cubicBezTo>
                <a:cubicBezTo>
                  <a:pt x="178" y="7"/>
                  <a:pt x="178" y="7"/>
                  <a:pt x="178" y="7"/>
                </a:cubicBezTo>
                <a:lnTo>
                  <a:pt x="208" y="28"/>
                </a:lnTo>
                <a:close/>
                <a:moveTo>
                  <a:pt x="300" y="190"/>
                </a:moveTo>
                <a:cubicBezTo>
                  <a:pt x="300" y="190"/>
                  <a:pt x="299" y="191"/>
                  <a:pt x="288" y="199"/>
                </a:cubicBezTo>
                <a:cubicBezTo>
                  <a:pt x="288" y="199"/>
                  <a:pt x="286" y="203"/>
                  <a:pt x="285" y="203"/>
                </a:cubicBezTo>
                <a:cubicBezTo>
                  <a:pt x="280" y="207"/>
                  <a:pt x="275" y="212"/>
                  <a:pt x="266" y="219"/>
                </a:cubicBezTo>
                <a:cubicBezTo>
                  <a:pt x="257" y="219"/>
                  <a:pt x="238" y="228"/>
                  <a:pt x="229" y="233"/>
                </a:cubicBezTo>
                <a:cubicBezTo>
                  <a:pt x="212" y="233"/>
                  <a:pt x="187" y="237"/>
                  <a:pt x="169" y="242"/>
                </a:cubicBezTo>
                <a:cubicBezTo>
                  <a:pt x="143" y="237"/>
                  <a:pt x="140" y="244"/>
                  <a:pt x="47" y="220"/>
                </a:cubicBezTo>
                <a:cubicBezTo>
                  <a:pt x="47" y="220"/>
                  <a:pt x="47" y="183"/>
                  <a:pt x="47" y="175"/>
                </a:cubicBezTo>
                <a:cubicBezTo>
                  <a:pt x="64" y="170"/>
                  <a:pt x="69" y="160"/>
                  <a:pt x="89" y="157"/>
                </a:cubicBezTo>
                <a:cubicBezTo>
                  <a:pt x="103" y="155"/>
                  <a:pt x="116" y="156"/>
                  <a:pt x="130" y="160"/>
                </a:cubicBezTo>
                <a:cubicBezTo>
                  <a:pt x="139" y="163"/>
                  <a:pt x="148" y="164"/>
                  <a:pt x="163" y="163"/>
                </a:cubicBezTo>
                <a:cubicBezTo>
                  <a:pt x="176" y="162"/>
                  <a:pt x="181" y="158"/>
                  <a:pt x="198" y="158"/>
                </a:cubicBezTo>
                <a:cubicBezTo>
                  <a:pt x="209" y="158"/>
                  <a:pt x="220" y="165"/>
                  <a:pt x="219" y="171"/>
                </a:cubicBezTo>
                <a:cubicBezTo>
                  <a:pt x="219" y="177"/>
                  <a:pt x="208" y="183"/>
                  <a:pt x="201" y="183"/>
                </a:cubicBezTo>
                <a:cubicBezTo>
                  <a:pt x="185" y="184"/>
                  <a:pt x="189" y="183"/>
                  <a:pt x="174" y="183"/>
                </a:cubicBezTo>
                <a:cubicBezTo>
                  <a:pt x="156" y="182"/>
                  <a:pt x="155" y="186"/>
                  <a:pt x="144" y="190"/>
                </a:cubicBezTo>
                <a:cubicBezTo>
                  <a:pt x="155" y="194"/>
                  <a:pt x="162" y="198"/>
                  <a:pt x="177" y="206"/>
                </a:cubicBezTo>
                <a:cubicBezTo>
                  <a:pt x="193" y="204"/>
                  <a:pt x="209" y="206"/>
                  <a:pt x="223" y="207"/>
                </a:cubicBezTo>
                <a:cubicBezTo>
                  <a:pt x="235" y="204"/>
                  <a:pt x="241" y="199"/>
                  <a:pt x="255" y="198"/>
                </a:cubicBezTo>
                <a:cubicBezTo>
                  <a:pt x="264" y="191"/>
                  <a:pt x="276" y="180"/>
                  <a:pt x="287" y="182"/>
                </a:cubicBezTo>
                <a:cubicBezTo>
                  <a:pt x="293" y="183"/>
                  <a:pt x="300" y="190"/>
                  <a:pt x="300" y="190"/>
                </a:cubicBezTo>
                <a:close/>
                <a:moveTo>
                  <a:pt x="34" y="162"/>
                </a:moveTo>
                <a:cubicBezTo>
                  <a:pt x="0" y="162"/>
                  <a:pt x="0" y="162"/>
                  <a:pt x="0" y="162"/>
                </a:cubicBezTo>
                <a:cubicBezTo>
                  <a:pt x="0" y="228"/>
                  <a:pt x="0" y="228"/>
                  <a:pt x="0" y="228"/>
                </a:cubicBezTo>
                <a:cubicBezTo>
                  <a:pt x="34" y="228"/>
                  <a:pt x="34" y="228"/>
                  <a:pt x="34" y="228"/>
                </a:cubicBezTo>
                <a:cubicBezTo>
                  <a:pt x="37" y="228"/>
                  <a:pt x="39" y="226"/>
                  <a:pt x="39" y="224"/>
                </a:cubicBezTo>
                <a:cubicBezTo>
                  <a:pt x="39" y="166"/>
                  <a:pt x="39" y="166"/>
                  <a:pt x="39" y="166"/>
                </a:cubicBezTo>
                <a:cubicBezTo>
                  <a:pt x="39" y="164"/>
                  <a:pt x="37" y="162"/>
                  <a:pt x="34" y="162"/>
                </a:cubicBezTo>
                <a:close/>
                <a:moveTo>
                  <a:pt x="300" y="300"/>
                </a:moveTo>
                <a:cubicBezTo>
                  <a:pt x="300" y="294"/>
                  <a:pt x="300" y="294"/>
                  <a:pt x="300" y="294"/>
                </a:cubicBezTo>
                <a:cubicBezTo>
                  <a:pt x="0" y="294"/>
                  <a:pt x="0" y="294"/>
                  <a:pt x="0" y="294"/>
                </a:cubicBezTo>
                <a:cubicBezTo>
                  <a:pt x="0" y="300"/>
                  <a:pt x="0" y="300"/>
                  <a:pt x="0" y="300"/>
                </a:cubicBezTo>
                <a:cubicBezTo>
                  <a:pt x="300" y="300"/>
                  <a:pt x="300" y="300"/>
                  <a:pt x="300" y="300"/>
                </a:cubicBezTo>
                <a:close/>
                <a:moveTo>
                  <a:pt x="270" y="86"/>
                </a:moveTo>
                <a:cubicBezTo>
                  <a:pt x="270" y="81"/>
                  <a:pt x="270" y="77"/>
                  <a:pt x="271" y="74"/>
                </a:cubicBezTo>
                <a:cubicBezTo>
                  <a:pt x="272" y="72"/>
                  <a:pt x="273" y="70"/>
                  <a:pt x="274" y="68"/>
                </a:cubicBezTo>
                <a:cubicBezTo>
                  <a:pt x="275" y="66"/>
                  <a:pt x="278" y="63"/>
                  <a:pt x="283" y="59"/>
                </a:cubicBezTo>
                <a:cubicBezTo>
                  <a:pt x="289" y="53"/>
                  <a:pt x="294" y="48"/>
                  <a:pt x="296" y="44"/>
                </a:cubicBezTo>
                <a:cubicBezTo>
                  <a:pt x="299" y="40"/>
                  <a:pt x="300" y="35"/>
                  <a:pt x="300" y="31"/>
                </a:cubicBezTo>
                <a:cubicBezTo>
                  <a:pt x="300" y="22"/>
                  <a:pt x="296" y="15"/>
                  <a:pt x="290" y="9"/>
                </a:cubicBezTo>
                <a:cubicBezTo>
                  <a:pt x="283" y="3"/>
                  <a:pt x="275" y="0"/>
                  <a:pt x="264" y="0"/>
                </a:cubicBezTo>
                <a:cubicBezTo>
                  <a:pt x="253" y="0"/>
                  <a:pt x="245" y="3"/>
                  <a:pt x="239" y="8"/>
                </a:cubicBezTo>
                <a:cubicBezTo>
                  <a:pt x="231" y="15"/>
                  <a:pt x="228" y="24"/>
                  <a:pt x="228" y="34"/>
                </a:cubicBezTo>
                <a:cubicBezTo>
                  <a:pt x="242" y="34"/>
                  <a:pt x="242" y="34"/>
                  <a:pt x="242" y="34"/>
                </a:cubicBezTo>
                <a:cubicBezTo>
                  <a:pt x="243" y="26"/>
                  <a:pt x="243" y="21"/>
                  <a:pt x="249" y="17"/>
                </a:cubicBezTo>
                <a:cubicBezTo>
                  <a:pt x="253" y="13"/>
                  <a:pt x="258" y="11"/>
                  <a:pt x="264" y="11"/>
                </a:cubicBezTo>
                <a:cubicBezTo>
                  <a:pt x="270" y="11"/>
                  <a:pt x="277" y="13"/>
                  <a:pt x="281" y="17"/>
                </a:cubicBezTo>
                <a:cubicBezTo>
                  <a:pt x="285" y="21"/>
                  <a:pt x="286" y="25"/>
                  <a:pt x="286" y="31"/>
                </a:cubicBezTo>
                <a:cubicBezTo>
                  <a:pt x="286" y="34"/>
                  <a:pt x="285" y="37"/>
                  <a:pt x="283" y="40"/>
                </a:cubicBezTo>
                <a:cubicBezTo>
                  <a:pt x="282" y="42"/>
                  <a:pt x="279" y="46"/>
                  <a:pt x="274" y="50"/>
                </a:cubicBezTo>
                <a:cubicBezTo>
                  <a:pt x="269" y="54"/>
                  <a:pt x="266" y="57"/>
                  <a:pt x="264" y="59"/>
                </a:cubicBezTo>
                <a:cubicBezTo>
                  <a:pt x="262" y="62"/>
                  <a:pt x="260" y="65"/>
                  <a:pt x="259" y="68"/>
                </a:cubicBezTo>
                <a:cubicBezTo>
                  <a:pt x="257" y="72"/>
                  <a:pt x="256" y="77"/>
                  <a:pt x="256" y="82"/>
                </a:cubicBezTo>
                <a:cubicBezTo>
                  <a:pt x="256" y="83"/>
                  <a:pt x="256" y="85"/>
                  <a:pt x="256" y="86"/>
                </a:cubicBezTo>
                <a:lnTo>
                  <a:pt x="270" y="86"/>
                </a:lnTo>
                <a:close/>
                <a:moveTo>
                  <a:pt x="270" y="111"/>
                </a:moveTo>
                <a:cubicBezTo>
                  <a:pt x="270" y="98"/>
                  <a:pt x="270" y="98"/>
                  <a:pt x="270" y="98"/>
                </a:cubicBezTo>
                <a:cubicBezTo>
                  <a:pt x="256" y="98"/>
                  <a:pt x="256" y="98"/>
                  <a:pt x="256" y="98"/>
                </a:cubicBezTo>
                <a:cubicBezTo>
                  <a:pt x="256" y="111"/>
                  <a:pt x="256" y="111"/>
                  <a:pt x="256" y="111"/>
                </a:cubicBezTo>
                <a:lnTo>
                  <a:pt x="270" y="111"/>
                </a:lnTo>
                <a:close/>
                <a:moveTo>
                  <a:pt x="86" y="76"/>
                </a:moveTo>
                <a:cubicBezTo>
                  <a:pt x="75" y="111"/>
                  <a:pt x="75" y="111"/>
                  <a:pt x="75" y="111"/>
                </a:cubicBezTo>
                <a:cubicBezTo>
                  <a:pt x="60" y="111"/>
                  <a:pt x="60" y="111"/>
                  <a:pt x="60" y="111"/>
                </a:cubicBezTo>
                <a:cubicBezTo>
                  <a:pt x="98" y="0"/>
                  <a:pt x="98" y="0"/>
                  <a:pt x="98" y="0"/>
                </a:cubicBezTo>
                <a:cubicBezTo>
                  <a:pt x="115" y="0"/>
                  <a:pt x="115" y="0"/>
                  <a:pt x="115" y="0"/>
                </a:cubicBezTo>
                <a:cubicBezTo>
                  <a:pt x="153" y="111"/>
                  <a:pt x="153" y="111"/>
                  <a:pt x="153" y="111"/>
                </a:cubicBezTo>
                <a:cubicBezTo>
                  <a:pt x="138" y="111"/>
                  <a:pt x="138" y="111"/>
                  <a:pt x="138" y="111"/>
                </a:cubicBezTo>
                <a:cubicBezTo>
                  <a:pt x="126" y="76"/>
                  <a:pt x="126" y="76"/>
                  <a:pt x="126" y="76"/>
                </a:cubicBezTo>
                <a:lnTo>
                  <a:pt x="86" y="76"/>
                </a:lnTo>
                <a:close/>
                <a:moveTo>
                  <a:pt x="123" y="65"/>
                </a:moveTo>
                <a:cubicBezTo>
                  <a:pt x="112" y="33"/>
                  <a:pt x="112" y="33"/>
                  <a:pt x="112" y="33"/>
                </a:cubicBezTo>
                <a:cubicBezTo>
                  <a:pt x="109" y="26"/>
                  <a:pt x="108" y="19"/>
                  <a:pt x="106" y="13"/>
                </a:cubicBezTo>
                <a:cubicBezTo>
                  <a:pt x="106" y="13"/>
                  <a:pt x="106" y="13"/>
                  <a:pt x="106" y="13"/>
                </a:cubicBezTo>
                <a:cubicBezTo>
                  <a:pt x="104" y="19"/>
                  <a:pt x="102" y="26"/>
                  <a:pt x="100" y="33"/>
                </a:cubicBezTo>
                <a:cubicBezTo>
                  <a:pt x="89" y="65"/>
                  <a:pt x="89" y="65"/>
                  <a:pt x="89" y="65"/>
                </a:cubicBezTo>
                <a:lnTo>
                  <a:pt x="123" y="65"/>
                </a:lnTo>
                <a:close/>
              </a:path>
            </a:pathLst>
          </a:custGeom>
          <a:solidFill>
            <a:srgbClr val="FFFFFF"/>
          </a:solidFill>
          <a:ln>
            <a:noFill/>
          </a:ln>
        </p:spPr>
        <p:txBody>
          <a:bodyPr vert="horz" wrap="square" lIns="82284" tIns="41143" rIns="82284" bIns="4114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375839409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Virtual Machine Management</a:t>
            </a:r>
            <a:endParaRPr lang="en-US" dirty="0"/>
          </a:p>
        </p:txBody>
      </p:sp>
      <p:sp>
        <p:nvSpPr>
          <p:cNvPr id="6" name="Text Placeholder 4"/>
          <p:cNvSpPr txBox="1">
            <a:spLocks/>
          </p:cNvSpPr>
          <p:nvPr/>
        </p:nvSpPr>
        <p:spPr>
          <a:xfrm>
            <a:off x="2484081" y="1900637"/>
            <a:ext cx="9384459" cy="1307251"/>
          </a:xfrm>
          <a:prstGeom prst="rect">
            <a:avLst/>
          </a:prstGeom>
          <a:solidFill>
            <a:schemeClr val="tx1">
              <a:alpha val="5000"/>
            </a:schemeClr>
          </a:solidFill>
        </p:spPr>
        <p:txBody>
          <a:bodyPr lIns="137102" tIns="0" rIns="182800" bIns="0" anchor="ctr"/>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768"/>
              </a:spcBef>
              <a:buSzTx/>
            </a:pPr>
            <a:r>
              <a:rPr lang="en-US" sz="2399" spc="-71" dirty="0">
                <a:solidFill>
                  <a:schemeClr val="accent2">
                    <a:alpha val="99000"/>
                  </a:schemeClr>
                </a:solidFill>
                <a:latin typeface="Segoe UI Light" pitchFamily="34" charset="0"/>
                <a:cs typeface="Segoe UI Light" pitchFamily="34" charset="0"/>
              </a:rPr>
              <a:t>Quick VM Provisioning Mode</a:t>
            </a:r>
            <a:endParaRPr lang="en-US" sz="2399" spc="-71" dirty="0">
              <a:gradFill>
                <a:gsLst>
                  <a:gs pos="0">
                    <a:srgbClr val="292929"/>
                  </a:gs>
                  <a:gs pos="100000">
                    <a:srgbClr val="292929"/>
                  </a:gs>
                </a:gsLst>
                <a:lin ang="5400000" scaled="0"/>
              </a:gradFill>
              <a:latin typeface="Segoe UI Light"/>
            </a:endParaRPr>
          </a:p>
          <a:p>
            <a:pPr fontAlgn="ctr">
              <a:lnSpc>
                <a:spcPct val="100000"/>
              </a:lnSpc>
              <a:spcBef>
                <a:spcPts val="0"/>
              </a:spcBef>
              <a:spcAft>
                <a:spcPct val="0"/>
              </a:spcAft>
              <a:buSzTx/>
              <a:tabLst>
                <a:tab pos="304598" algn="l"/>
              </a:tabLst>
            </a:pPr>
            <a:r>
              <a:rPr lang="en-US" sz="1600" dirty="0">
                <a:solidFill>
                  <a:srgbClr val="525051">
                    <a:alpha val="99000"/>
                  </a:srgbClr>
                </a:solidFill>
                <a:latin typeface="Segoe UI"/>
              </a:rPr>
              <a:t>Supports VM Creation in a Single Cmdlet</a:t>
            </a:r>
            <a:endParaRPr lang="en-US" sz="1600" kern="0" dirty="0">
              <a:ln>
                <a:solidFill>
                  <a:prstClr val="white">
                    <a:alpha val="0"/>
                  </a:prstClr>
                </a:solidFill>
              </a:ln>
              <a:solidFill>
                <a:srgbClr val="373737"/>
              </a:solidFill>
              <a:latin typeface="Segoe UI"/>
              <a:cs typeface="Arial" pitchFamily="34" charset="0"/>
            </a:endParaRPr>
          </a:p>
        </p:txBody>
      </p:sp>
      <p:sp>
        <p:nvSpPr>
          <p:cNvPr id="7" name="Rectangle 6"/>
          <p:cNvSpPr>
            <a:spLocks noChangeAspect="1"/>
          </p:cNvSpPr>
          <p:nvPr/>
        </p:nvSpPr>
        <p:spPr bwMode="auto">
          <a:xfrm>
            <a:off x="1175902" y="1900637"/>
            <a:ext cx="1309347" cy="130934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88" tIns="45695" rIns="91388" bIns="45695" rtlCol="0" anchor="ctr"/>
          <a:lstStyle/>
          <a:p>
            <a:pPr algn="ctr"/>
            <a:endParaRPr lang="en-US" sz="1800" dirty="0"/>
          </a:p>
        </p:txBody>
      </p:sp>
      <p:sp>
        <p:nvSpPr>
          <p:cNvPr id="8" name="Rectangle 7"/>
          <p:cNvSpPr>
            <a:spLocks/>
          </p:cNvSpPr>
          <p:nvPr/>
        </p:nvSpPr>
        <p:spPr bwMode="auto">
          <a:xfrm>
            <a:off x="1175909" y="3390853"/>
            <a:ext cx="1307250" cy="130725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0" tIns="45701" rIns="91400" bIns="45701" rtlCol="0" anchor="ctr"/>
          <a:lstStyle/>
          <a:p>
            <a:pPr algn="ctr"/>
            <a:endParaRPr lang="en-US" sz="1800" dirty="0"/>
          </a:p>
        </p:txBody>
      </p:sp>
      <p:sp>
        <p:nvSpPr>
          <p:cNvPr id="9" name="Rectangle 8"/>
          <p:cNvSpPr>
            <a:spLocks/>
          </p:cNvSpPr>
          <p:nvPr/>
        </p:nvSpPr>
        <p:spPr bwMode="auto">
          <a:xfrm>
            <a:off x="1175909" y="4878976"/>
            <a:ext cx="1307250" cy="13072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388" tIns="45695" rIns="91388" bIns="45695" rtlCol="0" anchor="ctr"/>
          <a:lstStyle/>
          <a:p>
            <a:pPr algn="ctr"/>
            <a:endParaRPr lang="en-US" sz="1800" dirty="0"/>
          </a:p>
        </p:txBody>
      </p:sp>
      <p:sp>
        <p:nvSpPr>
          <p:cNvPr id="10" name="Text Placeholder 4"/>
          <p:cNvSpPr txBox="1">
            <a:spLocks/>
          </p:cNvSpPr>
          <p:nvPr/>
        </p:nvSpPr>
        <p:spPr>
          <a:xfrm>
            <a:off x="2484081" y="4878976"/>
            <a:ext cx="9384459" cy="1307251"/>
          </a:xfrm>
          <a:prstGeom prst="rect">
            <a:avLst/>
          </a:prstGeom>
          <a:solidFill>
            <a:schemeClr val="tx1">
              <a:alpha val="5000"/>
            </a:schemeClr>
          </a:solidFill>
        </p:spPr>
        <p:txBody>
          <a:bodyPr lIns="137102" tIns="0" rIns="182800" bIns="0" anchor="ctr"/>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768"/>
              </a:spcBef>
              <a:buSzTx/>
            </a:pPr>
            <a:r>
              <a:rPr lang="en-US" sz="2399" spc="-71" dirty="0">
                <a:solidFill>
                  <a:schemeClr val="accent2">
                    <a:alpha val="99000"/>
                  </a:schemeClr>
                </a:solidFill>
                <a:latin typeface="Segoe UI Light" pitchFamily="34" charset="0"/>
                <a:cs typeface="Segoe UI Light" pitchFamily="34" charset="0"/>
              </a:rPr>
              <a:t>Create Multiple Pre-Defined VMs in a Batch</a:t>
            </a:r>
          </a:p>
          <a:p>
            <a:pPr>
              <a:lnSpc>
                <a:spcPct val="100000"/>
              </a:lnSpc>
              <a:spcBef>
                <a:spcPts val="0"/>
              </a:spcBef>
              <a:buSzTx/>
            </a:pPr>
            <a:r>
              <a:rPr lang="en-US" sz="1600" dirty="0">
                <a:solidFill>
                  <a:srgbClr val="525051">
                    <a:alpha val="99000"/>
                  </a:srgbClr>
                </a:solidFill>
                <a:latin typeface="Segoe UI"/>
              </a:rPr>
              <a:t>New-AzureVM -VMs $vm1, $vm2, $vm3</a:t>
            </a:r>
          </a:p>
        </p:txBody>
      </p:sp>
      <p:sp>
        <p:nvSpPr>
          <p:cNvPr id="11" name="Text Placeholder 4"/>
          <p:cNvSpPr txBox="1">
            <a:spLocks/>
          </p:cNvSpPr>
          <p:nvPr/>
        </p:nvSpPr>
        <p:spPr>
          <a:xfrm>
            <a:off x="2484081" y="3390853"/>
            <a:ext cx="9384459" cy="1307251"/>
          </a:xfrm>
          <a:prstGeom prst="rect">
            <a:avLst/>
          </a:prstGeom>
          <a:solidFill>
            <a:schemeClr val="tx1">
              <a:alpha val="5000"/>
            </a:schemeClr>
          </a:solidFill>
        </p:spPr>
        <p:txBody>
          <a:bodyPr lIns="137102" tIns="0" rIns="182800" bIns="0" anchor="ctr"/>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768"/>
              </a:spcBef>
              <a:buSzTx/>
            </a:pPr>
            <a:r>
              <a:rPr lang="en-US" sz="2399" spc="-71" dirty="0">
                <a:solidFill>
                  <a:schemeClr val="accent2">
                    <a:alpha val="99000"/>
                  </a:schemeClr>
                </a:solidFill>
                <a:latin typeface="Segoe UI Light" pitchFamily="34" charset="0"/>
                <a:cs typeface="Segoe UI Light" pitchFamily="34" charset="0"/>
              </a:rPr>
              <a:t>Advanced Provisioning Configuration Mode</a:t>
            </a:r>
          </a:p>
          <a:p>
            <a:pPr fontAlgn="ctr">
              <a:lnSpc>
                <a:spcPct val="100000"/>
              </a:lnSpc>
              <a:spcBef>
                <a:spcPts val="0"/>
              </a:spcBef>
              <a:spcAft>
                <a:spcPct val="0"/>
              </a:spcAft>
              <a:buSzTx/>
              <a:tabLst>
                <a:tab pos="304598" algn="l"/>
              </a:tabLst>
            </a:pPr>
            <a:r>
              <a:rPr lang="en-US" sz="1600" dirty="0">
                <a:solidFill>
                  <a:srgbClr val="525051">
                    <a:alpha val="99000"/>
                  </a:srgbClr>
                </a:solidFill>
                <a:latin typeface="Segoe UI"/>
              </a:rPr>
              <a:t>Provision With: Endpoints, Data Disks</a:t>
            </a:r>
          </a:p>
          <a:p>
            <a:pPr fontAlgn="ctr">
              <a:lnSpc>
                <a:spcPct val="100000"/>
              </a:lnSpc>
              <a:spcBef>
                <a:spcPts val="0"/>
              </a:spcBef>
              <a:spcAft>
                <a:spcPct val="0"/>
              </a:spcAft>
              <a:buSzTx/>
              <a:tabLst>
                <a:tab pos="304598" algn="l"/>
              </a:tabLst>
            </a:pPr>
            <a:r>
              <a:rPr lang="en-US" sz="1600" dirty="0">
                <a:solidFill>
                  <a:srgbClr val="525051">
                    <a:alpha val="99000"/>
                  </a:srgbClr>
                </a:solidFill>
                <a:latin typeface="Segoe UI"/>
              </a:rPr>
              <a:t>Configure: Cache Settings for OS/Data Disks and Subnet Names</a:t>
            </a:r>
            <a:endParaRPr lang="en-US" sz="1600" kern="0" dirty="0">
              <a:ln>
                <a:solidFill>
                  <a:prstClr val="white">
                    <a:alpha val="0"/>
                  </a:prstClr>
                </a:solidFill>
              </a:ln>
              <a:solidFill>
                <a:srgbClr val="373737"/>
              </a:solidFill>
              <a:latin typeface="Segoe UI"/>
              <a:cs typeface="Arial" pitchFamily="34" charset="0"/>
            </a:endParaRPr>
          </a:p>
        </p:txBody>
      </p:sp>
      <p:sp>
        <p:nvSpPr>
          <p:cNvPr id="15" name="Freeform 6"/>
          <p:cNvSpPr>
            <a:spLocks noChangeAspect="1" noEditPoints="1"/>
          </p:cNvSpPr>
          <p:nvPr/>
        </p:nvSpPr>
        <p:spPr bwMode="black">
          <a:xfrm>
            <a:off x="1550940" y="5176222"/>
            <a:ext cx="557188" cy="712761"/>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rgbClr val="FFFFFF"/>
          </a:solidFill>
          <a:ln w="7" cap="flat">
            <a:noFill/>
            <a:prstDash val="solid"/>
            <a:miter lim="800000"/>
            <a:headEnd/>
            <a:tailEnd/>
          </a:ln>
        </p:spPr>
        <p:txBody>
          <a:bodyPr vert="horz" wrap="square" lIns="91416" tIns="45708" rIns="91416" bIns="45708" numCol="1" anchor="t" anchorCtr="0" compatLnSpc="1">
            <a:prstTxWarp prst="textNoShape">
              <a:avLst/>
            </a:prstTxWarp>
          </a:bodyPr>
          <a:lstStyle/>
          <a:p>
            <a:endParaRPr lang="en-US" sz="1800" dirty="0"/>
          </a:p>
        </p:txBody>
      </p:sp>
      <p:sp>
        <p:nvSpPr>
          <p:cNvPr id="16" name="Freeform 7"/>
          <p:cNvSpPr>
            <a:spLocks noEditPoints="1"/>
          </p:cNvSpPr>
          <p:nvPr/>
        </p:nvSpPr>
        <p:spPr bwMode="black">
          <a:xfrm>
            <a:off x="1415249" y="3629717"/>
            <a:ext cx="828570" cy="829525"/>
          </a:xfrm>
          <a:custGeom>
            <a:avLst/>
            <a:gdLst>
              <a:gd name="T0" fmla="*/ 52 w 300"/>
              <a:gd name="T1" fmla="*/ 268 h 300"/>
              <a:gd name="T2" fmla="*/ 62 w 300"/>
              <a:gd name="T3" fmla="*/ 255 h 300"/>
              <a:gd name="T4" fmla="*/ 77 w 300"/>
              <a:gd name="T5" fmla="*/ 230 h 300"/>
              <a:gd name="T6" fmla="*/ 46 w 300"/>
              <a:gd name="T7" fmla="*/ 204 h 300"/>
              <a:gd name="T8" fmla="*/ 15 w 300"/>
              <a:gd name="T9" fmla="*/ 233 h 300"/>
              <a:gd name="T10" fmla="*/ 33 w 300"/>
              <a:gd name="T11" fmla="*/ 219 h 300"/>
              <a:gd name="T12" fmla="*/ 60 w 300"/>
              <a:gd name="T13" fmla="*/ 219 h 300"/>
              <a:gd name="T14" fmla="*/ 63 w 300"/>
              <a:gd name="T15" fmla="*/ 238 h 300"/>
              <a:gd name="T16" fmla="*/ 46 w 300"/>
              <a:gd name="T17" fmla="*/ 255 h 300"/>
              <a:gd name="T18" fmla="*/ 39 w 300"/>
              <a:gd name="T19" fmla="*/ 275 h 300"/>
              <a:gd name="T20" fmla="*/ 51 w 300"/>
              <a:gd name="T21" fmla="*/ 279 h 300"/>
              <a:gd name="T22" fmla="*/ 51 w 300"/>
              <a:gd name="T23" fmla="*/ 288 h 300"/>
              <a:gd name="T24" fmla="*/ 39 w 300"/>
              <a:gd name="T25" fmla="*/ 300 h 300"/>
              <a:gd name="T26" fmla="*/ 300 w 300"/>
              <a:gd name="T27" fmla="*/ 216 h 300"/>
              <a:gd name="T28" fmla="*/ 218 w 300"/>
              <a:gd name="T29" fmla="*/ 300 h 300"/>
              <a:gd name="T30" fmla="*/ 220 w 300"/>
              <a:gd name="T31" fmla="*/ 263 h 300"/>
              <a:gd name="T32" fmla="*/ 277 w 300"/>
              <a:gd name="T33" fmla="*/ 216 h 300"/>
              <a:gd name="T34" fmla="*/ 149 w 300"/>
              <a:gd name="T35" fmla="*/ 228 h 300"/>
              <a:gd name="T36" fmla="*/ 119 w 300"/>
              <a:gd name="T37" fmla="*/ 242 h 300"/>
              <a:gd name="T38" fmla="*/ 149 w 300"/>
              <a:gd name="T39" fmla="*/ 262 h 300"/>
              <a:gd name="T40" fmla="*/ 177 w 300"/>
              <a:gd name="T41" fmla="*/ 252 h 300"/>
              <a:gd name="T42" fmla="*/ 255 w 300"/>
              <a:gd name="T43" fmla="*/ 75 h 300"/>
              <a:gd name="T44" fmla="*/ 259 w 300"/>
              <a:gd name="T45" fmla="*/ 59 h 300"/>
              <a:gd name="T46" fmla="*/ 278 w 300"/>
              <a:gd name="T47" fmla="*/ 38 h 300"/>
              <a:gd name="T48" fmla="*/ 272 w 300"/>
              <a:gd name="T49" fmla="*/ 8 h 300"/>
              <a:gd name="T50" fmla="*/ 228 w 300"/>
              <a:gd name="T51" fmla="*/ 7 h 300"/>
              <a:gd name="T52" fmla="*/ 231 w 300"/>
              <a:gd name="T53" fmla="*/ 29 h 300"/>
              <a:gd name="T54" fmla="*/ 250 w 300"/>
              <a:gd name="T55" fmla="*/ 10 h 300"/>
              <a:gd name="T56" fmla="*/ 269 w 300"/>
              <a:gd name="T57" fmla="*/ 26 h 300"/>
              <a:gd name="T58" fmla="*/ 259 w 300"/>
              <a:gd name="T59" fmla="*/ 43 h 300"/>
              <a:gd name="T60" fmla="*/ 245 w 300"/>
              <a:gd name="T61" fmla="*/ 59 h 300"/>
              <a:gd name="T62" fmla="*/ 243 w 300"/>
              <a:gd name="T63" fmla="*/ 75 h 300"/>
              <a:gd name="T64" fmla="*/ 255 w 300"/>
              <a:gd name="T65" fmla="*/ 96 h 300"/>
              <a:gd name="T66" fmla="*/ 243 w 300"/>
              <a:gd name="T67" fmla="*/ 84 h 300"/>
              <a:gd name="T68" fmla="*/ 255 w 300"/>
              <a:gd name="T69" fmla="*/ 96 h 300"/>
              <a:gd name="T70" fmla="*/ 49 w 300"/>
              <a:gd name="T71" fmla="*/ 84 h 300"/>
              <a:gd name="T72" fmla="*/ 0 w 300"/>
              <a:gd name="T73" fmla="*/ 47 h 300"/>
              <a:gd name="T74" fmla="*/ 35 w 300"/>
              <a:gd name="T75" fmla="*/ 68 h 300"/>
              <a:gd name="T76" fmla="*/ 102 w 300"/>
              <a:gd name="T77" fmla="*/ 0 h 300"/>
              <a:gd name="T78" fmla="*/ 147 w 300"/>
              <a:gd name="T79" fmla="*/ 58 h 300"/>
              <a:gd name="T80" fmla="*/ 177 w 300"/>
              <a:gd name="T81" fmla="*/ 38 h 300"/>
              <a:gd name="T82" fmla="*/ 147 w 300"/>
              <a:gd name="T83" fmla="*/ 24 h 300"/>
              <a:gd name="T84" fmla="*/ 147 w 300"/>
              <a:gd name="T85" fmla="*/ 72 h 300"/>
              <a:gd name="T86" fmla="*/ 56 w 300"/>
              <a:gd name="T87" fmla="*/ 151 h 300"/>
              <a:gd name="T88" fmla="*/ 36 w 300"/>
              <a:gd name="T89" fmla="*/ 121 h 300"/>
              <a:gd name="T90" fmla="*/ 22 w 300"/>
              <a:gd name="T91" fmla="*/ 151 h 300"/>
              <a:gd name="T92" fmla="*/ 70 w 300"/>
              <a:gd name="T93" fmla="*/ 151 h 300"/>
              <a:gd name="T94" fmla="*/ 240 w 300"/>
              <a:gd name="T95" fmla="*/ 149 h 300"/>
              <a:gd name="T96" fmla="*/ 260 w 300"/>
              <a:gd name="T97" fmla="*/ 179 h 300"/>
              <a:gd name="T98" fmla="*/ 274 w 300"/>
              <a:gd name="T99" fmla="*/ 149 h 300"/>
              <a:gd name="T100" fmla="*/ 226 w 300"/>
              <a:gd name="T101" fmla="*/ 14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00" h="300">
                <a:moveTo>
                  <a:pt x="51" y="279"/>
                </a:moveTo>
                <a:cubicBezTo>
                  <a:pt x="51" y="274"/>
                  <a:pt x="51" y="270"/>
                  <a:pt x="52" y="268"/>
                </a:cubicBezTo>
                <a:cubicBezTo>
                  <a:pt x="52" y="266"/>
                  <a:pt x="53" y="264"/>
                  <a:pt x="55" y="263"/>
                </a:cubicBezTo>
                <a:cubicBezTo>
                  <a:pt x="56" y="261"/>
                  <a:pt x="58" y="259"/>
                  <a:pt x="62" y="255"/>
                </a:cubicBezTo>
                <a:cubicBezTo>
                  <a:pt x="68" y="250"/>
                  <a:pt x="72" y="246"/>
                  <a:pt x="74" y="242"/>
                </a:cubicBezTo>
                <a:cubicBezTo>
                  <a:pt x="76" y="239"/>
                  <a:pt x="77" y="235"/>
                  <a:pt x="77" y="230"/>
                </a:cubicBezTo>
                <a:cubicBezTo>
                  <a:pt x="77" y="223"/>
                  <a:pt x="74" y="217"/>
                  <a:pt x="68" y="212"/>
                </a:cubicBezTo>
                <a:cubicBezTo>
                  <a:pt x="63" y="207"/>
                  <a:pt x="55" y="204"/>
                  <a:pt x="46" y="204"/>
                </a:cubicBezTo>
                <a:cubicBezTo>
                  <a:pt x="37" y="204"/>
                  <a:pt x="30" y="206"/>
                  <a:pt x="24" y="211"/>
                </a:cubicBezTo>
                <a:cubicBezTo>
                  <a:pt x="18" y="217"/>
                  <a:pt x="15" y="225"/>
                  <a:pt x="15" y="233"/>
                </a:cubicBezTo>
                <a:cubicBezTo>
                  <a:pt x="27" y="233"/>
                  <a:pt x="27" y="233"/>
                  <a:pt x="27" y="233"/>
                </a:cubicBezTo>
                <a:cubicBezTo>
                  <a:pt x="28" y="227"/>
                  <a:pt x="28" y="223"/>
                  <a:pt x="33" y="219"/>
                </a:cubicBezTo>
                <a:cubicBezTo>
                  <a:pt x="37" y="216"/>
                  <a:pt x="41" y="214"/>
                  <a:pt x="46" y="214"/>
                </a:cubicBezTo>
                <a:cubicBezTo>
                  <a:pt x="51" y="214"/>
                  <a:pt x="57" y="216"/>
                  <a:pt x="60" y="219"/>
                </a:cubicBezTo>
                <a:cubicBezTo>
                  <a:pt x="64" y="223"/>
                  <a:pt x="65" y="226"/>
                  <a:pt x="65" y="230"/>
                </a:cubicBezTo>
                <a:cubicBezTo>
                  <a:pt x="65" y="233"/>
                  <a:pt x="64" y="236"/>
                  <a:pt x="63" y="238"/>
                </a:cubicBezTo>
                <a:cubicBezTo>
                  <a:pt x="61" y="240"/>
                  <a:pt x="59" y="243"/>
                  <a:pt x="55" y="247"/>
                </a:cubicBezTo>
                <a:cubicBezTo>
                  <a:pt x="51" y="251"/>
                  <a:pt x="48" y="253"/>
                  <a:pt x="46" y="255"/>
                </a:cubicBezTo>
                <a:cubicBezTo>
                  <a:pt x="44" y="258"/>
                  <a:pt x="42" y="260"/>
                  <a:pt x="41" y="263"/>
                </a:cubicBezTo>
                <a:cubicBezTo>
                  <a:pt x="40" y="266"/>
                  <a:pt x="39" y="270"/>
                  <a:pt x="39" y="275"/>
                </a:cubicBezTo>
                <a:cubicBezTo>
                  <a:pt x="39" y="276"/>
                  <a:pt x="39" y="277"/>
                  <a:pt x="39" y="279"/>
                </a:cubicBezTo>
                <a:lnTo>
                  <a:pt x="51" y="279"/>
                </a:lnTo>
                <a:close/>
                <a:moveTo>
                  <a:pt x="51" y="300"/>
                </a:moveTo>
                <a:cubicBezTo>
                  <a:pt x="51" y="288"/>
                  <a:pt x="51" y="288"/>
                  <a:pt x="51" y="288"/>
                </a:cubicBezTo>
                <a:cubicBezTo>
                  <a:pt x="39" y="288"/>
                  <a:pt x="39" y="288"/>
                  <a:pt x="39" y="288"/>
                </a:cubicBezTo>
                <a:cubicBezTo>
                  <a:pt x="39" y="300"/>
                  <a:pt x="39" y="300"/>
                  <a:pt x="39" y="300"/>
                </a:cubicBezTo>
                <a:lnTo>
                  <a:pt x="51" y="300"/>
                </a:lnTo>
                <a:close/>
                <a:moveTo>
                  <a:pt x="300" y="216"/>
                </a:moveTo>
                <a:cubicBezTo>
                  <a:pt x="247" y="300"/>
                  <a:pt x="247" y="300"/>
                  <a:pt x="247" y="300"/>
                </a:cubicBezTo>
                <a:cubicBezTo>
                  <a:pt x="218" y="300"/>
                  <a:pt x="218" y="300"/>
                  <a:pt x="218" y="300"/>
                </a:cubicBezTo>
                <a:cubicBezTo>
                  <a:pt x="198" y="263"/>
                  <a:pt x="198" y="263"/>
                  <a:pt x="198" y="263"/>
                </a:cubicBezTo>
                <a:cubicBezTo>
                  <a:pt x="220" y="263"/>
                  <a:pt x="220" y="263"/>
                  <a:pt x="220" y="263"/>
                </a:cubicBezTo>
                <a:cubicBezTo>
                  <a:pt x="233" y="285"/>
                  <a:pt x="233" y="285"/>
                  <a:pt x="233" y="285"/>
                </a:cubicBezTo>
                <a:cubicBezTo>
                  <a:pt x="277" y="216"/>
                  <a:pt x="277" y="216"/>
                  <a:pt x="277" y="216"/>
                </a:cubicBezTo>
                <a:lnTo>
                  <a:pt x="300" y="216"/>
                </a:lnTo>
                <a:close/>
                <a:moveTo>
                  <a:pt x="149" y="228"/>
                </a:moveTo>
                <a:cubicBezTo>
                  <a:pt x="149" y="242"/>
                  <a:pt x="149" y="242"/>
                  <a:pt x="149" y="242"/>
                </a:cubicBezTo>
                <a:cubicBezTo>
                  <a:pt x="119" y="242"/>
                  <a:pt x="119" y="242"/>
                  <a:pt x="119" y="242"/>
                </a:cubicBezTo>
                <a:cubicBezTo>
                  <a:pt x="119" y="262"/>
                  <a:pt x="119" y="262"/>
                  <a:pt x="119" y="262"/>
                </a:cubicBezTo>
                <a:cubicBezTo>
                  <a:pt x="149" y="262"/>
                  <a:pt x="149" y="262"/>
                  <a:pt x="149" y="262"/>
                </a:cubicBezTo>
                <a:cubicBezTo>
                  <a:pt x="149" y="276"/>
                  <a:pt x="149" y="276"/>
                  <a:pt x="149" y="276"/>
                </a:cubicBezTo>
                <a:cubicBezTo>
                  <a:pt x="177" y="252"/>
                  <a:pt x="177" y="252"/>
                  <a:pt x="177" y="252"/>
                </a:cubicBezTo>
                <a:lnTo>
                  <a:pt x="149" y="228"/>
                </a:lnTo>
                <a:close/>
                <a:moveTo>
                  <a:pt x="255" y="75"/>
                </a:moveTo>
                <a:cubicBezTo>
                  <a:pt x="255" y="70"/>
                  <a:pt x="255" y="66"/>
                  <a:pt x="256" y="64"/>
                </a:cubicBezTo>
                <a:cubicBezTo>
                  <a:pt x="256" y="62"/>
                  <a:pt x="257" y="60"/>
                  <a:pt x="259" y="59"/>
                </a:cubicBezTo>
                <a:cubicBezTo>
                  <a:pt x="260" y="57"/>
                  <a:pt x="262" y="55"/>
                  <a:pt x="266" y="51"/>
                </a:cubicBezTo>
                <a:cubicBezTo>
                  <a:pt x="272" y="46"/>
                  <a:pt x="276" y="42"/>
                  <a:pt x="278" y="38"/>
                </a:cubicBezTo>
                <a:cubicBezTo>
                  <a:pt x="280" y="35"/>
                  <a:pt x="281" y="31"/>
                  <a:pt x="281" y="26"/>
                </a:cubicBezTo>
                <a:cubicBezTo>
                  <a:pt x="281" y="19"/>
                  <a:pt x="278" y="13"/>
                  <a:pt x="272" y="8"/>
                </a:cubicBezTo>
                <a:cubicBezTo>
                  <a:pt x="267" y="3"/>
                  <a:pt x="259" y="0"/>
                  <a:pt x="250" y="0"/>
                </a:cubicBezTo>
                <a:cubicBezTo>
                  <a:pt x="241" y="0"/>
                  <a:pt x="234" y="2"/>
                  <a:pt x="228" y="7"/>
                </a:cubicBezTo>
                <a:cubicBezTo>
                  <a:pt x="222" y="13"/>
                  <a:pt x="219" y="21"/>
                  <a:pt x="219" y="29"/>
                </a:cubicBezTo>
                <a:cubicBezTo>
                  <a:pt x="231" y="29"/>
                  <a:pt x="231" y="29"/>
                  <a:pt x="231" y="29"/>
                </a:cubicBezTo>
                <a:cubicBezTo>
                  <a:pt x="232" y="23"/>
                  <a:pt x="232" y="19"/>
                  <a:pt x="237" y="15"/>
                </a:cubicBezTo>
                <a:cubicBezTo>
                  <a:pt x="241" y="12"/>
                  <a:pt x="245" y="10"/>
                  <a:pt x="250" y="10"/>
                </a:cubicBezTo>
                <a:cubicBezTo>
                  <a:pt x="255" y="10"/>
                  <a:pt x="261" y="12"/>
                  <a:pt x="264" y="15"/>
                </a:cubicBezTo>
                <a:cubicBezTo>
                  <a:pt x="268" y="19"/>
                  <a:pt x="269" y="22"/>
                  <a:pt x="269" y="26"/>
                </a:cubicBezTo>
                <a:cubicBezTo>
                  <a:pt x="269" y="29"/>
                  <a:pt x="268" y="32"/>
                  <a:pt x="267" y="34"/>
                </a:cubicBezTo>
                <a:cubicBezTo>
                  <a:pt x="265" y="36"/>
                  <a:pt x="263" y="39"/>
                  <a:pt x="259" y="43"/>
                </a:cubicBezTo>
                <a:cubicBezTo>
                  <a:pt x="255" y="47"/>
                  <a:pt x="252" y="49"/>
                  <a:pt x="250" y="51"/>
                </a:cubicBezTo>
                <a:cubicBezTo>
                  <a:pt x="248" y="54"/>
                  <a:pt x="246" y="56"/>
                  <a:pt x="245" y="59"/>
                </a:cubicBezTo>
                <a:cubicBezTo>
                  <a:pt x="244" y="62"/>
                  <a:pt x="243" y="66"/>
                  <a:pt x="243" y="71"/>
                </a:cubicBezTo>
                <a:cubicBezTo>
                  <a:pt x="243" y="72"/>
                  <a:pt x="243" y="73"/>
                  <a:pt x="243" y="75"/>
                </a:cubicBezTo>
                <a:lnTo>
                  <a:pt x="255" y="75"/>
                </a:lnTo>
                <a:close/>
                <a:moveTo>
                  <a:pt x="255" y="96"/>
                </a:moveTo>
                <a:cubicBezTo>
                  <a:pt x="255" y="84"/>
                  <a:pt x="255" y="84"/>
                  <a:pt x="255" y="84"/>
                </a:cubicBezTo>
                <a:cubicBezTo>
                  <a:pt x="243" y="84"/>
                  <a:pt x="243" y="84"/>
                  <a:pt x="243" y="84"/>
                </a:cubicBezTo>
                <a:cubicBezTo>
                  <a:pt x="243" y="96"/>
                  <a:pt x="243" y="96"/>
                  <a:pt x="243" y="96"/>
                </a:cubicBezTo>
                <a:lnTo>
                  <a:pt x="255" y="96"/>
                </a:lnTo>
                <a:close/>
                <a:moveTo>
                  <a:pt x="102" y="0"/>
                </a:moveTo>
                <a:cubicBezTo>
                  <a:pt x="49" y="84"/>
                  <a:pt x="49" y="84"/>
                  <a:pt x="49" y="84"/>
                </a:cubicBezTo>
                <a:cubicBezTo>
                  <a:pt x="20" y="84"/>
                  <a:pt x="20" y="84"/>
                  <a:pt x="20" y="84"/>
                </a:cubicBezTo>
                <a:cubicBezTo>
                  <a:pt x="0" y="47"/>
                  <a:pt x="0" y="47"/>
                  <a:pt x="0" y="47"/>
                </a:cubicBezTo>
                <a:cubicBezTo>
                  <a:pt x="22" y="47"/>
                  <a:pt x="22" y="47"/>
                  <a:pt x="22" y="47"/>
                </a:cubicBezTo>
                <a:cubicBezTo>
                  <a:pt x="35" y="68"/>
                  <a:pt x="35" y="68"/>
                  <a:pt x="35" y="68"/>
                </a:cubicBezTo>
                <a:cubicBezTo>
                  <a:pt x="79" y="0"/>
                  <a:pt x="79" y="0"/>
                  <a:pt x="79" y="0"/>
                </a:cubicBezTo>
                <a:lnTo>
                  <a:pt x="102" y="0"/>
                </a:lnTo>
                <a:close/>
                <a:moveTo>
                  <a:pt x="147" y="72"/>
                </a:moveTo>
                <a:cubicBezTo>
                  <a:pt x="147" y="58"/>
                  <a:pt x="147" y="58"/>
                  <a:pt x="147" y="58"/>
                </a:cubicBezTo>
                <a:cubicBezTo>
                  <a:pt x="177" y="58"/>
                  <a:pt x="177" y="58"/>
                  <a:pt x="177" y="58"/>
                </a:cubicBezTo>
                <a:cubicBezTo>
                  <a:pt x="177" y="38"/>
                  <a:pt x="177" y="38"/>
                  <a:pt x="177" y="38"/>
                </a:cubicBezTo>
                <a:cubicBezTo>
                  <a:pt x="147" y="38"/>
                  <a:pt x="147" y="38"/>
                  <a:pt x="147" y="38"/>
                </a:cubicBezTo>
                <a:cubicBezTo>
                  <a:pt x="147" y="24"/>
                  <a:pt x="147" y="24"/>
                  <a:pt x="147" y="24"/>
                </a:cubicBezTo>
                <a:cubicBezTo>
                  <a:pt x="119" y="48"/>
                  <a:pt x="119" y="48"/>
                  <a:pt x="119" y="48"/>
                </a:cubicBezTo>
                <a:lnTo>
                  <a:pt x="147" y="72"/>
                </a:lnTo>
                <a:close/>
                <a:moveTo>
                  <a:pt x="70" y="151"/>
                </a:moveTo>
                <a:cubicBezTo>
                  <a:pt x="56" y="151"/>
                  <a:pt x="56" y="151"/>
                  <a:pt x="56" y="151"/>
                </a:cubicBezTo>
                <a:cubicBezTo>
                  <a:pt x="56" y="121"/>
                  <a:pt x="56" y="121"/>
                  <a:pt x="56" y="121"/>
                </a:cubicBezTo>
                <a:cubicBezTo>
                  <a:pt x="36" y="121"/>
                  <a:pt x="36" y="121"/>
                  <a:pt x="36" y="121"/>
                </a:cubicBezTo>
                <a:cubicBezTo>
                  <a:pt x="36" y="151"/>
                  <a:pt x="36" y="151"/>
                  <a:pt x="36" y="151"/>
                </a:cubicBezTo>
                <a:cubicBezTo>
                  <a:pt x="22" y="151"/>
                  <a:pt x="22" y="151"/>
                  <a:pt x="22" y="151"/>
                </a:cubicBezTo>
                <a:cubicBezTo>
                  <a:pt x="46" y="179"/>
                  <a:pt x="46" y="179"/>
                  <a:pt x="46" y="179"/>
                </a:cubicBezTo>
                <a:lnTo>
                  <a:pt x="70" y="151"/>
                </a:lnTo>
                <a:close/>
                <a:moveTo>
                  <a:pt x="226" y="149"/>
                </a:moveTo>
                <a:cubicBezTo>
                  <a:pt x="240" y="149"/>
                  <a:pt x="240" y="149"/>
                  <a:pt x="240" y="149"/>
                </a:cubicBezTo>
                <a:cubicBezTo>
                  <a:pt x="240" y="179"/>
                  <a:pt x="240" y="179"/>
                  <a:pt x="240" y="179"/>
                </a:cubicBezTo>
                <a:cubicBezTo>
                  <a:pt x="260" y="179"/>
                  <a:pt x="260" y="179"/>
                  <a:pt x="260" y="179"/>
                </a:cubicBezTo>
                <a:cubicBezTo>
                  <a:pt x="260" y="149"/>
                  <a:pt x="260" y="149"/>
                  <a:pt x="260" y="149"/>
                </a:cubicBezTo>
                <a:cubicBezTo>
                  <a:pt x="274" y="149"/>
                  <a:pt x="274" y="149"/>
                  <a:pt x="274" y="149"/>
                </a:cubicBezTo>
                <a:cubicBezTo>
                  <a:pt x="250" y="121"/>
                  <a:pt x="250" y="121"/>
                  <a:pt x="250" y="121"/>
                </a:cubicBezTo>
                <a:lnTo>
                  <a:pt x="226" y="149"/>
                </a:lnTo>
                <a:close/>
              </a:path>
            </a:pathLst>
          </a:custGeom>
          <a:solidFill>
            <a:srgbClr val="FFFFFF"/>
          </a:solidFill>
          <a:ln>
            <a:noFill/>
          </a:ln>
        </p:spPr>
        <p:txBody>
          <a:bodyPr vert="horz" wrap="square" lIns="82284" tIns="41143" rIns="82284" bIns="41143" numCol="1" anchor="t" anchorCtr="0" compatLnSpc="1">
            <a:prstTxWarp prst="textNoShape">
              <a:avLst/>
            </a:prstTxWarp>
          </a:bodyPr>
          <a:lstStyle/>
          <a:p>
            <a:endParaRPr lang="en-US" sz="1600" dirty="0"/>
          </a:p>
        </p:txBody>
      </p:sp>
      <p:sp>
        <p:nvSpPr>
          <p:cNvPr id="17" name="Freeform 11"/>
          <p:cNvSpPr>
            <a:spLocks noEditPoints="1"/>
          </p:cNvSpPr>
          <p:nvPr/>
        </p:nvSpPr>
        <p:spPr bwMode="black">
          <a:xfrm>
            <a:off x="1461034" y="2185862"/>
            <a:ext cx="739086" cy="738896"/>
          </a:xfrm>
          <a:custGeom>
            <a:avLst/>
            <a:gdLst>
              <a:gd name="T0" fmla="*/ 213 w 709"/>
              <a:gd name="T1" fmla="*/ 522 h 709"/>
              <a:gd name="T2" fmla="*/ 213 w 709"/>
              <a:gd name="T3" fmla="*/ 709 h 709"/>
              <a:gd name="T4" fmla="*/ 0 w 709"/>
              <a:gd name="T5" fmla="*/ 709 h 709"/>
              <a:gd name="T6" fmla="*/ 0 w 709"/>
              <a:gd name="T7" fmla="*/ 496 h 709"/>
              <a:gd name="T8" fmla="*/ 88 w 709"/>
              <a:gd name="T9" fmla="*/ 496 h 709"/>
              <a:gd name="T10" fmla="*/ 67 w 709"/>
              <a:gd name="T11" fmla="*/ 522 h 709"/>
              <a:gd name="T12" fmla="*/ 213 w 709"/>
              <a:gd name="T13" fmla="*/ 522 h 709"/>
              <a:gd name="T14" fmla="*/ 619 w 709"/>
              <a:gd name="T15" fmla="*/ 496 h 709"/>
              <a:gd name="T16" fmla="*/ 643 w 709"/>
              <a:gd name="T17" fmla="*/ 522 h 709"/>
              <a:gd name="T18" fmla="*/ 496 w 709"/>
              <a:gd name="T19" fmla="*/ 522 h 709"/>
              <a:gd name="T20" fmla="*/ 496 w 709"/>
              <a:gd name="T21" fmla="*/ 709 h 709"/>
              <a:gd name="T22" fmla="*/ 709 w 709"/>
              <a:gd name="T23" fmla="*/ 709 h 709"/>
              <a:gd name="T24" fmla="*/ 709 w 709"/>
              <a:gd name="T25" fmla="*/ 496 h 709"/>
              <a:gd name="T26" fmla="*/ 619 w 709"/>
              <a:gd name="T27" fmla="*/ 496 h 709"/>
              <a:gd name="T28" fmla="*/ 355 w 709"/>
              <a:gd name="T29" fmla="*/ 182 h 709"/>
              <a:gd name="T30" fmla="*/ 381 w 709"/>
              <a:gd name="T31" fmla="*/ 213 h 709"/>
              <a:gd name="T32" fmla="*/ 461 w 709"/>
              <a:gd name="T33" fmla="*/ 213 h 709"/>
              <a:gd name="T34" fmla="*/ 461 w 709"/>
              <a:gd name="T35" fmla="*/ 0 h 709"/>
              <a:gd name="T36" fmla="*/ 248 w 709"/>
              <a:gd name="T37" fmla="*/ 0 h 709"/>
              <a:gd name="T38" fmla="*/ 248 w 709"/>
              <a:gd name="T39" fmla="*/ 213 h 709"/>
              <a:gd name="T40" fmla="*/ 329 w 709"/>
              <a:gd name="T41" fmla="*/ 213 h 709"/>
              <a:gd name="T42" fmla="*/ 355 w 709"/>
              <a:gd name="T43" fmla="*/ 182 h 709"/>
              <a:gd name="T44" fmla="*/ 123 w 709"/>
              <a:gd name="T45" fmla="*/ 248 h 709"/>
              <a:gd name="T46" fmla="*/ 123 w 709"/>
              <a:gd name="T47" fmla="*/ 454 h 709"/>
              <a:gd name="T48" fmla="*/ 298 w 709"/>
              <a:gd name="T49" fmla="*/ 248 h 709"/>
              <a:gd name="T50" fmla="*/ 123 w 709"/>
              <a:gd name="T51" fmla="*/ 248 h 709"/>
              <a:gd name="T52" fmla="*/ 355 w 709"/>
              <a:gd name="T53" fmla="*/ 225 h 709"/>
              <a:gd name="T54" fmla="*/ 128 w 709"/>
              <a:gd name="T55" fmla="*/ 494 h 709"/>
              <a:gd name="T56" fmla="*/ 248 w 709"/>
              <a:gd name="T57" fmla="*/ 494 h 709"/>
              <a:gd name="T58" fmla="*/ 248 w 709"/>
              <a:gd name="T59" fmla="*/ 709 h 709"/>
              <a:gd name="T60" fmla="*/ 461 w 709"/>
              <a:gd name="T61" fmla="*/ 709 h 709"/>
              <a:gd name="T62" fmla="*/ 461 w 709"/>
              <a:gd name="T63" fmla="*/ 494 h 709"/>
              <a:gd name="T64" fmla="*/ 581 w 709"/>
              <a:gd name="T65" fmla="*/ 494 h 709"/>
              <a:gd name="T66" fmla="*/ 355 w 709"/>
              <a:gd name="T67" fmla="*/ 225 h 709"/>
              <a:gd name="T68" fmla="*/ 584 w 709"/>
              <a:gd name="T69" fmla="*/ 248 h 709"/>
              <a:gd name="T70" fmla="*/ 411 w 709"/>
              <a:gd name="T71" fmla="*/ 248 h 709"/>
              <a:gd name="T72" fmla="*/ 584 w 709"/>
              <a:gd name="T73" fmla="*/ 454 h 709"/>
              <a:gd name="T74" fmla="*/ 584 w 709"/>
              <a:gd name="T75" fmla="*/ 248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09" h="709">
                <a:moveTo>
                  <a:pt x="213" y="522"/>
                </a:moveTo>
                <a:lnTo>
                  <a:pt x="213" y="709"/>
                </a:lnTo>
                <a:lnTo>
                  <a:pt x="0" y="709"/>
                </a:lnTo>
                <a:lnTo>
                  <a:pt x="0" y="496"/>
                </a:lnTo>
                <a:lnTo>
                  <a:pt x="88" y="496"/>
                </a:lnTo>
                <a:lnTo>
                  <a:pt x="67" y="522"/>
                </a:lnTo>
                <a:lnTo>
                  <a:pt x="213" y="522"/>
                </a:lnTo>
                <a:close/>
                <a:moveTo>
                  <a:pt x="619" y="496"/>
                </a:moveTo>
                <a:lnTo>
                  <a:pt x="643" y="522"/>
                </a:lnTo>
                <a:lnTo>
                  <a:pt x="496" y="522"/>
                </a:lnTo>
                <a:lnTo>
                  <a:pt x="496" y="709"/>
                </a:lnTo>
                <a:lnTo>
                  <a:pt x="709" y="709"/>
                </a:lnTo>
                <a:lnTo>
                  <a:pt x="709" y="496"/>
                </a:lnTo>
                <a:lnTo>
                  <a:pt x="619" y="496"/>
                </a:lnTo>
                <a:close/>
                <a:moveTo>
                  <a:pt x="355" y="182"/>
                </a:moveTo>
                <a:lnTo>
                  <a:pt x="381" y="213"/>
                </a:lnTo>
                <a:lnTo>
                  <a:pt x="461" y="213"/>
                </a:lnTo>
                <a:lnTo>
                  <a:pt x="461" y="0"/>
                </a:lnTo>
                <a:lnTo>
                  <a:pt x="248" y="0"/>
                </a:lnTo>
                <a:lnTo>
                  <a:pt x="248" y="213"/>
                </a:lnTo>
                <a:lnTo>
                  <a:pt x="329" y="213"/>
                </a:lnTo>
                <a:lnTo>
                  <a:pt x="355" y="182"/>
                </a:lnTo>
                <a:close/>
                <a:moveTo>
                  <a:pt x="123" y="248"/>
                </a:moveTo>
                <a:lnTo>
                  <a:pt x="123" y="454"/>
                </a:lnTo>
                <a:lnTo>
                  <a:pt x="298" y="248"/>
                </a:lnTo>
                <a:lnTo>
                  <a:pt x="123" y="248"/>
                </a:lnTo>
                <a:close/>
                <a:moveTo>
                  <a:pt x="355" y="225"/>
                </a:moveTo>
                <a:lnTo>
                  <a:pt x="128" y="494"/>
                </a:lnTo>
                <a:lnTo>
                  <a:pt x="248" y="494"/>
                </a:lnTo>
                <a:lnTo>
                  <a:pt x="248" y="709"/>
                </a:lnTo>
                <a:lnTo>
                  <a:pt x="461" y="709"/>
                </a:lnTo>
                <a:lnTo>
                  <a:pt x="461" y="494"/>
                </a:lnTo>
                <a:lnTo>
                  <a:pt x="581" y="494"/>
                </a:lnTo>
                <a:lnTo>
                  <a:pt x="355" y="225"/>
                </a:lnTo>
                <a:close/>
                <a:moveTo>
                  <a:pt x="584" y="248"/>
                </a:moveTo>
                <a:lnTo>
                  <a:pt x="411" y="248"/>
                </a:lnTo>
                <a:lnTo>
                  <a:pt x="584" y="454"/>
                </a:lnTo>
                <a:lnTo>
                  <a:pt x="584" y="248"/>
                </a:lnTo>
                <a:close/>
              </a:path>
            </a:pathLst>
          </a:custGeom>
          <a:solidFill>
            <a:srgbClr val="FFFFFF"/>
          </a:solidFill>
          <a:ln>
            <a:noFill/>
          </a:ln>
        </p:spPr>
        <p:txBody>
          <a:bodyPr vert="horz" wrap="square" lIns="82284" tIns="41143" rIns="82284" bIns="4114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4006030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Take the </a:t>
            </a:r>
            <a:r>
              <a:rPr lang="en-US" dirty="0" err="1"/>
              <a:t>DevUnleashed</a:t>
            </a:r>
            <a:r>
              <a:rPr lang="en-US" dirty="0"/>
              <a:t> Windows Azure Survey</a:t>
            </a:r>
          </a:p>
        </p:txBody>
      </p:sp>
      <p:sp>
        <p:nvSpPr>
          <p:cNvPr id="5" name="Content Placeholder 1"/>
          <p:cNvSpPr txBox="1">
            <a:spLocks/>
          </p:cNvSpPr>
          <p:nvPr/>
        </p:nvSpPr>
        <p:spPr>
          <a:xfrm>
            <a:off x="1111418" y="1911982"/>
            <a:ext cx="5314050" cy="4574571"/>
          </a:xfrm>
          <a:prstGeom prst="rect">
            <a:avLst/>
          </a:prstGeom>
        </p:spPr>
        <p:txBody>
          <a:bodyPr vert="horz" lIns="121888" tIns="60944" rIns="121888" bIns="60944" rtlCol="0">
            <a:normAutofit/>
          </a:bodyPr>
          <a:lstStyle>
            <a:lvl1pPr marL="128588" indent="-128588" algn="l" defTabSz="342900" rtl="0" eaLnBrk="1" latinLnBrk="0" hangingPunct="1">
              <a:spcBef>
                <a:spcPct val="20000"/>
              </a:spcBef>
              <a:buFont typeface="Arial"/>
              <a:buChar char="•"/>
              <a:defRPr sz="1500" kern="1200">
                <a:solidFill>
                  <a:schemeClr val="tx1">
                    <a:lumMod val="75000"/>
                    <a:lumOff val="25000"/>
                  </a:schemeClr>
                </a:solidFill>
                <a:latin typeface="+mn-lt"/>
                <a:ea typeface="+mn-ea"/>
                <a:cs typeface="+mn-cs"/>
              </a:defRPr>
            </a:lvl1pPr>
            <a:lvl2pPr marL="557213" indent="-214313" algn="l" defTabSz="342900" rtl="0" eaLnBrk="1" latinLnBrk="0" hangingPunct="1">
              <a:spcBef>
                <a:spcPct val="20000"/>
              </a:spcBef>
              <a:buFont typeface="Arial"/>
              <a:buChar char="–"/>
              <a:defRPr sz="1500" kern="1200">
                <a:solidFill>
                  <a:schemeClr val="tx1">
                    <a:lumMod val="75000"/>
                    <a:lumOff val="25000"/>
                  </a:schemeClr>
                </a:solidFill>
                <a:latin typeface="+mn-lt"/>
                <a:ea typeface="+mn-ea"/>
                <a:cs typeface="+mn-cs"/>
              </a:defRPr>
            </a:lvl2pPr>
            <a:lvl3pPr marL="857250" indent="-171450" algn="l" defTabSz="342900" rtl="0" eaLnBrk="1" latinLnBrk="0" hangingPunct="1">
              <a:spcBef>
                <a:spcPct val="20000"/>
              </a:spcBef>
              <a:buFont typeface="Arial"/>
              <a:buChar char="•"/>
              <a:defRPr sz="1500" kern="1200">
                <a:solidFill>
                  <a:schemeClr val="tx1">
                    <a:lumMod val="75000"/>
                    <a:lumOff val="25000"/>
                  </a:schemeClr>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lumMod val="75000"/>
                    <a:lumOff val="25000"/>
                  </a:schemeClr>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lumMod val="75000"/>
                    <a:lumOff val="25000"/>
                  </a:schemeClr>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0" indent="0">
              <a:buNone/>
            </a:pPr>
            <a:r>
              <a:rPr lang="en-US" sz="3199" dirty="0"/>
              <a:t>Your feedback, helps us make these events available to your community, please fill it out sometime today. </a:t>
            </a:r>
            <a:endParaRPr lang="en-US" sz="2000" dirty="0"/>
          </a:p>
          <a:p>
            <a:endParaRPr lang="en-US" sz="2000" dirty="0"/>
          </a:p>
          <a:p>
            <a:endParaRPr lang="en-US" sz="2000" dirty="0"/>
          </a:p>
        </p:txBody>
      </p:sp>
      <p:pic>
        <p:nvPicPr>
          <p:cNvPr id="7" name="Picture 6"/>
          <p:cNvPicPr>
            <a:picLocks noChangeAspect="1"/>
          </p:cNvPicPr>
          <p:nvPr/>
        </p:nvPicPr>
        <p:blipFill>
          <a:blip r:embed="rId2"/>
          <a:stretch>
            <a:fillRect/>
          </a:stretch>
        </p:blipFill>
        <p:spPr>
          <a:xfrm>
            <a:off x="2700097" y="3998692"/>
            <a:ext cx="2136693" cy="2103820"/>
          </a:xfrm>
          <a:prstGeom prst="rect">
            <a:avLst/>
          </a:prstGeom>
        </p:spPr>
      </p:pic>
      <p:pic>
        <p:nvPicPr>
          <p:cNvPr id="8" name="Picture Placeholder 5"/>
          <p:cNvPicPr>
            <a:picLocks noGrp="1" noChangeAspect="1"/>
          </p:cNvPicPr>
          <p:nvPr>
            <p:ph type="pic" sz="quarter" idx="12"/>
          </p:nvPr>
        </p:nvPicPr>
        <p:blipFill>
          <a:blip r:embed="rId3"/>
          <a:srcRect l="8891" r="8891"/>
          <a:stretch>
            <a:fillRect/>
          </a:stretch>
        </p:blipFill>
        <p:spPr>
          <a:prstGeom prst="rect">
            <a:avLst/>
          </a:prstGeom>
          <a:solidFill>
            <a:srgbClr val="282828"/>
          </a:solidFill>
          <a:effectLst>
            <a:innerShdw blurRad="101600" dist="25400" dir="13500000">
              <a:srgbClr val="000000">
                <a:alpha val="76000"/>
              </a:srgbClr>
            </a:innerShdw>
          </a:effectLst>
        </p:spPr>
      </p:pic>
      <p:sp>
        <p:nvSpPr>
          <p:cNvPr id="2" name="Rectangle 1"/>
          <p:cNvSpPr/>
          <p:nvPr/>
        </p:nvSpPr>
        <p:spPr>
          <a:xfrm>
            <a:off x="2461402" y="6137761"/>
            <a:ext cx="7928132" cy="584775"/>
          </a:xfrm>
          <a:prstGeom prst="rect">
            <a:avLst/>
          </a:prstGeom>
        </p:spPr>
        <p:txBody>
          <a:bodyPr wrap="none">
            <a:spAutoFit/>
          </a:bodyPr>
          <a:lstStyle/>
          <a:p>
            <a:r>
              <a:rPr lang="en-US" sz="3200" dirty="0">
                <a:hlinkClick r:id="rId4"/>
              </a:rPr>
              <a:t>www.surveymonkey.com/s/azureunleashed</a:t>
            </a:r>
            <a:endParaRPr lang="en-US" sz="3200" dirty="0"/>
          </a:p>
        </p:txBody>
      </p:sp>
    </p:spTree>
    <p:extLst>
      <p:ext uri="{BB962C8B-B14F-4D97-AF65-F5344CB8AC3E}">
        <p14:creationId xmlns:p14="http://schemas.microsoft.com/office/powerpoint/2010/main" val="164409861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bwMode="auto">
          <a:xfrm>
            <a:off x="6478108" y="4497661"/>
            <a:ext cx="1549840" cy="518781"/>
          </a:xfrm>
          <a:prstGeom prst="rect">
            <a:avLst/>
          </a:prstGeom>
          <a:solidFill>
            <a:schemeClr val="accent6">
              <a:lumMod val="40000"/>
              <a:lumOff val="60000"/>
            </a:schemeClr>
          </a:solidFill>
          <a:ln w="9525" cap="flat" cmpd="sng" algn="ctr">
            <a:noFill/>
            <a:prstDash val="solid"/>
            <a:headEnd type="none" w="med" len="med"/>
            <a:tailEnd type="none" w="med" len="med"/>
          </a:ln>
          <a:effectLst/>
        </p:spPr>
        <p:txBody>
          <a:bodyPr vert="horz" wrap="square" lIns="243737" tIns="0" rIns="121867" bIns="0" numCol="1" rtlCol="0" anchor="ctr" anchorCtr="1" compatLnSpc="1">
            <a:prstTxWarp prst="textNoShape">
              <a:avLst/>
            </a:prstTxWarp>
          </a:bodyPr>
          <a:lstStyle/>
          <a:p>
            <a:pPr defTabSz="914141">
              <a:lnSpc>
                <a:spcPct val="90000"/>
              </a:lnSpc>
              <a:buSzPct val="90000"/>
            </a:pPr>
            <a:endParaRPr lang="en-US" sz="3199" kern="0" dirty="0">
              <a:gradFill>
                <a:gsLst>
                  <a:gs pos="85000">
                    <a:srgbClr val="FFFFFF"/>
                  </a:gs>
                  <a:gs pos="0">
                    <a:srgbClr val="FFFFFF"/>
                  </a:gs>
                </a:gsLst>
                <a:lin ang="5400000" scaled="0"/>
              </a:gradFill>
            </a:endParaRPr>
          </a:p>
        </p:txBody>
      </p:sp>
      <p:sp>
        <p:nvSpPr>
          <p:cNvPr id="29" name="Rectangle 28"/>
          <p:cNvSpPr/>
          <p:nvPr/>
        </p:nvSpPr>
        <p:spPr bwMode="auto">
          <a:xfrm>
            <a:off x="6476587" y="2541818"/>
            <a:ext cx="1549840" cy="1908027"/>
          </a:xfrm>
          <a:prstGeom prst="rect">
            <a:avLst/>
          </a:prstGeom>
          <a:solidFill>
            <a:schemeClr val="accent6">
              <a:lumMod val="40000"/>
              <a:lumOff val="60000"/>
            </a:schemeClr>
          </a:solidFill>
          <a:ln w="9525" cap="flat" cmpd="sng" algn="ctr">
            <a:noFill/>
            <a:prstDash val="solid"/>
            <a:headEnd type="none" w="med" len="med"/>
            <a:tailEnd type="none" w="med" len="med"/>
          </a:ln>
          <a:effectLst/>
        </p:spPr>
        <p:txBody>
          <a:bodyPr vert="horz" wrap="square" lIns="243737" tIns="243737" rIns="121867" bIns="60931" numCol="1" rtlCol="0" anchor="t" anchorCtr="0" compatLnSpc="1">
            <a:prstTxWarp prst="textNoShape">
              <a:avLst/>
            </a:prstTxWarp>
          </a:bodyPr>
          <a:lstStyle/>
          <a:p>
            <a:pPr defTabSz="914141">
              <a:lnSpc>
                <a:spcPct val="90000"/>
              </a:lnSpc>
              <a:buSzPct val="90000"/>
              <a:defRPr/>
            </a:pPr>
            <a:endParaRPr lang="en-US" sz="2933" kern="0" dirty="0">
              <a:gradFill>
                <a:gsLst>
                  <a:gs pos="85000">
                    <a:srgbClr val="FFFFFF"/>
                  </a:gs>
                  <a:gs pos="0">
                    <a:srgbClr val="FFFFFF"/>
                  </a:gs>
                </a:gsLst>
                <a:lin ang="5400000" scaled="0"/>
              </a:gradFill>
            </a:endParaRPr>
          </a:p>
        </p:txBody>
      </p:sp>
      <p:sp>
        <p:nvSpPr>
          <p:cNvPr id="81" name="Rectangle 80"/>
          <p:cNvSpPr/>
          <p:nvPr/>
        </p:nvSpPr>
        <p:spPr bwMode="auto">
          <a:xfrm>
            <a:off x="6476587" y="0"/>
            <a:ext cx="1549840" cy="7194739"/>
          </a:xfrm>
          <a:prstGeom prst="rect">
            <a:avLst/>
          </a:prstGeom>
          <a:solidFill>
            <a:srgbClr val="00188F"/>
          </a:solidFill>
          <a:ln w="9525" cap="flat" cmpd="sng" algn="ctr">
            <a:noFill/>
            <a:prstDash val="solid"/>
            <a:headEnd type="none" w="med" len="med"/>
            <a:tailEnd type="none" w="med" len="med"/>
          </a:ln>
          <a:effectLst/>
        </p:spPr>
        <p:txBody>
          <a:bodyPr vert="horz" wrap="square" lIns="243737" tIns="243737" rIns="121867" bIns="60931" numCol="1" rtlCol="0" anchor="t" anchorCtr="0" compatLnSpc="1">
            <a:prstTxWarp prst="textNoShape">
              <a:avLst/>
            </a:prstTxWarp>
          </a:bodyPr>
          <a:lstStyle/>
          <a:p>
            <a:pPr defTabSz="914141">
              <a:lnSpc>
                <a:spcPct val="90000"/>
              </a:lnSpc>
              <a:buSzPct val="90000"/>
              <a:defRPr/>
            </a:pPr>
            <a:endParaRPr lang="en-US" sz="2933" kern="0" dirty="0">
              <a:gradFill>
                <a:gsLst>
                  <a:gs pos="85000">
                    <a:srgbClr val="FFFFFF"/>
                  </a:gs>
                  <a:gs pos="0">
                    <a:srgbClr val="FFFFFF"/>
                  </a:gs>
                </a:gsLst>
                <a:lin ang="5400000" scaled="0"/>
              </a:gradFill>
            </a:endParaRPr>
          </a:p>
        </p:txBody>
      </p:sp>
      <p:sp>
        <p:nvSpPr>
          <p:cNvPr id="59" name="Rectangle 58"/>
          <p:cNvSpPr/>
          <p:nvPr/>
        </p:nvSpPr>
        <p:spPr bwMode="auto">
          <a:xfrm>
            <a:off x="8072246" y="4497661"/>
            <a:ext cx="1549840" cy="518781"/>
          </a:xfrm>
          <a:prstGeom prst="rect">
            <a:avLst/>
          </a:prstGeom>
          <a:solidFill>
            <a:schemeClr val="accent6">
              <a:lumMod val="40000"/>
              <a:lumOff val="60000"/>
            </a:schemeClr>
          </a:solidFill>
          <a:ln w="9525" cap="flat" cmpd="sng" algn="ctr">
            <a:noFill/>
            <a:prstDash val="solid"/>
            <a:headEnd type="none" w="med" len="med"/>
            <a:tailEnd type="none" w="med" len="med"/>
          </a:ln>
          <a:effectLst/>
        </p:spPr>
        <p:txBody>
          <a:bodyPr vert="horz" wrap="square" lIns="243737" tIns="0" rIns="121867" bIns="0" numCol="1" rtlCol="0" anchor="ctr" anchorCtr="1" compatLnSpc="1">
            <a:prstTxWarp prst="textNoShape">
              <a:avLst/>
            </a:prstTxWarp>
          </a:bodyPr>
          <a:lstStyle/>
          <a:p>
            <a:pPr defTabSz="914141">
              <a:lnSpc>
                <a:spcPct val="90000"/>
              </a:lnSpc>
              <a:buSzPct val="90000"/>
              <a:defRPr/>
            </a:pPr>
            <a:r>
              <a:rPr lang="en-US" sz="3199" kern="0" dirty="0">
                <a:solidFill>
                  <a:schemeClr val="accent5"/>
                </a:solidFill>
              </a:rPr>
              <a:t>PaaS</a:t>
            </a:r>
          </a:p>
        </p:txBody>
      </p:sp>
      <p:sp>
        <p:nvSpPr>
          <p:cNvPr id="60" name="Rectangle 59"/>
          <p:cNvSpPr/>
          <p:nvPr/>
        </p:nvSpPr>
        <p:spPr bwMode="auto">
          <a:xfrm>
            <a:off x="9666384" y="4497661"/>
            <a:ext cx="1549840" cy="518781"/>
          </a:xfrm>
          <a:prstGeom prst="rect">
            <a:avLst/>
          </a:prstGeom>
          <a:solidFill>
            <a:schemeClr val="accent6">
              <a:lumMod val="40000"/>
              <a:lumOff val="60000"/>
            </a:schemeClr>
          </a:solidFill>
          <a:ln w="9525" cap="flat" cmpd="sng" algn="ctr">
            <a:noFill/>
            <a:prstDash val="solid"/>
            <a:headEnd type="none" w="med" len="med"/>
            <a:tailEnd type="none" w="med" len="med"/>
          </a:ln>
          <a:effectLst/>
        </p:spPr>
        <p:txBody>
          <a:bodyPr vert="horz" wrap="square" lIns="243737" tIns="0" rIns="121867" bIns="0" numCol="1" rtlCol="0" anchor="ctr" anchorCtr="1" compatLnSpc="1">
            <a:prstTxWarp prst="textNoShape">
              <a:avLst/>
            </a:prstTxWarp>
          </a:bodyPr>
          <a:lstStyle/>
          <a:p>
            <a:pPr defTabSz="914141">
              <a:lnSpc>
                <a:spcPct val="90000"/>
              </a:lnSpc>
              <a:buSzPct val="90000"/>
              <a:defRPr/>
            </a:pPr>
            <a:r>
              <a:rPr lang="en-US" sz="3199" kern="0" dirty="0">
                <a:solidFill>
                  <a:schemeClr val="accent5"/>
                </a:solidFill>
              </a:rPr>
              <a:t>SaaS</a:t>
            </a:r>
          </a:p>
        </p:txBody>
      </p:sp>
      <p:sp>
        <p:nvSpPr>
          <p:cNvPr id="61" name="Rectangle 60"/>
          <p:cNvSpPr/>
          <p:nvPr/>
        </p:nvSpPr>
        <p:spPr bwMode="auto">
          <a:xfrm>
            <a:off x="8070725" y="2541818"/>
            <a:ext cx="1549840" cy="1908027"/>
          </a:xfrm>
          <a:prstGeom prst="rect">
            <a:avLst/>
          </a:prstGeom>
          <a:solidFill>
            <a:schemeClr val="accent1">
              <a:lumMod val="60000"/>
              <a:lumOff val="40000"/>
            </a:schemeClr>
          </a:solidFill>
          <a:ln w="9525" cap="flat" cmpd="sng" algn="ctr">
            <a:noFill/>
            <a:prstDash val="solid"/>
            <a:headEnd type="none" w="med" len="med"/>
            <a:tailEnd type="none" w="med" len="med"/>
          </a:ln>
          <a:effectLst/>
        </p:spPr>
        <p:txBody>
          <a:bodyPr vert="horz" wrap="square" lIns="243737" tIns="243737" rIns="121867" bIns="60931" numCol="1" rtlCol="0" anchor="t" anchorCtr="0" compatLnSpc="1">
            <a:prstTxWarp prst="textNoShape">
              <a:avLst/>
            </a:prstTxWarp>
          </a:bodyPr>
          <a:lstStyle/>
          <a:p>
            <a:pPr defTabSz="914141">
              <a:lnSpc>
                <a:spcPct val="90000"/>
              </a:lnSpc>
              <a:buSzPct val="90000"/>
              <a:defRPr/>
            </a:pPr>
            <a:endParaRPr lang="en-US" sz="2933" kern="0" dirty="0">
              <a:solidFill>
                <a:schemeClr val="accent5"/>
              </a:solidFill>
            </a:endParaRPr>
          </a:p>
        </p:txBody>
      </p:sp>
      <p:sp>
        <p:nvSpPr>
          <p:cNvPr id="62" name="Rectangle 61"/>
          <p:cNvSpPr/>
          <p:nvPr/>
        </p:nvSpPr>
        <p:spPr bwMode="auto">
          <a:xfrm>
            <a:off x="9664863" y="2541818"/>
            <a:ext cx="1549840" cy="1908027"/>
          </a:xfrm>
          <a:prstGeom prst="rect">
            <a:avLst/>
          </a:prstGeom>
          <a:solidFill>
            <a:schemeClr val="accent1">
              <a:lumMod val="60000"/>
              <a:lumOff val="40000"/>
            </a:schemeClr>
          </a:solidFill>
          <a:ln w="9525" cap="flat" cmpd="sng" algn="ctr">
            <a:noFill/>
            <a:prstDash val="solid"/>
            <a:headEnd type="none" w="med" len="med"/>
            <a:tailEnd type="none" w="med" len="med"/>
          </a:ln>
          <a:effectLst/>
        </p:spPr>
        <p:txBody>
          <a:bodyPr vert="horz" wrap="square" lIns="243737" tIns="243737" rIns="121867" bIns="60931" numCol="1" rtlCol="0" anchor="t" anchorCtr="0" compatLnSpc="1">
            <a:prstTxWarp prst="textNoShape">
              <a:avLst/>
            </a:prstTxWarp>
          </a:bodyPr>
          <a:lstStyle/>
          <a:p>
            <a:pPr defTabSz="914141">
              <a:lnSpc>
                <a:spcPct val="90000"/>
              </a:lnSpc>
              <a:buSzPct val="90000"/>
              <a:defRPr/>
            </a:pPr>
            <a:endParaRPr lang="en-US" sz="2933" kern="0" dirty="0">
              <a:solidFill>
                <a:schemeClr val="accent5"/>
              </a:solidFill>
            </a:endParaRPr>
          </a:p>
        </p:txBody>
      </p:sp>
      <p:sp>
        <p:nvSpPr>
          <p:cNvPr id="64" name="Rectangle 63"/>
          <p:cNvSpPr/>
          <p:nvPr/>
        </p:nvSpPr>
        <p:spPr bwMode="auto">
          <a:xfrm>
            <a:off x="3289837" y="4497661"/>
            <a:ext cx="1549840" cy="518781"/>
          </a:xfrm>
          <a:prstGeom prst="rect">
            <a:avLst/>
          </a:prstGeom>
          <a:solidFill>
            <a:schemeClr val="accent6">
              <a:lumMod val="40000"/>
              <a:lumOff val="60000"/>
            </a:schemeClr>
          </a:solidFill>
          <a:ln w="9525" cap="flat" cmpd="sng" algn="ctr">
            <a:noFill/>
            <a:prstDash val="solid"/>
            <a:headEnd type="none" w="med" len="med"/>
            <a:tailEnd type="none" w="med" len="med"/>
          </a:ln>
          <a:effectLst/>
        </p:spPr>
        <p:txBody>
          <a:bodyPr vert="horz" wrap="square" lIns="121867" tIns="0" rIns="0" bIns="0" numCol="1" rtlCol="0" anchor="ctr" anchorCtr="1" compatLnSpc="1">
            <a:prstTxWarp prst="textNoShape">
              <a:avLst/>
            </a:prstTxWarp>
          </a:bodyPr>
          <a:lstStyle/>
          <a:p>
            <a:pPr algn="ctr" defTabSz="914141">
              <a:buSzPct val="90000"/>
              <a:defRPr/>
            </a:pPr>
            <a:r>
              <a:rPr lang="en-US" sz="3199" kern="0" dirty="0">
                <a:solidFill>
                  <a:schemeClr val="accent5"/>
                </a:solidFill>
              </a:rPr>
              <a:t>Physical</a:t>
            </a:r>
          </a:p>
        </p:txBody>
      </p:sp>
      <p:sp>
        <p:nvSpPr>
          <p:cNvPr id="65" name="Rectangle 64"/>
          <p:cNvSpPr/>
          <p:nvPr/>
        </p:nvSpPr>
        <p:spPr bwMode="auto">
          <a:xfrm>
            <a:off x="3288316" y="2541818"/>
            <a:ext cx="1549840" cy="1908027"/>
          </a:xfrm>
          <a:prstGeom prst="rect">
            <a:avLst/>
          </a:prstGeom>
          <a:solidFill>
            <a:schemeClr val="accent1">
              <a:lumMod val="60000"/>
              <a:lumOff val="40000"/>
            </a:schemeClr>
          </a:solidFill>
          <a:ln w="9525" cap="flat" cmpd="sng" algn="ctr">
            <a:noFill/>
            <a:prstDash val="solid"/>
            <a:headEnd type="none" w="med" len="med"/>
            <a:tailEnd type="none" w="med" len="med"/>
          </a:ln>
          <a:effectLst/>
        </p:spPr>
        <p:txBody>
          <a:bodyPr vert="horz" wrap="square" lIns="243737" tIns="243737" rIns="121867" bIns="60931" numCol="1" rtlCol="0" anchor="t" anchorCtr="0" compatLnSpc="1">
            <a:prstTxWarp prst="textNoShape">
              <a:avLst/>
            </a:prstTxWarp>
          </a:bodyPr>
          <a:lstStyle/>
          <a:p>
            <a:pPr defTabSz="914141">
              <a:lnSpc>
                <a:spcPct val="90000"/>
              </a:lnSpc>
              <a:buSzPct val="90000"/>
              <a:defRPr/>
            </a:pPr>
            <a:endParaRPr lang="en-US" sz="2933" kern="0" dirty="0">
              <a:solidFill>
                <a:schemeClr val="accent5"/>
              </a:solidFill>
            </a:endParaRPr>
          </a:p>
        </p:txBody>
      </p:sp>
      <p:pic>
        <p:nvPicPr>
          <p:cNvPr id="66" name="Picture 6" descr="\\magnum\Projects\Microsoft\Cloud Power FY12\Design\Icons\PNGs\Server_2.png"/>
          <p:cNvPicPr>
            <a:picLocks noChangeAspect="1" noChangeArrowheads="1"/>
          </p:cNvPicPr>
          <p:nvPr/>
        </p:nvPicPr>
        <p:blipFill>
          <a:blip r:embed="rId3" cstate="print">
            <a:lum bright="100000"/>
          </a:blip>
          <a:srcRect/>
          <a:stretch>
            <a:fillRect/>
          </a:stretch>
        </p:blipFill>
        <p:spPr bwMode="auto">
          <a:xfrm>
            <a:off x="3517559" y="2948925"/>
            <a:ext cx="1107256" cy="1106965"/>
          </a:xfrm>
          <a:prstGeom prst="rect">
            <a:avLst/>
          </a:prstGeom>
          <a:solidFill>
            <a:schemeClr val="accent1">
              <a:lumMod val="60000"/>
              <a:lumOff val="40000"/>
            </a:schemeClr>
          </a:solidFill>
        </p:spPr>
      </p:pic>
      <p:sp>
        <p:nvSpPr>
          <p:cNvPr id="68" name="Isosceles Triangle 67"/>
          <p:cNvSpPr/>
          <p:nvPr/>
        </p:nvSpPr>
        <p:spPr bwMode="auto">
          <a:xfrm rot="10800000">
            <a:off x="8435420" y="3231742"/>
            <a:ext cx="582163" cy="729051"/>
          </a:xfrm>
          <a:prstGeom prst="triangle">
            <a:avLst>
              <a:gd name="adj" fmla="val 0"/>
            </a:avLst>
          </a:prstGeom>
          <a:solidFill>
            <a:schemeClr val="accent1">
              <a:lumMod val="60000"/>
              <a:lumOff val="40000"/>
            </a:schemeClr>
          </a:solidFill>
          <a:ln w="9525" cap="flat" cmpd="sng" algn="ctr">
            <a:noFill/>
            <a:prstDash val="solid"/>
            <a:headEnd type="none" w="med" len="med"/>
            <a:tailEnd type="none" w="med" len="med"/>
          </a:ln>
          <a:effectLst/>
        </p:spPr>
        <p:txBody>
          <a:bodyPr vert="horz" wrap="square" lIns="121862" tIns="60931" rIns="121862" bIns="60931" numCol="1" rtlCol="0" anchor="ctr" anchorCtr="0" compatLnSpc="1">
            <a:prstTxWarp prst="textNoShape">
              <a:avLst/>
            </a:prstTxWarp>
          </a:bodyPr>
          <a:lstStyle/>
          <a:p>
            <a:pPr algn="ctr" defTabSz="913841">
              <a:defRPr/>
            </a:pPr>
            <a:endParaRPr lang="en-US" sz="1866" kern="0" dirty="0">
              <a:solidFill>
                <a:schemeClr val="accent5"/>
              </a:solidFill>
              <a:latin typeface="Segoe UI"/>
            </a:endParaRPr>
          </a:p>
        </p:txBody>
      </p:sp>
      <p:pic>
        <p:nvPicPr>
          <p:cNvPr id="69" name="Picture 68"/>
          <p:cNvPicPr>
            <a:picLocks noChangeAspect="1"/>
          </p:cNvPicPr>
          <p:nvPr/>
        </p:nvPicPr>
        <p:blipFill>
          <a:blip r:embed="rId4" cstate="print">
            <a:lum bright="100000" contrast="100000"/>
          </a:blip>
          <a:stretch>
            <a:fillRect/>
          </a:stretch>
        </p:blipFill>
        <p:spPr>
          <a:xfrm>
            <a:off x="8297737" y="3660180"/>
            <a:ext cx="1159181" cy="690681"/>
          </a:xfrm>
          <a:prstGeom prst="rect">
            <a:avLst/>
          </a:prstGeom>
          <a:solidFill>
            <a:schemeClr val="accent1">
              <a:lumMod val="60000"/>
              <a:lumOff val="40000"/>
            </a:schemeClr>
          </a:solidFill>
          <a:ln>
            <a:noFill/>
          </a:ln>
          <a:effectLst/>
        </p:spPr>
      </p:pic>
      <p:pic>
        <p:nvPicPr>
          <p:cNvPr id="70" name="Picture 69" descr="\\MAGNUM\Projects\Microsoft\Cloud Power FY12\Design\ICONS_PNG\Application.png"/>
          <p:cNvPicPr>
            <a:picLocks noChangeAspect="1" noChangeArrowheads="1"/>
          </p:cNvPicPr>
          <p:nvPr/>
        </p:nvPicPr>
        <p:blipFill>
          <a:blip r:embed="rId5" cstate="print">
            <a:lum bright="100000"/>
          </a:blip>
          <a:srcRect/>
          <a:stretch>
            <a:fillRect/>
          </a:stretch>
        </p:blipFill>
        <p:spPr bwMode="auto">
          <a:xfrm>
            <a:off x="8297742" y="2548888"/>
            <a:ext cx="857527" cy="857081"/>
          </a:xfrm>
          <a:prstGeom prst="rect">
            <a:avLst/>
          </a:prstGeom>
          <a:solidFill>
            <a:schemeClr val="accent1">
              <a:lumMod val="60000"/>
              <a:lumOff val="40000"/>
            </a:schemeClr>
          </a:solidFill>
        </p:spPr>
      </p:pic>
      <p:grpSp>
        <p:nvGrpSpPr>
          <p:cNvPr id="71" name="Group 70"/>
          <p:cNvGrpSpPr/>
          <p:nvPr/>
        </p:nvGrpSpPr>
        <p:grpSpPr>
          <a:xfrm>
            <a:off x="9870470" y="2629953"/>
            <a:ext cx="1159181" cy="1720913"/>
            <a:chOff x="10948236" y="3048621"/>
            <a:chExt cx="2113909" cy="3139117"/>
          </a:xfrm>
          <a:solidFill>
            <a:schemeClr val="accent1">
              <a:lumMod val="60000"/>
              <a:lumOff val="40000"/>
            </a:schemeClr>
          </a:solidFill>
        </p:grpSpPr>
        <p:pic>
          <p:nvPicPr>
            <p:cNvPr id="72" name="Picture 2" descr="\\MAGNUM\Projects\Microsoft\Cloud Power FY12\Design\Icons\PNGs\Web.png"/>
            <p:cNvPicPr>
              <a:picLocks noChangeAspect="1" noChangeArrowheads="1"/>
            </p:cNvPicPr>
            <p:nvPr/>
          </p:nvPicPr>
          <p:blipFill rotWithShape="1">
            <a:blip r:embed="rId6" cstate="print">
              <a:lum bright="100000"/>
            </a:blip>
            <a:srcRect t="1" b="-1316"/>
            <a:stretch/>
          </p:blipFill>
          <p:spPr bwMode="auto">
            <a:xfrm>
              <a:off x="11112870" y="3048621"/>
              <a:ext cx="1234537" cy="1250773"/>
            </a:xfrm>
            <a:prstGeom prst="rect">
              <a:avLst/>
            </a:prstGeom>
            <a:grpFill/>
          </p:spPr>
        </p:pic>
        <p:sp>
          <p:nvSpPr>
            <p:cNvPr id="73" name="Isosceles Triangle 72"/>
            <p:cNvSpPr/>
            <p:nvPr/>
          </p:nvSpPr>
          <p:spPr bwMode="auto">
            <a:xfrm rot="10800000">
              <a:off x="11199316" y="4146344"/>
              <a:ext cx="1061647" cy="1329862"/>
            </a:xfrm>
            <a:prstGeom prst="triangle">
              <a:avLst>
                <a:gd name="adj" fmla="val 0"/>
              </a:avLst>
            </a:prstGeom>
            <a:grpFill/>
            <a:ln w="9525" cap="flat" cmpd="sng" algn="ctr">
              <a:noFill/>
              <a:prstDash val="solid"/>
              <a:headEnd type="none" w="med" len="med"/>
              <a:tailEnd type="none" w="med" len="med"/>
            </a:ln>
            <a:effectLst/>
          </p:spPr>
          <p:txBody>
            <a:bodyPr vert="horz" wrap="square" lIns="121883" tIns="60941" rIns="121883" bIns="60941" numCol="1" rtlCol="0" anchor="ctr" anchorCtr="0" compatLnSpc="1">
              <a:prstTxWarp prst="textNoShape">
                <a:avLst/>
              </a:prstTxWarp>
            </a:bodyPr>
            <a:lstStyle/>
            <a:p>
              <a:pPr algn="ctr" defTabSz="913841">
                <a:defRPr/>
              </a:pPr>
              <a:endParaRPr lang="en-US" sz="1866" kern="0" dirty="0">
                <a:solidFill>
                  <a:schemeClr val="accent5"/>
                </a:solidFill>
                <a:latin typeface="Segoe UI"/>
              </a:endParaRPr>
            </a:p>
          </p:txBody>
        </p:sp>
        <p:pic>
          <p:nvPicPr>
            <p:cNvPr id="74" name="Picture 73"/>
            <p:cNvPicPr>
              <a:picLocks noChangeAspect="1"/>
            </p:cNvPicPr>
            <p:nvPr/>
          </p:nvPicPr>
          <p:blipFill>
            <a:blip r:embed="rId4" cstate="print">
              <a:lum bright="100000" contrast="100000"/>
            </a:blip>
            <a:stretch>
              <a:fillRect/>
            </a:stretch>
          </p:blipFill>
          <p:spPr>
            <a:xfrm>
              <a:off x="10948236" y="4927866"/>
              <a:ext cx="2113909" cy="1259872"/>
            </a:xfrm>
            <a:prstGeom prst="rect">
              <a:avLst/>
            </a:prstGeom>
            <a:grpFill/>
            <a:ln>
              <a:noFill/>
            </a:ln>
            <a:effectLst/>
          </p:spPr>
        </p:pic>
      </p:grpSp>
      <p:sp>
        <p:nvSpPr>
          <p:cNvPr id="76" name="Rectangle 75"/>
          <p:cNvSpPr/>
          <p:nvPr/>
        </p:nvSpPr>
        <p:spPr bwMode="auto">
          <a:xfrm>
            <a:off x="4883971" y="4497659"/>
            <a:ext cx="1549840" cy="518781"/>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1" compatLnSpc="1">
            <a:prstTxWarp prst="textNoShape">
              <a:avLst/>
            </a:prstTxWarp>
          </a:bodyPr>
          <a:lstStyle/>
          <a:p>
            <a:pPr defTabSz="914141">
              <a:lnSpc>
                <a:spcPct val="90000"/>
              </a:lnSpc>
              <a:buSzPct val="90000"/>
              <a:defRPr/>
            </a:pPr>
            <a:r>
              <a:rPr lang="en-US" sz="3199" b="1" kern="0" dirty="0">
                <a:solidFill>
                  <a:schemeClr val="accent5"/>
                </a:solidFill>
                <a:latin typeface="+mj-lt"/>
              </a:rPr>
              <a:t>Virtual</a:t>
            </a:r>
          </a:p>
        </p:txBody>
      </p:sp>
      <p:sp>
        <p:nvSpPr>
          <p:cNvPr id="77" name="Rectangle 76"/>
          <p:cNvSpPr/>
          <p:nvPr/>
        </p:nvSpPr>
        <p:spPr bwMode="auto">
          <a:xfrm>
            <a:off x="4882450" y="2541818"/>
            <a:ext cx="1549840" cy="1908028"/>
          </a:xfrm>
          <a:prstGeom prst="rect">
            <a:avLst/>
          </a:prstGeom>
          <a:solidFill>
            <a:schemeClr val="accent1">
              <a:lumMod val="60000"/>
              <a:lumOff val="40000"/>
            </a:schemeClr>
          </a:solidFill>
          <a:ln w="9525" cap="flat" cmpd="sng" algn="ctr">
            <a:noFill/>
            <a:prstDash val="solid"/>
            <a:headEnd type="none" w="med" len="med"/>
            <a:tailEnd type="none" w="med" len="med"/>
          </a:ln>
          <a:effectLst/>
        </p:spPr>
        <p:txBody>
          <a:bodyPr vert="horz" wrap="square" lIns="243777" tIns="243777" rIns="121888" bIns="60941" numCol="1" rtlCol="0" anchor="t" anchorCtr="0" compatLnSpc="1">
            <a:prstTxWarp prst="textNoShape">
              <a:avLst/>
            </a:prstTxWarp>
          </a:bodyPr>
          <a:lstStyle/>
          <a:p>
            <a:pPr defTabSz="914141">
              <a:lnSpc>
                <a:spcPct val="90000"/>
              </a:lnSpc>
              <a:buSzPct val="90000"/>
              <a:defRPr/>
            </a:pPr>
            <a:endParaRPr lang="en-US" sz="2933" kern="0" dirty="0">
              <a:solidFill>
                <a:schemeClr val="accent5"/>
              </a:solidFill>
            </a:endParaRPr>
          </a:p>
        </p:txBody>
      </p:sp>
      <p:pic>
        <p:nvPicPr>
          <p:cNvPr id="78" name="Picture 2"/>
          <p:cNvPicPr>
            <a:picLocks noChangeAspect="1" noChangeArrowheads="1"/>
          </p:cNvPicPr>
          <p:nvPr/>
        </p:nvPicPr>
        <p:blipFill>
          <a:blip r:embed="rId7" cstate="print">
            <a:lum bright="100000" contrast="100000"/>
          </a:blip>
          <a:srcRect/>
          <a:stretch>
            <a:fillRect/>
          </a:stretch>
        </p:blipFill>
        <p:spPr bwMode="auto">
          <a:xfrm>
            <a:off x="4938553" y="2861306"/>
            <a:ext cx="1399740" cy="1282203"/>
          </a:xfrm>
          <a:prstGeom prst="rect">
            <a:avLst/>
          </a:prstGeom>
          <a:solidFill>
            <a:schemeClr val="accent1">
              <a:lumMod val="60000"/>
              <a:lumOff val="40000"/>
            </a:schemeClr>
          </a:solidFill>
          <a:ln w="9525">
            <a:noFill/>
            <a:miter lim="800000"/>
            <a:headEnd/>
            <a:tailEnd/>
          </a:ln>
          <a:effectLst/>
        </p:spPr>
      </p:pic>
      <p:sp>
        <p:nvSpPr>
          <p:cNvPr id="80" name="Rectangle 79"/>
          <p:cNvSpPr/>
          <p:nvPr/>
        </p:nvSpPr>
        <p:spPr bwMode="auto">
          <a:xfrm>
            <a:off x="6478109" y="4497661"/>
            <a:ext cx="1549840" cy="518781"/>
          </a:xfrm>
          <a:prstGeom prst="rect">
            <a:avLst/>
          </a:prstGeom>
          <a:noFill/>
          <a:ln w="9525" cap="flat" cmpd="sng" algn="ctr">
            <a:noFill/>
            <a:prstDash val="solid"/>
            <a:headEnd type="none" w="med" len="med"/>
            <a:tailEnd type="none" w="med" len="med"/>
          </a:ln>
          <a:effectLst/>
        </p:spPr>
        <p:txBody>
          <a:bodyPr vert="horz" wrap="square" lIns="243737" tIns="0" rIns="121867" bIns="0" numCol="1" rtlCol="0" anchor="ctr" anchorCtr="1" compatLnSpc="1">
            <a:prstTxWarp prst="textNoShape">
              <a:avLst/>
            </a:prstTxWarp>
          </a:bodyPr>
          <a:lstStyle/>
          <a:p>
            <a:pPr defTabSz="914141">
              <a:lnSpc>
                <a:spcPct val="90000"/>
              </a:lnSpc>
              <a:buSzPct val="90000"/>
              <a:defRPr/>
            </a:pPr>
            <a:r>
              <a:rPr lang="en-US" sz="3199" kern="0" dirty="0">
                <a:gradFill>
                  <a:gsLst>
                    <a:gs pos="85000">
                      <a:srgbClr val="FFFFFF"/>
                    </a:gs>
                    <a:gs pos="0">
                      <a:srgbClr val="FFFFFF"/>
                    </a:gs>
                  </a:gsLst>
                  <a:lin ang="5400000" scaled="0"/>
                </a:gradFill>
              </a:rPr>
              <a:t>IaaS</a:t>
            </a:r>
          </a:p>
        </p:txBody>
      </p:sp>
      <p:grpSp>
        <p:nvGrpSpPr>
          <p:cNvPr id="82" name="Group 81"/>
          <p:cNvGrpSpPr/>
          <p:nvPr/>
        </p:nvGrpSpPr>
        <p:grpSpPr>
          <a:xfrm>
            <a:off x="6451472" y="2516832"/>
            <a:ext cx="1522938" cy="1834033"/>
            <a:chOff x="5062551" y="2861874"/>
            <a:chExt cx="2777268" cy="3345461"/>
          </a:xfrm>
        </p:grpSpPr>
        <p:pic>
          <p:nvPicPr>
            <p:cNvPr id="83" name="Picture 2"/>
            <p:cNvPicPr>
              <a:picLocks noChangeAspect="1" noChangeArrowheads="1"/>
            </p:cNvPicPr>
            <p:nvPr/>
          </p:nvPicPr>
          <p:blipFill>
            <a:blip r:embed="rId7" cstate="print">
              <a:lum bright="100000" contrast="100000"/>
            </a:blip>
            <a:srcRect/>
            <a:stretch>
              <a:fillRect/>
            </a:stretch>
          </p:blipFill>
          <p:spPr bwMode="auto">
            <a:xfrm>
              <a:off x="5062551" y="2861874"/>
              <a:ext cx="2148932" cy="1968998"/>
            </a:xfrm>
            <a:prstGeom prst="rect">
              <a:avLst/>
            </a:prstGeom>
            <a:noFill/>
            <a:ln w="9525">
              <a:noFill/>
              <a:miter lim="800000"/>
              <a:headEnd/>
              <a:tailEnd/>
            </a:ln>
            <a:effectLst/>
          </p:spPr>
        </p:pic>
        <p:sp>
          <p:nvSpPr>
            <p:cNvPr id="84" name="Isosceles Triangle 83"/>
            <p:cNvSpPr/>
            <p:nvPr/>
          </p:nvSpPr>
          <p:spPr bwMode="auto">
            <a:xfrm rot="9180217">
              <a:off x="6169786" y="4246310"/>
              <a:ext cx="1061647" cy="1329862"/>
            </a:xfrm>
            <a:prstGeom prst="triangle">
              <a:avLst>
                <a:gd name="adj" fmla="val 64317"/>
              </a:avLst>
            </a:prstGeom>
            <a:gradFill rotWithShape="1">
              <a:gsLst>
                <a:gs pos="0">
                  <a:sysClr val="window" lastClr="FFFFFF">
                    <a:lumMod val="95000"/>
                    <a:alpha val="0"/>
                  </a:sysClr>
                </a:gs>
                <a:gs pos="50000">
                  <a:schemeClr val="bg1">
                    <a:alpha val="58000"/>
                  </a:schemeClr>
                </a:gs>
                <a:gs pos="100000">
                  <a:schemeClr val="bg1"/>
                </a:gs>
              </a:gsLst>
              <a:lin ang="5400000" scaled="0"/>
            </a:gradFill>
            <a:ln w="9525" cap="flat" cmpd="sng" algn="ctr">
              <a:noFill/>
              <a:prstDash val="solid"/>
              <a:headEnd type="none" w="med" len="med"/>
              <a:tailEnd type="none" w="med" len="med"/>
            </a:ln>
            <a:effectLst/>
          </p:spPr>
          <p:txBody>
            <a:bodyPr vert="horz" wrap="square" lIns="121883" tIns="60941" rIns="121883" bIns="60941" numCol="1" rtlCol="0" anchor="ctr" anchorCtr="0" compatLnSpc="1">
              <a:prstTxWarp prst="textNoShape">
                <a:avLst/>
              </a:prstTxWarp>
            </a:bodyPr>
            <a:lstStyle/>
            <a:p>
              <a:pPr algn="ctr" defTabSz="913841">
                <a:defRPr/>
              </a:pPr>
              <a:endParaRPr lang="en-US" sz="1866" kern="0" dirty="0">
                <a:gradFill>
                  <a:gsLst>
                    <a:gs pos="0">
                      <a:srgbClr val="FFFFFF"/>
                    </a:gs>
                    <a:gs pos="100000">
                      <a:srgbClr val="FFFFFF"/>
                    </a:gs>
                  </a:gsLst>
                  <a:lin ang="5400000" scaled="0"/>
                </a:gradFill>
                <a:latin typeface="Segoe UI"/>
              </a:endParaRPr>
            </a:p>
          </p:txBody>
        </p:sp>
        <p:pic>
          <p:nvPicPr>
            <p:cNvPr id="85" name="Picture 84"/>
            <p:cNvPicPr>
              <a:picLocks noChangeAspect="1"/>
            </p:cNvPicPr>
            <p:nvPr/>
          </p:nvPicPr>
          <p:blipFill>
            <a:blip r:embed="rId4" cstate="print">
              <a:lum bright="100000" contrast="100000"/>
            </a:blip>
            <a:stretch>
              <a:fillRect/>
            </a:stretch>
          </p:blipFill>
          <p:spPr>
            <a:xfrm>
              <a:off x="5725910" y="4947463"/>
              <a:ext cx="2113909" cy="1259872"/>
            </a:xfrm>
            <a:prstGeom prst="rect">
              <a:avLst/>
            </a:prstGeom>
            <a:noFill/>
            <a:ln>
              <a:noFill/>
            </a:ln>
            <a:effectLst/>
          </p:spPr>
        </p:pic>
      </p:grpSp>
      <p:sp>
        <p:nvSpPr>
          <p:cNvPr id="5" name="Title 4"/>
          <p:cNvSpPr>
            <a:spLocks noGrp="1"/>
          </p:cNvSpPr>
          <p:nvPr>
            <p:ph type="title" idx="4294967295"/>
          </p:nvPr>
        </p:nvSpPr>
        <p:spPr>
          <a:xfrm>
            <a:off x="0" y="338201"/>
            <a:ext cx="10969625" cy="1916483"/>
          </a:xfrm>
        </p:spPr>
        <p:txBody>
          <a:bodyPr>
            <a:noAutofit/>
          </a:bodyPr>
          <a:lstStyle/>
          <a:p>
            <a:r>
              <a:rPr lang="en-US" sz="3600" dirty="0">
                <a:solidFill>
                  <a:schemeClr val="accent5"/>
                </a:solidFill>
              </a:rPr>
              <a:t>A Continuous Offering </a:t>
            </a:r>
            <a:br>
              <a:rPr lang="en-US" sz="3600" dirty="0">
                <a:solidFill>
                  <a:schemeClr val="accent5"/>
                </a:solidFill>
              </a:rPr>
            </a:br>
            <a:r>
              <a:rPr lang="en-US" sz="3600" dirty="0">
                <a:solidFill>
                  <a:schemeClr val="accent5"/>
                </a:solidFill>
              </a:rPr>
              <a:t>		From Private to </a:t>
            </a:r>
            <a:br>
              <a:rPr lang="en-US" sz="3600" dirty="0">
                <a:solidFill>
                  <a:schemeClr val="accent5"/>
                </a:solidFill>
              </a:rPr>
            </a:br>
            <a:r>
              <a:rPr lang="en-US" sz="3600" dirty="0">
                <a:solidFill>
                  <a:schemeClr val="accent5"/>
                </a:solidFill>
              </a:rPr>
              <a:t>			Public </a:t>
            </a:r>
            <a:r>
              <a:rPr lang="en-US" sz="3600" dirty="0" smtClean="0">
                <a:solidFill>
                  <a:schemeClr val="accent5"/>
                </a:solidFill>
              </a:rPr>
              <a:t>Cloud</a:t>
            </a:r>
            <a:endParaRPr lang="en-US" sz="3600" dirty="0">
              <a:solidFill>
                <a:schemeClr val="accent5"/>
              </a:solidFill>
            </a:endParaRPr>
          </a:p>
        </p:txBody>
      </p:sp>
    </p:spTree>
    <p:extLst>
      <p:ext uri="{BB962C8B-B14F-4D97-AF65-F5344CB8AC3E}">
        <p14:creationId xmlns:p14="http://schemas.microsoft.com/office/powerpoint/2010/main" val="253229392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wipe(up)">
                                      <p:cBhvr>
                                        <p:cTn id="7"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normAutofit lnSpcReduction="10000"/>
          </a:bodyPr>
          <a:lstStyle/>
          <a:p>
            <a:pPr marL="0" indent="0">
              <a:buNone/>
            </a:pPr>
            <a:r>
              <a:rPr lang="en-US" b="1" dirty="0"/>
              <a:t>Introduction to Windows Azure Virtual </a:t>
            </a:r>
            <a:r>
              <a:rPr lang="en-US" b="1" dirty="0" smtClean="0"/>
              <a:t>Machines</a:t>
            </a:r>
            <a:br>
              <a:rPr lang="en-US" b="1" dirty="0" smtClean="0"/>
            </a:br>
            <a:r>
              <a:rPr lang="en-US" b="1" dirty="0" smtClean="0"/>
              <a:t>(Windows </a:t>
            </a:r>
            <a:r>
              <a:rPr lang="en-US" b="1" dirty="0" smtClean="0"/>
              <a:t>or </a:t>
            </a:r>
            <a:r>
              <a:rPr lang="en-US" b="1" dirty="0" smtClean="0"/>
              <a:t>Linux)</a:t>
            </a:r>
            <a:r>
              <a:rPr lang="en-US" b="1" dirty="0" smtClean="0"/>
              <a:t/>
            </a:r>
            <a:br>
              <a:rPr lang="en-US" b="1" dirty="0" smtClean="0"/>
            </a:br>
            <a:endParaRPr lang="en-US" b="1" dirty="0"/>
          </a:p>
          <a:p>
            <a:r>
              <a:rPr lang="en-US" dirty="0"/>
              <a:t>Creating Virtual Machines for IIS</a:t>
            </a:r>
          </a:p>
          <a:p>
            <a:r>
              <a:rPr lang="en-US" dirty="0"/>
              <a:t>Creating a SQL Server Virtual Machine</a:t>
            </a:r>
          </a:p>
          <a:p>
            <a:r>
              <a:rPr lang="en-US" dirty="0"/>
              <a:t>Deploying a Simple MVC4 </a:t>
            </a:r>
            <a:r>
              <a:rPr lang="en-US" dirty="0" smtClean="0"/>
              <a:t>Application</a:t>
            </a:r>
          </a:p>
          <a:p>
            <a:pPr marL="0" indent="0">
              <a:buNone/>
            </a:pPr>
            <a:r>
              <a:rPr lang="en-US" dirty="0" smtClean="0"/>
              <a:t>Or</a:t>
            </a:r>
          </a:p>
          <a:p>
            <a:r>
              <a:rPr lang="en-US" dirty="0"/>
              <a:t>Creating a Linux Virtual Machine in Windows Azure</a:t>
            </a:r>
          </a:p>
          <a:p>
            <a:r>
              <a:rPr lang="en-US" dirty="0"/>
              <a:t>Installing and Configuring the Virtual Machine</a:t>
            </a:r>
          </a:p>
          <a:p>
            <a:r>
              <a:rPr lang="en-US" dirty="0"/>
              <a:t>Installing and Configuring Drupal</a:t>
            </a:r>
          </a:p>
          <a:p>
            <a:pPr marL="0" indent="0">
              <a:buNone/>
            </a:pPr>
            <a:endParaRPr lang="en-US" dirty="0"/>
          </a:p>
          <a:p>
            <a:pPr marL="0" indent="0">
              <a:buNone/>
            </a:pPr>
            <a:endParaRPr lang="en-US" dirty="0"/>
          </a:p>
        </p:txBody>
      </p:sp>
      <p:sp>
        <p:nvSpPr>
          <p:cNvPr id="4" name="Title 3"/>
          <p:cNvSpPr>
            <a:spLocks noGrp="1"/>
          </p:cNvSpPr>
          <p:nvPr>
            <p:ph type="title"/>
          </p:nvPr>
        </p:nvSpPr>
        <p:spPr/>
        <p:txBody>
          <a:bodyPr/>
          <a:lstStyle/>
          <a:p>
            <a:r>
              <a:rPr lang="en-US" dirty="0" smtClean="0"/>
              <a:t>HANDS ON LAB</a:t>
            </a:r>
            <a:endParaRPr lang="en-US" dirty="0"/>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6792"/>
          <a:stretch/>
        </p:blipFill>
        <p:spPr>
          <a:xfrm>
            <a:off x="6976603" y="2257473"/>
            <a:ext cx="4581414" cy="2576655"/>
          </a:xfrm>
          <a:prstGeom prst="rect">
            <a:avLst/>
          </a:prstGeom>
        </p:spPr>
      </p:pic>
    </p:spTree>
    <p:extLst>
      <p:ext uri="{BB962C8B-B14F-4D97-AF65-F5344CB8AC3E}">
        <p14:creationId xmlns:p14="http://schemas.microsoft.com/office/powerpoint/2010/main" val="165036979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Thank You!</a:t>
            </a:r>
            <a:endParaRPr lang="en-US" dirty="0"/>
          </a:p>
        </p:txBody>
      </p:sp>
    </p:spTree>
    <p:extLst>
      <p:ext uri="{BB962C8B-B14F-4D97-AF65-F5344CB8AC3E}">
        <p14:creationId xmlns:p14="http://schemas.microsoft.com/office/powerpoint/2010/main" val="396565354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Windows Azure Virtual Machines</a:t>
            </a:r>
            <a:endParaRPr lang="en-US" dirty="0"/>
          </a:p>
        </p:txBody>
      </p:sp>
      <p:sp>
        <p:nvSpPr>
          <p:cNvPr id="27" name="Rectangle 26"/>
          <p:cNvSpPr/>
          <p:nvPr/>
        </p:nvSpPr>
        <p:spPr bwMode="auto">
          <a:xfrm>
            <a:off x="1742957" y="1734167"/>
            <a:ext cx="704587" cy="704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defTabSz="1218494" fontAlgn="base">
              <a:spcBef>
                <a:spcPct val="0"/>
              </a:spcBef>
              <a:spcAft>
                <a:spcPct val="0"/>
              </a:spcAft>
            </a:pPr>
            <a:endParaRPr lang="en-US" sz="1466" dirty="0">
              <a:gradFill>
                <a:gsLst>
                  <a:gs pos="0">
                    <a:srgbClr val="FFFFFF"/>
                  </a:gs>
                  <a:gs pos="100000">
                    <a:srgbClr val="FFFFFF"/>
                  </a:gs>
                </a:gsLst>
                <a:lin ang="5400000" scaled="0"/>
              </a:gradFill>
              <a:ea typeface="Segoe UI" pitchFamily="34" charset="0"/>
              <a:cs typeface="Segoe UI" pitchFamily="34" charset="0"/>
            </a:endParaRPr>
          </a:p>
        </p:txBody>
      </p:sp>
      <p:sp>
        <p:nvSpPr>
          <p:cNvPr id="28" name="Rectangle 27"/>
          <p:cNvSpPr/>
          <p:nvPr/>
        </p:nvSpPr>
        <p:spPr bwMode="auto">
          <a:xfrm>
            <a:off x="2447544" y="1734167"/>
            <a:ext cx="9075171" cy="70458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marL="232775" lvl="1"/>
            <a:r>
              <a:rPr lang="en-US" sz="2666" dirty="0">
                <a:solidFill>
                  <a:schemeClr val="bg1">
                    <a:alpha val="99000"/>
                  </a:schemeClr>
                </a:solidFill>
              </a:rPr>
              <a:t>IT Pro experience </a:t>
            </a:r>
          </a:p>
        </p:txBody>
      </p:sp>
      <p:sp>
        <p:nvSpPr>
          <p:cNvPr id="30" name="Rectangle 29"/>
          <p:cNvSpPr/>
          <p:nvPr/>
        </p:nvSpPr>
        <p:spPr bwMode="auto">
          <a:xfrm>
            <a:off x="1742957" y="2492922"/>
            <a:ext cx="704587" cy="704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defTabSz="1218494" fontAlgn="base">
              <a:spcBef>
                <a:spcPct val="0"/>
              </a:spcBef>
              <a:spcAft>
                <a:spcPct val="0"/>
              </a:spcAft>
            </a:pPr>
            <a:endParaRPr lang="en-US" sz="1466" dirty="0">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p:cNvSpPr/>
          <p:nvPr/>
        </p:nvSpPr>
        <p:spPr bwMode="auto">
          <a:xfrm>
            <a:off x="2447544" y="2492922"/>
            <a:ext cx="9075171" cy="70458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marL="232775" lvl="1"/>
            <a:r>
              <a:rPr lang="en-US" sz="2666" dirty="0">
                <a:solidFill>
                  <a:schemeClr val="bg1">
                    <a:alpha val="99000"/>
                  </a:schemeClr>
                </a:solidFill>
              </a:rPr>
              <a:t>Support for key server applications</a:t>
            </a:r>
          </a:p>
        </p:txBody>
      </p:sp>
      <p:sp>
        <p:nvSpPr>
          <p:cNvPr id="33" name="Rectangle 32"/>
          <p:cNvSpPr/>
          <p:nvPr/>
        </p:nvSpPr>
        <p:spPr bwMode="auto">
          <a:xfrm>
            <a:off x="1742957" y="3251676"/>
            <a:ext cx="704587" cy="704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defTabSz="1218494" fontAlgn="base">
              <a:spcBef>
                <a:spcPct val="0"/>
              </a:spcBef>
              <a:spcAft>
                <a:spcPct val="0"/>
              </a:spcAft>
            </a:pPr>
            <a:endParaRPr lang="en-US" sz="1466" dirty="0">
              <a:gradFill>
                <a:gsLst>
                  <a:gs pos="0">
                    <a:srgbClr val="FFFFFF"/>
                  </a:gs>
                  <a:gs pos="100000">
                    <a:srgbClr val="FFFFFF"/>
                  </a:gs>
                </a:gsLst>
                <a:lin ang="5400000" scaled="0"/>
              </a:gradFill>
              <a:ea typeface="Segoe UI" pitchFamily="34" charset="0"/>
              <a:cs typeface="Segoe UI" pitchFamily="34" charset="0"/>
            </a:endParaRPr>
          </a:p>
        </p:txBody>
      </p:sp>
      <p:sp>
        <p:nvSpPr>
          <p:cNvPr id="34" name="Rectangle 33"/>
          <p:cNvSpPr/>
          <p:nvPr/>
        </p:nvSpPr>
        <p:spPr bwMode="auto">
          <a:xfrm>
            <a:off x="2447544" y="3251676"/>
            <a:ext cx="9075171" cy="70458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marL="232775" lvl="1"/>
            <a:r>
              <a:rPr lang="en-US" sz="2666" dirty="0">
                <a:solidFill>
                  <a:schemeClr val="bg1">
                    <a:alpha val="99000"/>
                  </a:schemeClr>
                </a:solidFill>
              </a:rPr>
              <a:t>Easy storage manageability</a:t>
            </a:r>
          </a:p>
        </p:txBody>
      </p:sp>
      <p:sp>
        <p:nvSpPr>
          <p:cNvPr id="36" name="Rectangle 35"/>
          <p:cNvSpPr/>
          <p:nvPr/>
        </p:nvSpPr>
        <p:spPr bwMode="auto">
          <a:xfrm>
            <a:off x="1742957" y="4010430"/>
            <a:ext cx="704587" cy="704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defTabSz="1218494" fontAlgn="base">
              <a:spcBef>
                <a:spcPct val="0"/>
              </a:spcBef>
              <a:spcAft>
                <a:spcPct val="0"/>
              </a:spcAft>
            </a:pPr>
            <a:endParaRPr lang="en-US" sz="1466" dirty="0">
              <a:gradFill>
                <a:gsLst>
                  <a:gs pos="0">
                    <a:srgbClr val="FFFFFF"/>
                  </a:gs>
                  <a:gs pos="100000">
                    <a:srgbClr val="FFFFFF"/>
                  </a:gs>
                </a:gsLst>
                <a:lin ang="5400000" scaled="0"/>
              </a:gradFill>
              <a:ea typeface="Segoe UI" pitchFamily="34" charset="0"/>
              <a:cs typeface="Segoe UI" pitchFamily="34" charset="0"/>
            </a:endParaRPr>
          </a:p>
        </p:txBody>
      </p:sp>
      <p:sp>
        <p:nvSpPr>
          <p:cNvPr id="37" name="Rectangle 36"/>
          <p:cNvSpPr/>
          <p:nvPr/>
        </p:nvSpPr>
        <p:spPr bwMode="auto">
          <a:xfrm>
            <a:off x="2447544" y="4010430"/>
            <a:ext cx="9075171" cy="70458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marL="232775" lvl="1"/>
            <a:r>
              <a:rPr lang="en-US" sz="2666" dirty="0">
                <a:solidFill>
                  <a:schemeClr val="bg1">
                    <a:alpha val="99000"/>
                  </a:schemeClr>
                </a:solidFill>
              </a:rPr>
              <a:t>High availability features</a:t>
            </a:r>
          </a:p>
        </p:txBody>
      </p:sp>
      <p:sp>
        <p:nvSpPr>
          <p:cNvPr id="41" name="Rectangle 40"/>
          <p:cNvSpPr/>
          <p:nvPr/>
        </p:nvSpPr>
        <p:spPr bwMode="auto">
          <a:xfrm>
            <a:off x="1742957" y="4769185"/>
            <a:ext cx="704587" cy="704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defTabSz="1218494" fontAlgn="base">
              <a:spcBef>
                <a:spcPct val="0"/>
              </a:spcBef>
              <a:spcAft>
                <a:spcPct val="0"/>
              </a:spcAft>
            </a:pPr>
            <a:endParaRPr lang="en-US" sz="1466" dirty="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p:nvSpPr>
        <p:spPr bwMode="auto">
          <a:xfrm>
            <a:off x="2447544" y="4769185"/>
            <a:ext cx="9075171" cy="70458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marL="232775" lvl="1"/>
            <a:r>
              <a:rPr lang="en-US" sz="2666" dirty="0">
                <a:solidFill>
                  <a:schemeClr val="bg1">
                    <a:alpha val="99000"/>
                  </a:schemeClr>
                </a:solidFill>
              </a:rPr>
              <a:t>Advanced networking</a:t>
            </a:r>
          </a:p>
        </p:txBody>
      </p:sp>
      <p:sp>
        <p:nvSpPr>
          <p:cNvPr id="44" name="Rectangle 43"/>
          <p:cNvSpPr/>
          <p:nvPr/>
        </p:nvSpPr>
        <p:spPr bwMode="auto">
          <a:xfrm>
            <a:off x="1742957" y="5527938"/>
            <a:ext cx="704587" cy="704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defTabSz="1218494" fontAlgn="base">
              <a:spcBef>
                <a:spcPct val="0"/>
              </a:spcBef>
              <a:spcAft>
                <a:spcPct val="0"/>
              </a:spcAft>
            </a:pPr>
            <a:endParaRPr lang="en-US" sz="1466" dirty="0">
              <a:gradFill>
                <a:gsLst>
                  <a:gs pos="0">
                    <a:srgbClr val="FFFFFF"/>
                  </a:gs>
                  <a:gs pos="100000">
                    <a:srgbClr val="FFFFFF"/>
                  </a:gs>
                </a:gsLst>
                <a:lin ang="5400000" scaled="0"/>
              </a:gradFill>
              <a:ea typeface="Segoe UI" pitchFamily="34" charset="0"/>
              <a:cs typeface="Segoe UI" pitchFamily="34" charset="0"/>
            </a:endParaRPr>
          </a:p>
        </p:txBody>
      </p:sp>
      <p:sp>
        <p:nvSpPr>
          <p:cNvPr id="45" name="Rectangle 44"/>
          <p:cNvSpPr/>
          <p:nvPr/>
        </p:nvSpPr>
        <p:spPr bwMode="auto">
          <a:xfrm>
            <a:off x="2447544" y="5527938"/>
            <a:ext cx="9075171" cy="70458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1888" tIns="60944" rIns="121888" bIns="121888" numCol="1" spcCol="0" rtlCol="0" fromWordArt="0" anchor="b" anchorCtr="0" forceAA="0" compatLnSpc="1">
            <a:prstTxWarp prst="textNoShape">
              <a:avLst/>
            </a:prstTxWarp>
            <a:noAutofit/>
          </a:bodyPr>
          <a:lstStyle/>
          <a:p>
            <a:pPr marL="232775" lvl="1"/>
            <a:r>
              <a:rPr lang="en-US" sz="2666" dirty="0">
                <a:solidFill>
                  <a:schemeClr val="bg1">
                    <a:alpha val="99000"/>
                  </a:schemeClr>
                </a:solidFill>
              </a:rPr>
              <a:t>Integration with compute </a:t>
            </a:r>
            <a:r>
              <a:rPr lang="en-US" sz="2666" dirty="0" err="1">
                <a:solidFill>
                  <a:schemeClr val="bg1">
                    <a:alpha val="99000"/>
                  </a:schemeClr>
                </a:solidFill>
              </a:rPr>
              <a:t>PaaS</a:t>
            </a:r>
            <a:endParaRPr lang="en-US" sz="2666" dirty="0">
              <a:solidFill>
                <a:schemeClr val="bg1">
                  <a:alpha val="99000"/>
                </a:schemeClr>
              </a:solidFill>
            </a:endParaRPr>
          </a:p>
        </p:txBody>
      </p:sp>
      <p:sp>
        <p:nvSpPr>
          <p:cNvPr id="48" name="Freeform 79"/>
          <p:cNvSpPr>
            <a:spLocks noEditPoints="1"/>
          </p:cNvSpPr>
          <p:nvPr/>
        </p:nvSpPr>
        <p:spPr bwMode="black">
          <a:xfrm>
            <a:off x="1933236" y="3382948"/>
            <a:ext cx="314218" cy="42478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11" tIns="54856" rIns="109711" bIns="54856" numCol="1" anchor="t" anchorCtr="0" compatLnSpc="1">
            <a:prstTxWarp prst="textNoShape">
              <a:avLst/>
            </a:prstTxWarp>
          </a:bodyPr>
          <a:lstStyle/>
          <a:p>
            <a:endParaRPr lang="en-US" sz="2133" dirty="0"/>
          </a:p>
        </p:txBody>
      </p:sp>
      <p:sp>
        <p:nvSpPr>
          <p:cNvPr id="49" name="Freeform 73"/>
          <p:cNvSpPr>
            <a:spLocks noEditPoints="1"/>
          </p:cNvSpPr>
          <p:nvPr/>
        </p:nvSpPr>
        <p:spPr bwMode="black">
          <a:xfrm>
            <a:off x="1857007" y="4896885"/>
            <a:ext cx="465300" cy="449186"/>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solidFill>
          <a:ln>
            <a:noFill/>
          </a:ln>
        </p:spPr>
        <p:txBody>
          <a:bodyPr vert="horz" wrap="square" lIns="109711" tIns="54856" rIns="109711" bIns="54856" numCol="1" anchor="t" anchorCtr="0" compatLnSpc="1">
            <a:prstTxWarp prst="textNoShape">
              <a:avLst/>
            </a:prstTxWarp>
          </a:bodyPr>
          <a:lstStyle/>
          <a:p>
            <a:endParaRPr lang="en-US" sz="2133"/>
          </a:p>
        </p:txBody>
      </p:sp>
      <p:sp>
        <p:nvSpPr>
          <p:cNvPr id="50" name="Freeform 80"/>
          <p:cNvSpPr>
            <a:spLocks noEditPoints="1"/>
          </p:cNvSpPr>
          <p:nvPr/>
        </p:nvSpPr>
        <p:spPr bwMode="black">
          <a:xfrm>
            <a:off x="1892858" y="2591637"/>
            <a:ext cx="393597" cy="477516"/>
          </a:xfrm>
          <a:custGeom>
            <a:avLst/>
            <a:gdLst>
              <a:gd name="T0" fmla="*/ 952 w 1833"/>
              <a:gd name="T1" fmla="*/ 1301 h 2225"/>
              <a:gd name="T2" fmla="*/ 882 w 1833"/>
              <a:gd name="T3" fmla="*/ 1413 h 2225"/>
              <a:gd name="T4" fmla="*/ 677 w 1833"/>
              <a:gd name="T5" fmla="*/ 2162 h 2225"/>
              <a:gd name="T6" fmla="*/ 1156 w 1833"/>
              <a:gd name="T7" fmla="*/ 2162 h 2225"/>
              <a:gd name="T8" fmla="*/ 1071 w 1833"/>
              <a:gd name="T9" fmla="*/ 2089 h 2225"/>
              <a:gd name="T10" fmla="*/ 785 w 1833"/>
              <a:gd name="T11" fmla="*/ 2039 h 2225"/>
              <a:gd name="T12" fmla="*/ 1071 w 1833"/>
              <a:gd name="T13" fmla="*/ 2089 h 2225"/>
              <a:gd name="T14" fmla="*/ 760 w 1833"/>
              <a:gd name="T15" fmla="*/ 1949 h 2225"/>
              <a:gd name="T16" fmla="*/ 1096 w 1833"/>
              <a:gd name="T17" fmla="*/ 1949 h 2225"/>
              <a:gd name="T18" fmla="*/ 1026 w 1833"/>
              <a:gd name="T19" fmla="*/ 1801 h 2225"/>
              <a:gd name="T20" fmla="*/ 1061 w 1833"/>
              <a:gd name="T21" fmla="*/ 1836 h 2225"/>
              <a:gd name="T22" fmla="*/ 260 w 1833"/>
              <a:gd name="T23" fmla="*/ 1329 h 2225"/>
              <a:gd name="T24" fmla="*/ 748 w 1833"/>
              <a:gd name="T25" fmla="*/ 1136 h 2225"/>
              <a:gd name="T26" fmla="*/ 190 w 1833"/>
              <a:gd name="T27" fmla="*/ 1329 h 2225"/>
              <a:gd name="T28" fmla="*/ 0 w 1833"/>
              <a:gd name="T29" fmla="*/ 1476 h 2225"/>
              <a:gd name="T30" fmla="*/ 416 w 1833"/>
              <a:gd name="T31" fmla="*/ 2225 h 2225"/>
              <a:gd name="T32" fmla="*/ 416 w 1833"/>
              <a:gd name="T33" fmla="*/ 1413 h 2225"/>
              <a:gd name="T34" fmla="*/ 83 w 1833"/>
              <a:gd name="T35" fmla="*/ 2064 h 2225"/>
              <a:gd name="T36" fmla="*/ 419 w 1833"/>
              <a:gd name="T37" fmla="*/ 2064 h 2225"/>
              <a:gd name="T38" fmla="*/ 108 w 1833"/>
              <a:gd name="T39" fmla="*/ 1974 h 2225"/>
              <a:gd name="T40" fmla="*/ 394 w 1833"/>
              <a:gd name="T41" fmla="*/ 1924 h 2225"/>
              <a:gd name="T42" fmla="*/ 384 w 1833"/>
              <a:gd name="T43" fmla="*/ 1836 h 2225"/>
              <a:gd name="T44" fmla="*/ 419 w 1833"/>
              <a:gd name="T45" fmla="*/ 1801 h 2225"/>
              <a:gd name="T46" fmla="*/ 1643 w 1833"/>
              <a:gd name="T47" fmla="*/ 1413 h 2225"/>
              <a:gd name="T48" fmla="*/ 1082 w 1833"/>
              <a:gd name="T49" fmla="*/ 1101 h 2225"/>
              <a:gd name="T50" fmla="*/ 1415 w 1833"/>
              <a:gd name="T51" fmla="*/ 1171 h 2225"/>
              <a:gd name="T52" fmla="*/ 1417 w 1833"/>
              <a:gd name="T53" fmla="*/ 1413 h 2225"/>
              <a:gd name="T54" fmla="*/ 1417 w 1833"/>
              <a:gd name="T55" fmla="*/ 2225 h 2225"/>
              <a:gd name="T56" fmla="*/ 1833 w 1833"/>
              <a:gd name="T57" fmla="*/ 1476 h 2225"/>
              <a:gd name="T58" fmla="*/ 1462 w 1833"/>
              <a:gd name="T59" fmla="*/ 2089 h 2225"/>
              <a:gd name="T60" fmla="*/ 1748 w 1833"/>
              <a:gd name="T61" fmla="*/ 2039 h 2225"/>
              <a:gd name="T62" fmla="*/ 1748 w 1833"/>
              <a:gd name="T63" fmla="*/ 1974 h 2225"/>
              <a:gd name="T64" fmla="*/ 1462 w 1833"/>
              <a:gd name="T65" fmla="*/ 1924 h 2225"/>
              <a:gd name="T66" fmla="*/ 1748 w 1833"/>
              <a:gd name="T67" fmla="*/ 1974 h 2225"/>
              <a:gd name="T68" fmla="*/ 1738 w 1833"/>
              <a:gd name="T69" fmla="*/ 1766 h 2225"/>
              <a:gd name="T70" fmla="*/ 650 w 1833"/>
              <a:gd name="T71" fmla="*/ 592 h 2225"/>
              <a:gd name="T72" fmla="*/ 1296 w 1833"/>
              <a:gd name="T73" fmla="*/ 113 h 2225"/>
              <a:gd name="T74" fmla="*/ 537 w 1833"/>
              <a:gd name="T75" fmla="*/ 113 h 2225"/>
              <a:gd name="T76" fmla="*/ 603 w 1833"/>
              <a:gd name="T77" fmla="*/ 113 h 2225"/>
              <a:gd name="T78" fmla="*/ 1231 w 1833"/>
              <a:gd name="T79" fmla="*/ 113 h 2225"/>
              <a:gd name="T80" fmla="*/ 650 w 1833"/>
              <a:gd name="T81" fmla="*/ 526 h 2225"/>
              <a:gd name="T82" fmla="*/ 405 w 1833"/>
              <a:gd name="T83" fmla="*/ 902 h 2225"/>
              <a:gd name="T84" fmla="*/ 803 w 1833"/>
              <a:gd name="T85" fmla="*/ 1101 h 2225"/>
              <a:gd name="T86" fmla="*/ 882 w 1833"/>
              <a:gd name="T87" fmla="*/ 1250 h 2225"/>
              <a:gd name="T88" fmla="*/ 1031 w 1833"/>
              <a:gd name="T89" fmla="*/ 1171 h 2225"/>
              <a:gd name="T90" fmla="*/ 952 w 1833"/>
              <a:gd name="T91" fmla="*/ 1021 h 2225"/>
              <a:gd name="T92" fmla="*/ 1457 w 1833"/>
              <a:gd name="T93" fmla="*/ 874 h 2225"/>
              <a:gd name="T94" fmla="*/ 1303 w 1833"/>
              <a:gd name="T95" fmla="*/ 652 h 2225"/>
              <a:gd name="T96" fmla="*/ 530 w 1833"/>
              <a:gd name="T97" fmla="*/ 652 h 2225"/>
              <a:gd name="T98" fmla="*/ 377 w 1833"/>
              <a:gd name="T99" fmla="*/ 874 h 2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33" h="2225">
                <a:moveTo>
                  <a:pt x="1093" y="1413"/>
                </a:moveTo>
                <a:cubicBezTo>
                  <a:pt x="952" y="1413"/>
                  <a:pt x="952" y="1413"/>
                  <a:pt x="952" y="1413"/>
                </a:cubicBezTo>
                <a:cubicBezTo>
                  <a:pt x="952" y="1301"/>
                  <a:pt x="952" y="1301"/>
                  <a:pt x="952" y="1301"/>
                </a:cubicBezTo>
                <a:cubicBezTo>
                  <a:pt x="940" y="1304"/>
                  <a:pt x="929" y="1305"/>
                  <a:pt x="917" y="1305"/>
                </a:cubicBezTo>
                <a:cubicBezTo>
                  <a:pt x="905" y="1305"/>
                  <a:pt x="893" y="1304"/>
                  <a:pt x="882" y="1301"/>
                </a:cubicBezTo>
                <a:cubicBezTo>
                  <a:pt x="882" y="1413"/>
                  <a:pt x="882" y="1413"/>
                  <a:pt x="882" y="1413"/>
                </a:cubicBezTo>
                <a:cubicBezTo>
                  <a:pt x="740" y="1413"/>
                  <a:pt x="740" y="1413"/>
                  <a:pt x="740" y="1413"/>
                </a:cubicBezTo>
                <a:cubicBezTo>
                  <a:pt x="705" y="1413"/>
                  <a:pt x="677" y="1441"/>
                  <a:pt x="677" y="1476"/>
                </a:cubicBezTo>
                <a:cubicBezTo>
                  <a:pt x="677" y="2162"/>
                  <a:pt x="677" y="2162"/>
                  <a:pt x="677" y="2162"/>
                </a:cubicBezTo>
                <a:cubicBezTo>
                  <a:pt x="677" y="2197"/>
                  <a:pt x="705" y="2225"/>
                  <a:pt x="740" y="2225"/>
                </a:cubicBezTo>
                <a:cubicBezTo>
                  <a:pt x="1093" y="2225"/>
                  <a:pt x="1093" y="2225"/>
                  <a:pt x="1093" y="2225"/>
                </a:cubicBezTo>
                <a:cubicBezTo>
                  <a:pt x="1128" y="2225"/>
                  <a:pt x="1156" y="2197"/>
                  <a:pt x="1156" y="2162"/>
                </a:cubicBezTo>
                <a:cubicBezTo>
                  <a:pt x="1156" y="1476"/>
                  <a:pt x="1156" y="1476"/>
                  <a:pt x="1156" y="1476"/>
                </a:cubicBezTo>
                <a:cubicBezTo>
                  <a:pt x="1156" y="1441"/>
                  <a:pt x="1128" y="1413"/>
                  <a:pt x="1093" y="1413"/>
                </a:cubicBezTo>
                <a:close/>
                <a:moveTo>
                  <a:pt x="1071" y="2089"/>
                </a:moveTo>
                <a:cubicBezTo>
                  <a:pt x="785" y="2089"/>
                  <a:pt x="785" y="2089"/>
                  <a:pt x="785" y="2089"/>
                </a:cubicBezTo>
                <a:cubicBezTo>
                  <a:pt x="771" y="2089"/>
                  <a:pt x="760" y="2078"/>
                  <a:pt x="760" y="2064"/>
                </a:cubicBezTo>
                <a:cubicBezTo>
                  <a:pt x="760" y="2050"/>
                  <a:pt x="771" y="2039"/>
                  <a:pt x="785" y="2039"/>
                </a:cubicBezTo>
                <a:cubicBezTo>
                  <a:pt x="1071" y="2039"/>
                  <a:pt x="1071" y="2039"/>
                  <a:pt x="1071" y="2039"/>
                </a:cubicBezTo>
                <a:cubicBezTo>
                  <a:pt x="1085" y="2039"/>
                  <a:pt x="1096" y="2050"/>
                  <a:pt x="1096" y="2064"/>
                </a:cubicBezTo>
                <a:cubicBezTo>
                  <a:pt x="1096" y="2078"/>
                  <a:pt x="1085" y="2089"/>
                  <a:pt x="1071" y="2089"/>
                </a:cubicBezTo>
                <a:close/>
                <a:moveTo>
                  <a:pt x="1071" y="1974"/>
                </a:moveTo>
                <a:cubicBezTo>
                  <a:pt x="785" y="1974"/>
                  <a:pt x="785" y="1974"/>
                  <a:pt x="785" y="1974"/>
                </a:cubicBezTo>
                <a:cubicBezTo>
                  <a:pt x="771" y="1974"/>
                  <a:pt x="760" y="1963"/>
                  <a:pt x="760" y="1949"/>
                </a:cubicBezTo>
                <a:cubicBezTo>
                  <a:pt x="760" y="1935"/>
                  <a:pt x="771" y="1924"/>
                  <a:pt x="785" y="1924"/>
                </a:cubicBezTo>
                <a:cubicBezTo>
                  <a:pt x="1071" y="1924"/>
                  <a:pt x="1071" y="1924"/>
                  <a:pt x="1071" y="1924"/>
                </a:cubicBezTo>
                <a:cubicBezTo>
                  <a:pt x="1085" y="1924"/>
                  <a:pt x="1096" y="1935"/>
                  <a:pt x="1096" y="1949"/>
                </a:cubicBezTo>
                <a:cubicBezTo>
                  <a:pt x="1096" y="1963"/>
                  <a:pt x="1085" y="1974"/>
                  <a:pt x="1071" y="1974"/>
                </a:cubicBezTo>
                <a:close/>
                <a:moveTo>
                  <a:pt x="1061" y="1836"/>
                </a:moveTo>
                <a:cubicBezTo>
                  <a:pt x="1042" y="1836"/>
                  <a:pt x="1026" y="1820"/>
                  <a:pt x="1026" y="1801"/>
                </a:cubicBezTo>
                <a:cubicBezTo>
                  <a:pt x="1026" y="1782"/>
                  <a:pt x="1042" y="1766"/>
                  <a:pt x="1061" y="1766"/>
                </a:cubicBezTo>
                <a:cubicBezTo>
                  <a:pt x="1081" y="1766"/>
                  <a:pt x="1096" y="1782"/>
                  <a:pt x="1096" y="1801"/>
                </a:cubicBezTo>
                <a:cubicBezTo>
                  <a:pt x="1096" y="1820"/>
                  <a:pt x="1081" y="1836"/>
                  <a:pt x="1061" y="1836"/>
                </a:cubicBezTo>
                <a:close/>
                <a:moveTo>
                  <a:pt x="416" y="1413"/>
                </a:moveTo>
                <a:cubicBezTo>
                  <a:pt x="260" y="1413"/>
                  <a:pt x="260" y="1413"/>
                  <a:pt x="260" y="1413"/>
                </a:cubicBezTo>
                <a:cubicBezTo>
                  <a:pt x="260" y="1329"/>
                  <a:pt x="260" y="1329"/>
                  <a:pt x="260" y="1329"/>
                </a:cubicBezTo>
                <a:cubicBezTo>
                  <a:pt x="260" y="1242"/>
                  <a:pt x="331" y="1171"/>
                  <a:pt x="418" y="1171"/>
                </a:cubicBezTo>
                <a:cubicBezTo>
                  <a:pt x="751" y="1171"/>
                  <a:pt x="751" y="1171"/>
                  <a:pt x="751" y="1171"/>
                </a:cubicBezTo>
                <a:cubicBezTo>
                  <a:pt x="749" y="1159"/>
                  <a:pt x="748" y="1148"/>
                  <a:pt x="748" y="1136"/>
                </a:cubicBezTo>
                <a:cubicBezTo>
                  <a:pt x="748" y="1124"/>
                  <a:pt x="749" y="1112"/>
                  <a:pt x="751" y="1101"/>
                </a:cubicBezTo>
                <a:cubicBezTo>
                  <a:pt x="418" y="1101"/>
                  <a:pt x="418" y="1101"/>
                  <a:pt x="418" y="1101"/>
                </a:cubicBezTo>
                <a:cubicBezTo>
                  <a:pt x="293" y="1101"/>
                  <a:pt x="190" y="1203"/>
                  <a:pt x="190" y="1329"/>
                </a:cubicBezTo>
                <a:cubicBezTo>
                  <a:pt x="190" y="1413"/>
                  <a:pt x="190" y="1413"/>
                  <a:pt x="190" y="1413"/>
                </a:cubicBezTo>
                <a:cubicBezTo>
                  <a:pt x="63" y="1413"/>
                  <a:pt x="63" y="1413"/>
                  <a:pt x="63" y="1413"/>
                </a:cubicBezTo>
                <a:cubicBezTo>
                  <a:pt x="28" y="1413"/>
                  <a:pt x="0" y="1441"/>
                  <a:pt x="0" y="1476"/>
                </a:cubicBezTo>
                <a:cubicBezTo>
                  <a:pt x="0" y="2162"/>
                  <a:pt x="0" y="2162"/>
                  <a:pt x="0" y="2162"/>
                </a:cubicBezTo>
                <a:cubicBezTo>
                  <a:pt x="0" y="2197"/>
                  <a:pt x="28" y="2225"/>
                  <a:pt x="63" y="2225"/>
                </a:cubicBezTo>
                <a:cubicBezTo>
                  <a:pt x="416" y="2225"/>
                  <a:pt x="416" y="2225"/>
                  <a:pt x="416" y="2225"/>
                </a:cubicBezTo>
                <a:cubicBezTo>
                  <a:pt x="451" y="2225"/>
                  <a:pt x="480" y="2197"/>
                  <a:pt x="480" y="2162"/>
                </a:cubicBezTo>
                <a:cubicBezTo>
                  <a:pt x="480" y="1476"/>
                  <a:pt x="480" y="1476"/>
                  <a:pt x="480" y="1476"/>
                </a:cubicBezTo>
                <a:cubicBezTo>
                  <a:pt x="480" y="1441"/>
                  <a:pt x="451" y="1413"/>
                  <a:pt x="416" y="1413"/>
                </a:cubicBezTo>
                <a:close/>
                <a:moveTo>
                  <a:pt x="394" y="2089"/>
                </a:moveTo>
                <a:cubicBezTo>
                  <a:pt x="108" y="2089"/>
                  <a:pt x="108" y="2089"/>
                  <a:pt x="108" y="2089"/>
                </a:cubicBezTo>
                <a:cubicBezTo>
                  <a:pt x="94" y="2089"/>
                  <a:pt x="83" y="2078"/>
                  <a:pt x="83" y="2064"/>
                </a:cubicBezTo>
                <a:cubicBezTo>
                  <a:pt x="83" y="2050"/>
                  <a:pt x="94" y="2039"/>
                  <a:pt x="108" y="2039"/>
                </a:cubicBezTo>
                <a:cubicBezTo>
                  <a:pt x="394" y="2039"/>
                  <a:pt x="394" y="2039"/>
                  <a:pt x="394" y="2039"/>
                </a:cubicBezTo>
                <a:cubicBezTo>
                  <a:pt x="408" y="2039"/>
                  <a:pt x="419" y="2050"/>
                  <a:pt x="419" y="2064"/>
                </a:cubicBezTo>
                <a:cubicBezTo>
                  <a:pt x="419" y="2078"/>
                  <a:pt x="408" y="2089"/>
                  <a:pt x="394" y="2089"/>
                </a:cubicBezTo>
                <a:close/>
                <a:moveTo>
                  <a:pt x="394" y="1974"/>
                </a:moveTo>
                <a:cubicBezTo>
                  <a:pt x="108" y="1974"/>
                  <a:pt x="108" y="1974"/>
                  <a:pt x="108" y="1974"/>
                </a:cubicBezTo>
                <a:cubicBezTo>
                  <a:pt x="94" y="1974"/>
                  <a:pt x="83" y="1963"/>
                  <a:pt x="83" y="1949"/>
                </a:cubicBezTo>
                <a:cubicBezTo>
                  <a:pt x="83" y="1935"/>
                  <a:pt x="94" y="1924"/>
                  <a:pt x="108" y="1924"/>
                </a:cubicBezTo>
                <a:cubicBezTo>
                  <a:pt x="394" y="1924"/>
                  <a:pt x="394" y="1924"/>
                  <a:pt x="394" y="1924"/>
                </a:cubicBezTo>
                <a:cubicBezTo>
                  <a:pt x="408" y="1924"/>
                  <a:pt x="419" y="1935"/>
                  <a:pt x="419" y="1949"/>
                </a:cubicBezTo>
                <a:cubicBezTo>
                  <a:pt x="419" y="1963"/>
                  <a:pt x="408" y="1974"/>
                  <a:pt x="394" y="1974"/>
                </a:cubicBezTo>
                <a:close/>
                <a:moveTo>
                  <a:pt x="384" y="1836"/>
                </a:moveTo>
                <a:cubicBezTo>
                  <a:pt x="365" y="1836"/>
                  <a:pt x="350" y="1820"/>
                  <a:pt x="350" y="1801"/>
                </a:cubicBezTo>
                <a:cubicBezTo>
                  <a:pt x="350" y="1782"/>
                  <a:pt x="365" y="1766"/>
                  <a:pt x="384" y="1766"/>
                </a:cubicBezTo>
                <a:cubicBezTo>
                  <a:pt x="404" y="1766"/>
                  <a:pt x="419" y="1782"/>
                  <a:pt x="419" y="1801"/>
                </a:cubicBezTo>
                <a:cubicBezTo>
                  <a:pt x="419" y="1820"/>
                  <a:pt x="404" y="1836"/>
                  <a:pt x="384" y="1836"/>
                </a:cubicBezTo>
                <a:close/>
                <a:moveTo>
                  <a:pt x="1770" y="1413"/>
                </a:moveTo>
                <a:cubicBezTo>
                  <a:pt x="1643" y="1413"/>
                  <a:pt x="1643" y="1413"/>
                  <a:pt x="1643" y="1413"/>
                </a:cubicBezTo>
                <a:cubicBezTo>
                  <a:pt x="1643" y="1329"/>
                  <a:pt x="1643" y="1329"/>
                  <a:pt x="1643" y="1329"/>
                </a:cubicBezTo>
                <a:cubicBezTo>
                  <a:pt x="1643" y="1203"/>
                  <a:pt x="1541" y="1101"/>
                  <a:pt x="1415" y="1101"/>
                </a:cubicBezTo>
                <a:cubicBezTo>
                  <a:pt x="1082" y="1101"/>
                  <a:pt x="1082" y="1101"/>
                  <a:pt x="1082" y="1101"/>
                </a:cubicBezTo>
                <a:cubicBezTo>
                  <a:pt x="1085" y="1112"/>
                  <a:pt x="1086" y="1124"/>
                  <a:pt x="1086" y="1136"/>
                </a:cubicBezTo>
                <a:cubicBezTo>
                  <a:pt x="1086" y="1148"/>
                  <a:pt x="1085" y="1159"/>
                  <a:pt x="1082" y="1171"/>
                </a:cubicBezTo>
                <a:cubicBezTo>
                  <a:pt x="1415" y="1171"/>
                  <a:pt x="1415" y="1171"/>
                  <a:pt x="1415" y="1171"/>
                </a:cubicBezTo>
                <a:cubicBezTo>
                  <a:pt x="1503" y="1171"/>
                  <a:pt x="1574" y="1242"/>
                  <a:pt x="1574" y="1329"/>
                </a:cubicBezTo>
                <a:cubicBezTo>
                  <a:pt x="1574" y="1413"/>
                  <a:pt x="1574" y="1413"/>
                  <a:pt x="1574" y="1413"/>
                </a:cubicBezTo>
                <a:cubicBezTo>
                  <a:pt x="1417" y="1413"/>
                  <a:pt x="1417" y="1413"/>
                  <a:pt x="1417" y="1413"/>
                </a:cubicBezTo>
                <a:cubicBezTo>
                  <a:pt x="1382" y="1413"/>
                  <a:pt x="1354" y="1441"/>
                  <a:pt x="1354" y="1476"/>
                </a:cubicBezTo>
                <a:cubicBezTo>
                  <a:pt x="1354" y="2162"/>
                  <a:pt x="1354" y="2162"/>
                  <a:pt x="1354" y="2162"/>
                </a:cubicBezTo>
                <a:cubicBezTo>
                  <a:pt x="1354" y="2197"/>
                  <a:pt x="1382" y="2225"/>
                  <a:pt x="1417" y="2225"/>
                </a:cubicBezTo>
                <a:cubicBezTo>
                  <a:pt x="1770" y="2225"/>
                  <a:pt x="1770" y="2225"/>
                  <a:pt x="1770" y="2225"/>
                </a:cubicBezTo>
                <a:cubicBezTo>
                  <a:pt x="1805" y="2225"/>
                  <a:pt x="1833" y="2197"/>
                  <a:pt x="1833" y="2162"/>
                </a:cubicBezTo>
                <a:cubicBezTo>
                  <a:pt x="1833" y="1476"/>
                  <a:pt x="1833" y="1476"/>
                  <a:pt x="1833" y="1476"/>
                </a:cubicBezTo>
                <a:cubicBezTo>
                  <a:pt x="1833" y="1441"/>
                  <a:pt x="1805" y="1413"/>
                  <a:pt x="1770" y="1413"/>
                </a:cubicBezTo>
                <a:close/>
                <a:moveTo>
                  <a:pt x="1748" y="2089"/>
                </a:moveTo>
                <a:cubicBezTo>
                  <a:pt x="1462" y="2089"/>
                  <a:pt x="1462" y="2089"/>
                  <a:pt x="1462" y="2089"/>
                </a:cubicBezTo>
                <a:cubicBezTo>
                  <a:pt x="1448" y="2089"/>
                  <a:pt x="1437" y="2078"/>
                  <a:pt x="1437" y="2064"/>
                </a:cubicBezTo>
                <a:cubicBezTo>
                  <a:pt x="1437" y="2050"/>
                  <a:pt x="1448" y="2039"/>
                  <a:pt x="1462" y="2039"/>
                </a:cubicBezTo>
                <a:cubicBezTo>
                  <a:pt x="1748" y="2039"/>
                  <a:pt x="1748" y="2039"/>
                  <a:pt x="1748" y="2039"/>
                </a:cubicBezTo>
                <a:cubicBezTo>
                  <a:pt x="1762" y="2039"/>
                  <a:pt x="1773" y="2050"/>
                  <a:pt x="1773" y="2064"/>
                </a:cubicBezTo>
                <a:cubicBezTo>
                  <a:pt x="1773" y="2078"/>
                  <a:pt x="1762" y="2089"/>
                  <a:pt x="1748" y="2089"/>
                </a:cubicBezTo>
                <a:close/>
                <a:moveTo>
                  <a:pt x="1748" y="1974"/>
                </a:moveTo>
                <a:cubicBezTo>
                  <a:pt x="1462" y="1974"/>
                  <a:pt x="1462" y="1974"/>
                  <a:pt x="1462" y="1974"/>
                </a:cubicBezTo>
                <a:cubicBezTo>
                  <a:pt x="1448" y="1974"/>
                  <a:pt x="1437" y="1963"/>
                  <a:pt x="1437" y="1949"/>
                </a:cubicBezTo>
                <a:cubicBezTo>
                  <a:pt x="1437" y="1935"/>
                  <a:pt x="1448" y="1924"/>
                  <a:pt x="1462" y="1924"/>
                </a:cubicBezTo>
                <a:cubicBezTo>
                  <a:pt x="1748" y="1924"/>
                  <a:pt x="1748" y="1924"/>
                  <a:pt x="1748" y="1924"/>
                </a:cubicBezTo>
                <a:cubicBezTo>
                  <a:pt x="1762" y="1924"/>
                  <a:pt x="1773" y="1935"/>
                  <a:pt x="1773" y="1949"/>
                </a:cubicBezTo>
                <a:cubicBezTo>
                  <a:pt x="1773" y="1963"/>
                  <a:pt x="1762" y="1974"/>
                  <a:pt x="1748" y="1974"/>
                </a:cubicBezTo>
                <a:close/>
                <a:moveTo>
                  <a:pt x="1738" y="1836"/>
                </a:moveTo>
                <a:cubicBezTo>
                  <a:pt x="1719" y="1836"/>
                  <a:pt x="1703" y="1820"/>
                  <a:pt x="1703" y="1801"/>
                </a:cubicBezTo>
                <a:cubicBezTo>
                  <a:pt x="1703" y="1782"/>
                  <a:pt x="1719" y="1766"/>
                  <a:pt x="1738" y="1766"/>
                </a:cubicBezTo>
                <a:cubicBezTo>
                  <a:pt x="1757" y="1766"/>
                  <a:pt x="1773" y="1782"/>
                  <a:pt x="1773" y="1801"/>
                </a:cubicBezTo>
                <a:cubicBezTo>
                  <a:pt x="1773" y="1820"/>
                  <a:pt x="1757" y="1836"/>
                  <a:pt x="1738" y="1836"/>
                </a:cubicBezTo>
                <a:close/>
                <a:moveTo>
                  <a:pt x="650" y="592"/>
                </a:moveTo>
                <a:cubicBezTo>
                  <a:pt x="1184" y="592"/>
                  <a:pt x="1184" y="592"/>
                  <a:pt x="1184" y="592"/>
                </a:cubicBezTo>
                <a:cubicBezTo>
                  <a:pt x="1246" y="592"/>
                  <a:pt x="1296" y="541"/>
                  <a:pt x="1296" y="479"/>
                </a:cubicBezTo>
                <a:cubicBezTo>
                  <a:pt x="1296" y="113"/>
                  <a:pt x="1296" y="113"/>
                  <a:pt x="1296" y="113"/>
                </a:cubicBezTo>
                <a:cubicBezTo>
                  <a:pt x="1296" y="51"/>
                  <a:pt x="1246" y="0"/>
                  <a:pt x="1184" y="0"/>
                </a:cubicBezTo>
                <a:cubicBezTo>
                  <a:pt x="650" y="0"/>
                  <a:pt x="650" y="0"/>
                  <a:pt x="650" y="0"/>
                </a:cubicBezTo>
                <a:cubicBezTo>
                  <a:pt x="588" y="0"/>
                  <a:pt x="537" y="51"/>
                  <a:pt x="537" y="113"/>
                </a:cubicBezTo>
                <a:cubicBezTo>
                  <a:pt x="537" y="479"/>
                  <a:pt x="537" y="479"/>
                  <a:pt x="537" y="479"/>
                </a:cubicBezTo>
                <a:cubicBezTo>
                  <a:pt x="537" y="541"/>
                  <a:pt x="588" y="592"/>
                  <a:pt x="650" y="592"/>
                </a:cubicBezTo>
                <a:close/>
                <a:moveTo>
                  <a:pt x="603" y="113"/>
                </a:moveTo>
                <a:cubicBezTo>
                  <a:pt x="603" y="87"/>
                  <a:pt x="624" y="66"/>
                  <a:pt x="650" y="66"/>
                </a:cubicBezTo>
                <a:cubicBezTo>
                  <a:pt x="1184" y="66"/>
                  <a:pt x="1184" y="66"/>
                  <a:pt x="1184" y="66"/>
                </a:cubicBezTo>
                <a:cubicBezTo>
                  <a:pt x="1210" y="66"/>
                  <a:pt x="1231" y="87"/>
                  <a:pt x="1231" y="113"/>
                </a:cubicBezTo>
                <a:cubicBezTo>
                  <a:pt x="1231" y="479"/>
                  <a:pt x="1231" y="479"/>
                  <a:pt x="1231" y="479"/>
                </a:cubicBezTo>
                <a:cubicBezTo>
                  <a:pt x="1231" y="505"/>
                  <a:pt x="1210" y="526"/>
                  <a:pt x="1184" y="526"/>
                </a:cubicBezTo>
                <a:cubicBezTo>
                  <a:pt x="650" y="526"/>
                  <a:pt x="650" y="526"/>
                  <a:pt x="650" y="526"/>
                </a:cubicBezTo>
                <a:cubicBezTo>
                  <a:pt x="624" y="526"/>
                  <a:pt x="603" y="505"/>
                  <a:pt x="603" y="479"/>
                </a:cubicBezTo>
                <a:lnTo>
                  <a:pt x="603" y="113"/>
                </a:lnTo>
                <a:close/>
                <a:moveTo>
                  <a:pt x="405" y="902"/>
                </a:moveTo>
                <a:cubicBezTo>
                  <a:pt x="882" y="902"/>
                  <a:pt x="882" y="902"/>
                  <a:pt x="882" y="902"/>
                </a:cubicBezTo>
                <a:cubicBezTo>
                  <a:pt x="882" y="1021"/>
                  <a:pt x="882" y="1021"/>
                  <a:pt x="882" y="1021"/>
                </a:cubicBezTo>
                <a:cubicBezTo>
                  <a:pt x="844" y="1033"/>
                  <a:pt x="814" y="1063"/>
                  <a:pt x="803" y="1101"/>
                </a:cubicBezTo>
                <a:cubicBezTo>
                  <a:pt x="799" y="1112"/>
                  <a:pt x="797" y="1124"/>
                  <a:pt x="797" y="1136"/>
                </a:cubicBezTo>
                <a:cubicBezTo>
                  <a:pt x="797" y="1148"/>
                  <a:pt x="799" y="1160"/>
                  <a:pt x="803" y="1171"/>
                </a:cubicBezTo>
                <a:cubicBezTo>
                  <a:pt x="814" y="1209"/>
                  <a:pt x="844" y="1238"/>
                  <a:pt x="882" y="1250"/>
                </a:cubicBezTo>
                <a:cubicBezTo>
                  <a:pt x="893" y="1253"/>
                  <a:pt x="905" y="1255"/>
                  <a:pt x="917" y="1255"/>
                </a:cubicBezTo>
                <a:cubicBezTo>
                  <a:pt x="929" y="1255"/>
                  <a:pt x="941" y="1253"/>
                  <a:pt x="952" y="1250"/>
                </a:cubicBezTo>
                <a:cubicBezTo>
                  <a:pt x="990" y="1238"/>
                  <a:pt x="1020" y="1209"/>
                  <a:pt x="1031" y="1171"/>
                </a:cubicBezTo>
                <a:cubicBezTo>
                  <a:pt x="1034" y="1160"/>
                  <a:pt x="1036" y="1148"/>
                  <a:pt x="1036" y="1136"/>
                </a:cubicBezTo>
                <a:cubicBezTo>
                  <a:pt x="1036" y="1124"/>
                  <a:pt x="1034" y="1112"/>
                  <a:pt x="1031" y="1101"/>
                </a:cubicBezTo>
                <a:cubicBezTo>
                  <a:pt x="1019" y="1063"/>
                  <a:pt x="990" y="1033"/>
                  <a:pt x="952" y="1021"/>
                </a:cubicBezTo>
                <a:cubicBezTo>
                  <a:pt x="952" y="902"/>
                  <a:pt x="952" y="902"/>
                  <a:pt x="952" y="902"/>
                </a:cubicBezTo>
                <a:cubicBezTo>
                  <a:pt x="1429" y="902"/>
                  <a:pt x="1429" y="902"/>
                  <a:pt x="1429" y="902"/>
                </a:cubicBezTo>
                <a:cubicBezTo>
                  <a:pt x="1444" y="902"/>
                  <a:pt x="1457" y="889"/>
                  <a:pt x="1457" y="874"/>
                </a:cubicBezTo>
                <a:cubicBezTo>
                  <a:pt x="1457" y="861"/>
                  <a:pt x="1457" y="861"/>
                  <a:pt x="1457" y="861"/>
                </a:cubicBezTo>
                <a:cubicBezTo>
                  <a:pt x="1457" y="845"/>
                  <a:pt x="1449" y="823"/>
                  <a:pt x="1439" y="811"/>
                </a:cubicBezTo>
                <a:cubicBezTo>
                  <a:pt x="1303" y="652"/>
                  <a:pt x="1303" y="652"/>
                  <a:pt x="1303" y="652"/>
                </a:cubicBezTo>
                <a:cubicBezTo>
                  <a:pt x="1293" y="640"/>
                  <a:pt x="1273" y="631"/>
                  <a:pt x="1257" y="631"/>
                </a:cubicBezTo>
                <a:cubicBezTo>
                  <a:pt x="577" y="631"/>
                  <a:pt x="577" y="631"/>
                  <a:pt x="577" y="631"/>
                </a:cubicBezTo>
                <a:cubicBezTo>
                  <a:pt x="561" y="631"/>
                  <a:pt x="540" y="640"/>
                  <a:pt x="530" y="652"/>
                </a:cubicBezTo>
                <a:cubicBezTo>
                  <a:pt x="395" y="811"/>
                  <a:pt x="395" y="811"/>
                  <a:pt x="395" y="811"/>
                </a:cubicBezTo>
                <a:cubicBezTo>
                  <a:pt x="385" y="823"/>
                  <a:pt x="377" y="845"/>
                  <a:pt x="377" y="861"/>
                </a:cubicBezTo>
                <a:cubicBezTo>
                  <a:pt x="377" y="874"/>
                  <a:pt x="377" y="874"/>
                  <a:pt x="377" y="874"/>
                </a:cubicBezTo>
                <a:cubicBezTo>
                  <a:pt x="377" y="889"/>
                  <a:pt x="389" y="902"/>
                  <a:pt x="405" y="902"/>
                </a:cubicBezTo>
                <a:close/>
              </a:path>
            </a:pathLst>
          </a:custGeom>
          <a:solidFill>
            <a:srgbClr val="FFFFFF"/>
          </a:solidFill>
          <a:ln>
            <a:noFill/>
          </a:ln>
        </p:spPr>
        <p:txBody>
          <a:bodyPr vert="horz" wrap="square" lIns="109711" tIns="54856" rIns="109711" bIns="54856" numCol="1" anchor="t" anchorCtr="0" compatLnSpc="1">
            <a:prstTxWarp prst="textNoShape">
              <a:avLst/>
            </a:prstTxWarp>
          </a:bodyPr>
          <a:lstStyle/>
          <a:p>
            <a:endParaRPr lang="en-US" sz="2133"/>
          </a:p>
        </p:txBody>
      </p:sp>
      <p:sp>
        <p:nvSpPr>
          <p:cNvPr id="51" name="Freeform 24"/>
          <p:cNvSpPr>
            <a:spLocks noEditPoints="1"/>
          </p:cNvSpPr>
          <p:nvPr/>
        </p:nvSpPr>
        <p:spPr bwMode="black">
          <a:xfrm>
            <a:off x="1863931" y="5690639"/>
            <a:ext cx="490917" cy="379185"/>
          </a:xfrm>
          <a:custGeom>
            <a:avLst/>
            <a:gdLst>
              <a:gd name="T0" fmla="*/ 524 w 1369"/>
              <a:gd name="T1" fmla="*/ 115 h 1057"/>
              <a:gd name="T2" fmla="*/ 373 w 1369"/>
              <a:gd name="T3" fmla="*/ 228 h 1057"/>
              <a:gd name="T4" fmla="*/ 455 w 1369"/>
              <a:gd name="T5" fmla="*/ 153 h 1057"/>
              <a:gd name="T6" fmla="*/ 5 w 1369"/>
              <a:gd name="T7" fmla="*/ 634 h 1057"/>
              <a:gd name="T8" fmla="*/ 149 w 1369"/>
              <a:gd name="T9" fmla="*/ 320 h 1057"/>
              <a:gd name="T10" fmla="*/ 26 w 1369"/>
              <a:gd name="T11" fmla="*/ 509 h 1057"/>
              <a:gd name="T12" fmla="*/ 652 w 1369"/>
              <a:gd name="T13" fmla="*/ 75 h 1057"/>
              <a:gd name="T14" fmla="*/ 36 w 1369"/>
              <a:gd name="T15" fmla="*/ 435 h 1057"/>
              <a:gd name="T16" fmla="*/ 28 w 1369"/>
              <a:gd name="T17" fmla="*/ 478 h 1057"/>
              <a:gd name="T18" fmla="*/ 9 w 1369"/>
              <a:gd name="T19" fmla="*/ 353 h 1057"/>
              <a:gd name="T20" fmla="*/ 1045 w 1369"/>
              <a:gd name="T21" fmla="*/ 157 h 1057"/>
              <a:gd name="T22" fmla="*/ 1251 w 1369"/>
              <a:gd name="T23" fmla="*/ 278 h 1057"/>
              <a:gd name="T24" fmla="*/ 1184 w 1369"/>
              <a:gd name="T25" fmla="*/ 236 h 1057"/>
              <a:gd name="T26" fmla="*/ 1369 w 1369"/>
              <a:gd name="T27" fmla="*/ 439 h 1057"/>
              <a:gd name="T28" fmla="*/ 1349 w 1369"/>
              <a:gd name="T29" fmla="*/ 356 h 1057"/>
              <a:gd name="T30" fmla="*/ 1150 w 1369"/>
              <a:gd name="T31" fmla="*/ 216 h 1057"/>
              <a:gd name="T32" fmla="*/ 859 w 1369"/>
              <a:gd name="T33" fmla="*/ 52 h 1057"/>
              <a:gd name="T34" fmla="*/ 781 w 1369"/>
              <a:gd name="T35" fmla="*/ 39 h 1057"/>
              <a:gd name="T36" fmla="*/ 746 w 1369"/>
              <a:gd name="T37" fmla="*/ 26 h 1057"/>
              <a:gd name="T38" fmla="*/ 682 w 1369"/>
              <a:gd name="T39" fmla="*/ 56 h 1057"/>
              <a:gd name="T40" fmla="*/ 67 w 1369"/>
              <a:gd name="T41" fmla="*/ 682 h 1057"/>
              <a:gd name="T42" fmla="*/ 963 w 1369"/>
              <a:gd name="T43" fmla="*/ 142 h 1057"/>
              <a:gd name="T44" fmla="*/ 906 w 1369"/>
              <a:gd name="T45" fmla="*/ 82 h 1057"/>
              <a:gd name="T46" fmla="*/ 247 w 1369"/>
              <a:gd name="T47" fmla="*/ 268 h 1057"/>
              <a:gd name="T48" fmla="*/ 1073 w 1369"/>
              <a:gd name="T49" fmla="*/ 766 h 1057"/>
              <a:gd name="T50" fmla="*/ 974 w 1369"/>
              <a:gd name="T51" fmla="*/ 824 h 1057"/>
              <a:gd name="T52" fmla="*/ 1048 w 1369"/>
              <a:gd name="T53" fmla="*/ 780 h 1057"/>
              <a:gd name="T54" fmla="*/ 834 w 1369"/>
              <a:gd name="T55" fmla="*/ 948 h 1057"/>
              <a:gd name="T56" fmla="*/ 882 w 1369"/>
              <a:gd name="T57" fmla="*/ 910 h 1057"/>
              <a:gd name="T58" fmla="*/ 1199 w 1369"/>
              <a:gd name="T59" fmla="*/ 723 h 1057"/>
              <a:gd name="T60" fmla="*/ 61 w 1369"/>
              <a:gd name="T61" fmla="*/ 327 h 1057"/>
              <a:gd name="T62" fmla="*/ 1353 w 1369"/>
              <a:gd name="T63" fmla="*/ 606 h 1057"/>
              <a:gd name="T64" fmla="*/ 1342 w 1369"/>
              <a:gd name="T65" fmla="*/ 518 h 1057"/>
              <a:gd name="T66" fmla="*/ 789 w 1369"/>
              <a:gd name="T67" fmla="*/ 977 h 1057"/>
              <a:gd name="T68" fmla="*/ 791 w 1369"/>
              <a:gd name="T69" fmla="*/ 972 h 1057"/>
              <a:gd name="T70" fmla="*/ 1249 w 1369"/>
              <a:gd name="T71" fmla="*/ 662 h 1057"/>
              <a:gd name="T72" fmla="*/ 1318 w 1369"/>
              <a:gd name="T73" fmla="*/ 616 h 1057"/>
              <a:gd name="T74" fmla="*/ 357 w 1369"/>
              <a:gd name="T75" fmla="*/ 821 h 1057"/>
              <a:gd name="T76" fmla="*/ 249 w 1369"/>
              <a:gd name="T77" fmla="*/ 759 h 1057"/>
              <a:gd name="T78" fmla="*/ 179 w 1369"/>
              <a:gd name="T79" fmla="*/ 721 h 1057"/>
              <a:gd name="T80" fmla="*/ 133 w 1369"/>
              <a:gd name="T81" fmla="*/ 704 h 1057"/>
              <a:gd name="T82" fmla="*/ 139 w 1369"/>
              <a:gd name="T83" fmla="*/ 731 h 1057"/>
              <a:gd name="T84" fmla="*/ 711 w 1369"/>
              <a:gd name="T85" fmla="*/ 1056 h 1057"/>
              <a:gd name="T86" fmla="*/ 606 w 1369"/>
              <a:gd name="T87" fmla="*/ 984 h 1057"/>
              <a:gd name="T88" fmla="*/ 614 w 1369"/>
              <a:gd name="T89" fmla="*/ 998 h 1057"/>
              <a:gd name="T90" fmla="*/ 555 w 1369"/>
              <a:gd name="T91" fmla="*/ 933 h 1057"/>
              <a:gd name="T92" fmla="*/ 676 w 1369"/>
              <a:gd name="T93" fmla="*/ 1024 h 1057"/>
              <a:gd name="T94" fmla="*/ 489 w 1369"/>
              <a:gd name="T95" fmla="*/ 898 h 1057"/>
              <a:gd name="T96" fmla="*/ 1274 w 1369"/>
              <a:gd name="T97" fmla="*/ 378 h 1057"/>
              <a:gd name="T98" fmla="*/ 749 w 1369"/>
              <a:gd name="T99" fmla="*/ 729 h 1057"/>
              <a:gd name="T100" fmla="*/ 146 w 1369"/>
              <a:gd name="T101" fmla="*/ 631 h 1057"/>
              <a:gd name="T102" fmla="*/ 600 w 1369"/>
              <a:gd name="T103" fmla="*/ 889 h 1057"/>
              <a:gd name="T104" fmla="*/ 780 w 1369"/>
              <a:gd name="T105" fmla="*/ 741 h 1057"/>
              <a:gd name="T106" fmla="*/ 486 w 1369"/>
              <a:gd name="T107" fmla="*/ 685 h 1057"/>
              <a:gd name="T108" fmla="*/ 587 w 1369"/>
              <a:gd name="T109" fmla="*/ 850 h 1057"/>
              <a:gd name="T110" fmla="*/ 560 w 1369"/>
              <a:gd name="T111" fmla="*/ 881 h 1057"/>
              <a:gd name="T112" fmla="*/ 232 w 1369"/>
              <a:gd name="T113" fmla="*/ 509 h 1057"/>
              <a:gd name="T114" fmla="*/ 233 w 1369"/>
              <a:gd name="T115" fmla="*/ 619 h 1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9" h="1057">
                <a:moveTo>
                  <a:pt x="234" y="304"/>
                </a:moveTo>
                <a:cubicBezTo>
                  <a:pt x="234" y="304"/>
                  <a:pt x="234" y="304"/>
                  <a:pt x="234" y="304"/>
                </a:cubicBezTo>
                <a:cubicBezTo>
                  <a:pt x="190" y="329"/>
                  <a:pt x="190" y="329"/>
                  <a:pt x="190" y="329"/>
                </a:cubicBezTo>
                <a:cubicBezTo>
                  <a:pt x="178" y="305"/>
                  <a:pt x="178" y="305"/>
                  <a:pt x="178" y="305"/>
                </a:cubicBezTo>
                <a:cubicBezTo>
                  <a:pt x="222" y="280"/>
                  <a:pt x="222" y="280"/>
                  <a:pt x="222" y="280"/>
                </a:cubicBezTo>
                <a:cubicBezTo>
                  <a:pt x="234" y="304"/>
                  <a:pt x="234" y="304"/>
                  <a:pt x="234" y="304"/>
                </a:cubicBezTo>
                <a:close/>
                <a:moveTo>
                  <a:pt x="581" y="113"/>
                </a:moveTo>
                <a:cubicBezTo>
                  <a:pt x="569" y="91"/>
                  <a:pt x="569" y="91"/>
                  <a:pt x="569" y="91"/>
                </a:cubicBezTo>
                <a:cubicBezTo>
                  <a:pt x="524" y="115"/>
                  <a:pt x="524" y="115"/>
                  <a:pt x="524" y="115"/>
                </a:cubicBezTo>
                <a:cubicBezTo>
                  <a:pt x="537" y="138"/>
                  <a:pt x="537" y="138"/>
                  <a:pt x="537" y="138"/>
                </a:cubicBezTo>
                <a:cubicBezTo>
                  <a:pt x="581" y="113"/>
                  <a:pt x="581" y="113"/>
                  <a:pt x="581" y="113"/>
                </a:cubicBezTo>
                <a:cubicBezTo>
                  <a:pt x="581" y="113"/>
                  <a:pt x="581" y="113"/>
                  <a:pt x="581" y="113"/>
                </a:cubicBezTo>
                <a:close/>
                <a:moveTo>
                  <a:pt x="373" y="228"/>
                </a:moveTo>
                <a:cubicBezTo>
                  <a:pt x="360" y="205"/>
                  <a:pt x="360" y="205"/>
                  <a:pt x="360" y="205"/>
                </a:cubicBezTo>
                <a:cubicBezTo>
                  <a:pt x="316" y="230"/>
                  <a:pt x="316" y="230"/>
                  <a:pt x="316" y="230"/>
                </a:cubicBezTo>
                <a:cubicBezTo>
                  <a:pt x="329" y="252"/>
                  <a:pt x="329" y="252"/>
                  <a:pt x="329" y="252"/>
                </a:cubicBezTo>
                <a:cubicBezTo>
                  <a:pt x="373" y="228"/>
                  <a:pt x="373" y="228"/>
                  <a:pt x="373" y="228"/>
                </a:cubicBezTo>
                <a:cubicBezTo>
                  <a:pt x="373" y="228"/>
                  <a:pt x="373" y="228"/>
                  <a:pt x="373" y="228"/>
                </a:cubicBezTo>
                <a:close/>
                <a:moveTo>
                  <a:pt x="443" y="190"/>
                </a:moveTo>
                <a:cubicBezTo>
                  <a:pt x="430" y="167"/>
                  <a:pt x="430" y="167"/>
                  <a:pt x="430" y="167"/>
                </a:cubicBezTo>
                <a:cubicBezTo>
                  <a:pt x="385" y="190"/>
                  <a:pt x="385" y="190"/>
                  <a:pt x="385" y="190"/>
                </a:cubicBezTo>
                <a:cubicBezTo>
                  <a:pt x="398" y="214"/>
                  <a:pt x="398" y="214"/>
                  <a:pt x="398" y="214"/>
                </a:cubicBezTo>
                <a:cubicBezTo>
                  <a:pt x="443" y="190"/>
                  <a:pt x="443" y="190"/>
                  <a:pt x="443" y="190"/>
                </a:cubicBezTo>
                <a:cubicBezTo>
                  <a:pt x="443" y="190"/>
                  <a:pt x="443" y="190"/>
                  <a:pt x="443" y="190"/>
                </a:cubicBezTo>
                <a:close/>
                <a:moveTo>
                  <a:pt x="513" y="151"/>
                </a:moveTo>
                <a:cubicBezTo>
                  <a:pt x="501" y="129"/>
                  <a:pt x="501" y="129"/>
                  <a:pt x="501" y="129"/>
                </a:cubicBezTo>
                <a:cubicBezTo>
                  <a:pt x="455" y="153"/>
                  <a:pt x="455" y="153"/>
                  <a:pt x="455" y="153"/>
                </a:cubicBezTo>
                <a:cubicBezTo>
                  <a:pt x="468" y="176"/>
                  <a:pt x="468" y="176"/>
                  <a:pt x="468" y="176"/>
                </a:cubicBezTo>
                <a:cubicBezTo>
                  <a:pt x="513" y="151"/>
                  <a:pt x="513" y="151"/>
                  <a:pt x="513" y="151"/>
                </a:cubicBezTo>
                <a:cubicBezTo>
                  <a:pt x="513" y="151"/>
                  <a:pt x="513" y="151"/>
                  <a:pt x="513" y="151"/>
                </a:cubicBezTo>
                <a:close/>
                <a:moveTo>
                  <a:pt x="32" y="631"/>
                </a:moveTo>
                <a:cubicBezTo>
                  <a:pt x="30" y="620"/>
                  <a:pt x="30" y="607"/>
                  <a:pt x="29" y="592"/>
                </a:cubicBezTo>
                <a:cubicBezTo>
                  <a:pt x="28" y="587"/>
                  <a:pt x="28" y="587"/>
                  <a:pt x="28" y="587"/>
                </a:cubicBezTo>
                <a:cubicBezTo>
                  <a:pt x="1" y="589"/>
                  <a:pt x="1" y="589"/>
                  <a:pt x="1" y="589"/>
                </a:cubicBezTo>
                <a:cubicBezTo>
                  <a:pt x="1" y="595"/>
                  <a:pt x="1" y="595"/>
                  <a:pt x="1" y="595"/>
                </a:cubicBezTo>
                <a:cubicBezTo>
                  <a:pt x="3" y="608"/>
                  <a:pt x="3" y="622"/>
                  <a:pt x="5" y="634"/>
                </a:cubicBezTo>
                <a:cubicBezTo>
                  <a:pt x="6" y="639"/>
                  <a:pt x="6" y="639"/>
                  <a:pt x="6" y="639"/>
                </a:cubicBezTo>
                <a:cubicBezTo>
                  <a:pt x="33" y="636"/>
                  <a:pt x="33" y="636"/>
                  <a:pt x="33" y="636"/>
                </a:cubicBezTo>
                <a:cubicBezTo>
                  <a:pt x="32" y="631"/>
                  <a:pt x="32" y="631"/>
                  <a:pt x="32" y="631"/>
                </a:cubicBezTo>
                <a:cubicBezTo>
                  <a:pt x="32" y="631"/>
                  <a:pt x="32" y="631"/>
                  <a:pt x="32" y="631"/>
                </a:cubicBezTo>
                <a:close/>
                <a:moveTo>
                  <a:pt x="143" y="346"/>
                </a:moveTo>
                <a:cubicBezTo>
                  <a:pt x="148" y="346"/>
                  <a:pt x="152" y="346"/>
                  <a:pt x="157" y="344"/>
                </a:cubicBezTo>
                <a:cubicBezTo>
                  <a:pt x="162" y="343"/>
                  <a:pt x="162" y="343"/>
                  <a:pt x="162" y="343"/>
                </a:cubicBezTo>
                <a:cubicBezTo>
                  <a:pt x="154" y="318"/>
                  <a:pt x="154" y="318"/>
                  <a:pt x="154" y="318"/>
                </a:cubicBezTo>
                <a:cubicBezTo>
                  <a:pt x="149" y="320"/>
                  <a:pt x="149" y="320"/>
                  <a:pt x="149" y="320"/>
                </a:cubicBezTo>
                <a:cubicBezTo>
                  <a:pt x="143" y="322"/>
                  <a:pt x="133" y="320"/>
                  <a:pt x="118" y="316"/>
                </a:cubicBezTo>
                <a:cubicBezTo>
                  <a:pt x="113" y="315"/>
                  <a:pt x="113" y="315"/>
                  <a:pt x="113" y="315"/>
                </a:cubicBezTo>
                <a:cubicBezTo>
                  <a:pt x="105" y="338"/>
                  <a:pt x="105" y="338"/>
                  <a:pt x="105" y="338"/>
                </a:cubicBezTo>
                <a:cubicBezTo>
                  <a:pt x="110" y="341"/>
                  <a:pt x="110" y="341"/>
                  <a:pt x="110" y="341"/>
                </a:cubicBezTo>
                <a:cubicBezTo>
                  <a:pt x="124" y="344"/>
                  <a:pt x="134" y="346"/>
                  <a:pt x="143" y="346"/>
                </a:cubicBezTo>
                <a:close/>
                <a:moveTo>
                  <a:pt x="26" y="554"/>
                </a:moveTo>
                <a:cubicBezTo>
                  <a:pt x="26" y="543"/>
                  <a:pt x="26" y="534"/>
                  <a:pt x="26" y="525"/>
                </a:cubicBezTo>
                <a:cubicBezTo>
                  <a:pt x="26" y="521"/>
                  <a:pt x="26" y="518"/>
                  <a:pt x="26" y="514"/>
                </a:cubicBezTo>
                <a:cubicBezTo>
                  <a:pt x="26" y="509"/>
                  <a:pt x="26" y="509"/>
                  <a:pt x="26" y="509"/>
                </a:cubicBezTo>
                <a:cubicBezTo>
                  <a:pt x="0" y="509"/>
                  <a:pt x="0" y="509"/>
                  <a:pt x="0" y="509"/>
                </a:cubicBezTo>
                <a:cubicBezTo>
                  <a:pt x="0" y="514"/>
                  <a:pt x="0" y="514"/>
                  <a:pt x="0" y="514"/>
                </a:cubicBezTo>
                <a:cubicBezTo>
                  <a:pt x="0" y="517"/>
                  <a:pt x="0" y="521"/>
                  <a:pt x="0" y="525"/>
                </a:cubicBezTo>
                <a:cubicBezTo>
                  <a:pt x="0" y="534"/>
                  <a:pt x="0" y="544"/>
                  <a:pt x="0" y="554"/>
                </a:cubicBezTo>
                <a:cubicBezTo>
                  <a:pt x="0" y="560"/>
                  <a:pt x="0" y="560"/>
                  <a:pt x="0" y="560"/>
                </a:cubicBezTo>
                <a:cubicBezTo>
                  <a:pt x="26" y="559"/>
                  <a:pt x="26" y="559"/>
                  <a:pt x="26" y="559"/>
                </a:cubicBezTo>
                <a:cubicBezTo>
                  <a:pt x="26" y="554"/>
                  <a:pt x="26" y="554"/>
                  <a:pt x="26" y="554"/>
                </a:cubicBezTo>
                <a:cubicBezTo>
                  <a:pt x="26" y="554"/>
                  <a:pt x="26" y="554"/>
                  <a:pt x="26" y="554"/>
                </a:cubicBezTo>
                <a:close/>
                <a:moveTo>
                  <a:pt x="652" y="75"/>
                </a:moveTo>
                <a:cubicBezTo>
                  <a:pt x="639" y="54"/>
                  <a:pt x="639" y="54"/>
                  <a:pt x="639" y="54"/>
                </a:cubicBezTo>
                <a:cubicBezTo>
                  <a:pt x="594" y="77"/>
                  <a:pt x="594" y="77"/>
                  <a:pt x="594" y="77"/>
                </a:cubicBezTo>
                <a:cubicBezTo>
                  <a:pt x="606" y="101"/>
                  <a:pt x="606" y="101"/>
                  <a:pt x="606" y="101"/>
                </a:cubicBezTo>
                <a:cubicBezTo>
                  <a:pt x="652" y="75"/>
                  <a:pt x="652" y="75"/>
                  <a:pt x="652" y="75"/>
                </a:cubicBezTo>
                <a:cubicBezTo>
                  <a:pt x="652" y="75"/>
                  <a:pt x="652" y="75"/>
                  <a:pt x="652" y="75"/>
                </a:cubicBezTo>
                <a:close/>
                <a:moveTo>
                  <a:pt x="28" y="478"/>
                </a:moveTo>
                <a:cubicBezTo>
                  <a:pt x="29" y="476"/>
                  <a:pt x="29" y="475"/>
                  <a:pt x="29" y="475"/>
                </a:cubicBezTo>
                <a:cubicBezTo>
                  <a:pt x="34" y="468"/>
                  <a:pt x="36" y="458"/>
                  <a:pt x="36" y="446"/>
                </a:cubicBezTo>
                <a:cubicBezTo>
                  <a:pt x="36" y="443"/>
                  <a:pt x="36" y="439"/>
                  <a:pt x="36" y="435"/>
                </a:cubicBezTo>
                <a:cubicBezTo>
                  <a:pt x="35" y="430"/>
                  <a:pt x="35" y="430"/>
                  <a:pt x="35" y="430"/>
                </a:cubicBezTo>
                <a:cubicBezTo>
                  <a:pt x="9" y="431"/>
                  <a:pt x="9" y="431"/>
                  <a:pt x="9" y="431"/>
                </a:cubicBezTo>
                <a:cubicBezTo>
                  <a:pt x="9" y="437"/>
                  <a:pt x="9" y="437"/>
                  <a:pt x="9" y="437"/>
                </a:cubicBezTo>
                <a:cubicBezTo>
                  <a:pt x="9" y="440"/>
                  <a:pt x="9" y="443"/>
                  <a:pt x="9" y="446"/>
                </a:cubicBezTo>
                <a:cubicBezTo>
                  <a:pt x="9" y="456"/>
                  <a:pt x="8" y="460"/>
                  <a:pt x="7" y="461"/>
                </a:cubicBezTo>
                <a:cubicBezTo>
                  <a:pt x="5" y="464"/>
                  <a:pt x="3" y="467"/>
                  <a:pt x="2" y="472"/>
                </a:cubicBezTo>
                <a:cubicBezTo>
                  <a:pt x="1" y="477"/>
                  <a:pt x="1" y="477"/>
                  <a:pt x="1" y="477"/>
                </a:cubicBezTo>
                <a:cubicBezTo>
                  <a:pt x="27" y="484"/>
                  <a:pt x="27" y="484"/>
                  <a:pt x="27" y="484"/>
                </a:cubicBezTo>
                <a:cubicBezTo>
                  <a:pt x="28" y="478"/>
                  <a:pt x="28" y="478"/>
                  <a:pt x="28" y="478"/>
                </a:cubicBezTo>
                <a:cubicBezTo>
                  <a:pt x="28" y="478"/>
                  <a:pt x="28" y="478"/>
                  <a:pt x="28" y="478"/>
                </a:cubicBezTo>
                <a:close/>
                <a:moveTo>
                  <a:pt x="5" y="404"/>
                </a:moveTo>
                <a:cubicBezTo>
                  <a:pt x="31" y="400"/>
                  <a:pt x="31" y="400"/>
                  <a:pt x="31" y="400"/>
                </a:cubicBezTo>
                <a:cubicBezTo>
                  <a:pt x="30" y="395"/>
                  <a:pt x="30" y="395"/>
                  <a:pt x="30" y="395"/>
                </a:cubicBezTo>
                <a:cubicBezTo>
                  <a:pt x="29" y="391"/>
                  <a:pt x="28" y="384"/>
                  <a:pt x="28" y="382"/>
                </a:cubicBezTo>
                <a:cubicBezTo>
                  <a:pt x="28" y="380"/>
                  <a:pt x="29" y="374"/>
                  <a:pt x="34" y="363"/>
                </a:cubicBezTo>
                <a:cubicBezTo>
                  <a:pt x="36" y="358"/>
                  <a:pt x="36" y="358"/>
                  <a:pt x="36" y="358"/>
                </a:cubicBezTo>
                <a:cubicBezTo>
                  <a:pt x="11" y="348"/>
                  <a:pt x="11" y="348"/>
                  <a:pt x="11" y="348"/>
                </a:cubicBezTo>
                <a:cubicBezTo>
                  <a:pt x="9" y="353"/>
                  <a:pt x="9" y="353"/>
                  <a:pt x="9" y="353"/>
                </a:cubicBezTo>
                <a:cubicBezTo>
                  <a:pt x="6" y="361"/>
                  <a:pt x="1" y="373"/>
                  <a:pt x="1" y="382"/>
                </a:cubicBezTo>
                <a:cubicBezTo>
                  <a:pt x="1" y="386"/>
                  <a:pt x="2" y="391"/>
                  <a:pt x="3" y="399"/>
                </a:cubicBezTo>
                <a:cubicBezTo>
                  <a:pt x="5" y="404"/>
                  <a:pt x="5" y="404"/>
                  <a:pt x="5" y="404"/>
                </a:cubicBezTo>
                <a:cubicBezTo>
                  <a:pt x="5" y="404"/>
                  <a:pt x="5" y="404"/>
                  <a:pt x="5" y="404"/>
                </a:cubicBezTo>
                <a:close/>
                <a:moveTo>
                  <a:pt x="1067" y="199"/>
                </a:moveTo>
                <a:cubicBezTo>
                  <a:pt x="1072" y="201"/>
                  <a:pt x="1072" y="201"/>
                  <a:pt x="1072" y="201"/>
                </a:cubicBezTo>
                <a:cubicBezTo>
                  <a:pt x="1085" y="179"/>
                  <a:pt x="1085" y="179"/>
                  <a:pt x="1085" y="179"/>
                </a:cubicBezTo>
                <a:cubicBezTo>
                  <a:pt x="1080" y="176"/>
                  <a:pt x="1080" y="176"/>
                  <a:pt x="1080" y="176"/>
                </a:cubicBezTo>
                <a:cubicBezTo>
                  <a:pt x="1068" y="170"/>
                  <a:pt x="1057" y="163"/>
                  <a:pt x="1045" y="157"/>
                </a:cubicBezTo>
                <a:cubicBezTo>
                  <a:pt x="1040" y="154"/>
                  <a:pt x="1040" y="154"/>
                  <a:pt x="1040" y="154"/>
                </a:cubicBezTo>
                <a:cubicBezTo>
                  <a:pt x="1027" y="177"/>
                  <a:pt x="1027" y="177"/>
                  <a:pt x="1027" y="177"/>
                </a:cubicBezTo>
                <a:cubicBezTo>
                  <a:pt x="1032" y="180"/>
                  <a:pt x="1032" y="180"/>
                  <a:pt x="1032" y="180"/>
                </a:cubicBezTo>
                <a:cubicBezTo>
                  <a:pt x="1045" y="187"/>
                  <a:pt x="1057" y="193"/>
                  <a:pt x="1067" y="199"/>
                </a:cubicBezTo>
                <a:close/>
                <a:moveTo>
                  <a:pt x="1270" y="323"/>
                </a:moveTo>
                <a:cubicBezTo>
                  <a:pt x="1275" y="326"/>
                  <a:pt x="1275" y="326"/>
                  <a:pt x="1275" y="326"/>
                </a:cubicBezTo>
                <a:cubicBezTo>
                  <a:pt x="1290" y="304"/>
                  <a:pt x="1290" y="304"/>
                  <a:pt x="1290" y="304"/>
                </a:cubicBezTo>
                <a:cubicBezTo>
                  <a:pt x="1286" y="301"/>
                  <a:pt x="1286" y="301"/>
                  <a:pt x="1286" y="301"/>
                </a:cubicBezTo>
                <a:cubicBezTo>
                  <a:pt x="1276" y="294"/>
                  <a:pt x="1264" y="287"/>
                  <a:pt x="1251" y="278"/>
                </a:cubicBezTo>
                <a:cubicBezTo>
                  <a:pt x="1246" y="275"/>
                  <a:pt x="1246" y="275"/>
                  <a:pt x="1246" y="275"/>
                </a:cubicBezTo>
                <a:cubicBezTo>
                  <a:pt x="1232" y="297"/>
                  <a:pt x="1232" y="297"/>
                  <a:pt x="1232" y="297"/>
                </a:cubicBezTo>
                <a:cubicBezTo>
                  <a:pt x="1237" y="300"/>
                  <a:pt x="1237" y="300"/>
                  <a:pt x="1237" y="300"/>
                </a:cubicBezTo>
                <a:cubicBezTo>
                  <a:pt x="1249" y="308"/>
                  <a:pt x="1261" y="316"/>
                  <a:pt x="1270" y="323"/>
                </a:cubicBezTo>
                <a:close/>
                <a:moveTo>
                  <a:pt x="1204" y="279"/>
                </a:moveTo>
                <a:cubicBezTo>
                  <a:pt x="1209" y="282"/>
                  <a:pt x="1209" y="282"/>
                  <a:pt x="1209" y="282"/>
                </a:cubicBezTo>
                <a:cubicBezTo>
                  <a:pt x="1223" y="259"/>
                  <a:pt x="1223" y="259"/>
                  <a:pt x="1223" y="259"/>
                </a:cubicBezTo>
                <a:cubicBezTo>
                  <a:pt x="1217" y="257"/>
                  <a:pt x="1217" y="257"/>
                  <a:pt x="1217" y="257"/>
                </a:cubicBezTo>
                <a:cubicBezTo>
                  <a:pt x="1207" y="250"/>
                  <a:pt x="1196" y="243"/>
                  <a:pt x="1184" y="236"/>
                </a:cubicBezTo>
                <a:cubicBezTo>
                  <a:pt x="1179" y="233"/>
                  <a:pt x="1179" y="233"/>
                  <a:pt x="1179" y="233"/>
                </a:cubicBezTo>
                <a:cubicBezTo>
                  <a:pt x="1166" y="256"/>
                  <a:pt x="1166" y="256"/>
                  <a:pt x="1166" y="256"/>
                </a:cubicBezTo>
                <a:cubicBezTo>
                  <a:pt x="1170" y="259"/>
                  <a:pt x="1170" y="259"/>
                  <a:pt x="1170" y="259"/>
                </a:cubicBezTo>
                <a:cubicBezTo>
                  <a:pt x="1183" y="265"/>
                  <a:pt x="1194" y="272"/>
                  <a:pt x="1204" y="279"/>
                </a:cubicBezTo>
                <a:close/>
                <a:moveTo>
                  <a:pt x="1337" y="403"/>
                </a:moveTo>
                <a:cubicBezTo>
                  <a:pt x="1340" y="414"/>
                  <a:pt x="1341" y="427"/>
                  <a:pt x="1343" y="441"/>
                </a:cubicBezTo>
                <a:cubicBezTo>
                  <a:pt x="1343" y="447"/>
                  <a:pt x="1343" y="447"/>
                  <a:pt x="1343" y="447"/>
                </a:cubicBezTo>
                <a:cubicBezTo>
                  <a:pt x="1369" y="445"/>
                  <a:pt x="1369" y="445"/>
                  <a:pt x="1369" y="445"/>
                </a:cubicBezTo>
                <a:cubicBezTo>
                  <a:pt x="1369" y="439"/>
                  <a:pt x="1369" y="439"/>
                  <a:pt x="1369" y="439"/>
                </a:cubicBezTo>
                <a:cubicBezTo>
                  <a:pt x="1367" y="424"/>
                  <a:pt x="1365" y="410"/>
                  <a:pt x="1363" y="397"/>
                </a:cubicBezTo>
                <a:cubicBezTo>
                  <a:pt x="1362" y="392"/>
                  <a:pt x="1362" y="392"/>
                  <a:pt x="1362" y="392"/>
                </a:cubicBezTo>
                <a:cubicBezTo>
                  <a:pt x="1336" y="397"/>
                  <a:pt x="1336" y="397"/>
                  <a:pt x="1336" y="397"/>
                </a:cubicBezTo>
                <a:cubicBezTo>
                  <a:pt x="1337" y="403"/>
                  <a:pt x="1337" y="403"/>
                  <a:pt x="1337" y="403"/>
                </a:cubicBezTo>
                <a:cubicBezTo>
                  <a:pt x="1337" y="403"/>
                  <a:pt x="1337" y="403"/>
                  <a:pt x="1337" y="403"/>
                </a:cubicBezTo>
                <a:close/>
                <a:moveTo>
                  <a:pt x="1325" y="369"/>
                </a:moveTo>
                <a:cubicBezTo>
                  <a:pt x="1328" y="373"/>
                  <a:pt x="1328" y="373"/>
                  <a:pt x="1328" y="373"/>
                </a:cubicBezTo>
                <a:cubicBezTo>
                  <a:pt x="1352" y="362"/>
                  <a:pt x="1352" y="362"/>
                  <a:pt x="1352" y="362"/>
                </a:cubicBezTo>
                <a:cubicBezTo>
                  <a:pt x="1349" y="356"/>
                  <a:pt x="1349" y="356"/>
                  <a:pt x="1349" y="356"/>
                </a:cubicBezTo>
                <a:cubicBezTo>
                  <a:pt x="1344" y="348"/>
                  <a:pt x="1334" y="338"/>
                  <a:pt x="1318" y="325"/>
                </a:cubicBezTo>
                <a:cubicBezTo>
                  <a:pt x="1313" y="321"/>
                  <a:pt x="1313" y="321"/>
                  <a:pt x="1313" y="321"/>
                </a:cubicBezTo>
                <a:cubicBezTo>
                  <a:pt x="1296" y="342"/>
                  <a:pt x="1296" y="342"/>
                  <a:pt x="1296" y="342"/>
                </a:cubicBezTo>
                <a:cubicBezTo>
                  <a:pt x="1301" y="345"/>
                  <a:pt x="1301" y="345"/>
                  <a:pt x="1301" y="345"/>
                </a:cubicBezTo>
                <a:cubicBezTo>
                  <a:pt x="1319" y="359"/>
                  <a:pt x="1324" y="367"/>
                  <a:pt x="1325" y="369"/>
                </a:cubicBezTo>
                <a:close/>
                <a:moveTo>
                  <a:pt x="1136" y="238"/>
                </a:moveTo>
                <a:cubicBezTo>
                  <a:pt x="1141" y="241"/>
                  <a:pt x="1141" y="241"/>
                  <a:pt x="1141" y="241"/>
                </a:cubicBezTo>
                <a:cubicBezTo>
                  <a:pt x="1155" y="219"/>
                  <a:pt x="1155" y="219"/>
                  <a:pt x="1155" y="219"/>
                </a:cubicBezTo>
                <a:cubicBezTo>
                  <a:pt x="1150" y="216"/>
                  <a:pt x="1150" y="216"/>
                  <a:pt x="1150" y="216"/>
                </a:cubicBezTo>
                <a:cubicBezTo>
                  <a:pt x="1138" y="210"/>
                  <a:pt x="1127" y="203"/>
                  <a:pt x="1115" y="196"/>
                </a:cubicBezTo>
                <a:cubicBezTo>
                  <a:pt x="1109" y="194"/>
                  <a:pt x="1109" y="194"/>
                  <a:pt x="1109" y="194"/>
                </a:cubicBezTo>
                <a:cubicBezTo>
                  <a:pt x="1096" y="216"/>
                  <a:pt x="1096" y="216"/>
                  <a:pt x="1096" y="216"/>
                </a:cubicBezTo>
                <a:cubicBezTo>
                  <a:pt x="1101" y="219"/>
                  <a:pt x="1101" y="219"/>
                  <a:pt x="1101" y="219"/>
                </a:cubicBezTo>
                <a:cubicBezTo>
                  <a:pt x="1113" y="225"/>
                  <a:pt x="1125" y="232"/>
                  <a:pt x="1136" y="238"/>
                </a:cubicBezTo>
                <a:close/>
                <a:moveTo>
                  <a:pt x="844" y="74"/>
                </a:moveTo>
                <a:cubicBezTo>
                  <a:pt x="849" y="77"/>
                  <a:pt x="849" y="77"/>
                  <a:pt x="849" y="77"/>
                </a:cubicBezTo>
                <a:cubicBezTo>
                  <a:pt x="863" y="55"/>
                  <a:pt x="863" y="55"/>
                  <a:pt x="863" y="55"/>
                </a:cubicBezTo>
                <a:cubicBezTo>
                  <a:pt x="859" y="52"/>
                  <a:pt x="859" y="52"/>
                  <a:pt x="859" y="52"/>
                </a:cubicBezTo>
                <a:cubicBezTo>
                  <a:pt x="846" y="44"/>
                  <a:pt x="834" y="37"/>
                  <a:pt x="823" y="31"/>
                </a:cubicBezTo>
                <a:cubicBezTo>
                  <a:pt x="819" y="28"/>
                  <a:pt x="819" y="28"/>
                  <a:pt x="819" y="28"/>
                </a:cubicBezTo>
                <a:cubicBezTo>
                  <a:pt x="805" y="51"/>
                  <a:pt x="805" y="51"/>
                  <a:pt x="805" y="51"/>
                </a:cubicBezTo>
                <a:cubicBezTo>
                  <a:pt x="810" y="54"/>
                  <a:pt x="810" y="54"/>
                  <a:pt x="810" y="54"/>
                </a:cubicBezTo>
                <a:cubicBezTo>
                  <a:pt x="821" y="59"/>
                  <a:pt x="832" y="66"/>
                  <a:pt x="844" y="74"/>
                </a:cubicBezTo>
                <a:close/>
                <a:moveTo>
                  <a:pt x="746" y="26"/>
                </a:moveTo>
                <a:cubicBezTo>
                  <a:pt x="747" y="26"/>
                  <a:pt x="748" y="26"/>
                  <a:pt x="750" y="26"/>
                </a:cubicBezTo>
                <a:cubicBezTo>
                  <a:pt x="753" y="27"/>
                  <a:pt x="761" y="29"/>
                  <a:pt x="776" y="36"/>
                </a:cubicBezTo>
                <a:cubicBezTo>
                  <a:pt x="781" y="39"/>
                  <a:pt x="781" y="39"/>
                  <a:pt x="781" y="39"/>
                </a:cubicBezTo>
                <a:cubicBezTo>
                  <a:pt x="792" y="15"/>
                  <a:pt x="792" y="15"/>
                  <a:pt x="792" y="15"/>
                </a:cubicBezTo>
                <a:cubicBezTo>
                  <a:pt x="787" y="13"/>
                  <a:pt x="787" y="13"/>
                  <a:pt x="787" y="13"/>
                </a:cubicBezTo>
                <a:cubicBezTo>
                  <a:pt x="772" y="5"/>
                  <a:pt x="761" y="1"/>
                  <a:pt x="753" y="0"/>
                </a:cubicBezTo>
                <a:cubicBezTo>
                  <a:pt x="750" y="0"/>
                  <a:pt x="748" y="0"/>
                  <a:pt x="746" y="0"/>
                </a:cubicBezTo>
                <a:cubicBezTo>
                  <a:pt x="746" y="0"/>
                  <a:pt x="746" y="0"/>
                  <a:pt x="746" y="0"/>
                </a:cubicBezTo>
                <a:cubicBezTo>
                  <a:pt x="739" y="0"/>
                  <a:pt x="739" y="0"/>
                  <a:pt x="739" y="0"/>
                </a:cubicBezTo>
                <a:cubicBezTo>
                  <a:pt x="739" y="26"/>
                  <a:pt x="739" y="26"/>
                  <a:pt x="739" y="26"/>
                </a:cubicBezTo>
                <a:cubicBezTo>
                  <a:pt x="746" y="26"/>
                  <a:pt x="746" y="26"/>
                  <a:pt x="746" y="26"/>
                </a:cubicBezTo>
                <a:cubicBezTo>
                  <a:pt x="746" y="26"/>
                  <a:pt x="746" y="26"/>
                  <a:pt x="746" y="26"/>
                </a:cubicBezTo>
                <a:close/>
                <a:moveTo>
                  <a:pt x="682" y="56"/>
                </a:moveTo>
                <a:cubicBezTo>
                  <a:pt x="689" y="51"/>
                  <a:pt x="700" y="43"/>
                  <a:pt x="713" y="37"/>
                </a:cubicBezTo>
                <a:cubicBezTo>
                  <a:pt x="718" y="34"/>
                  <a:pt x="718" y="34"/>
                  <a:pt x="718" y="34"/>
                </a:cubicBezTo>
                <a:cubicBezTo>
                  <a:pt x="706" y="11"/>
                  <a:pt x="706" y="11"/>
                  <a:pt x="706" y="11"/>
                </a:cubicBezTo>
                <a:cubicBezTo>
                  <a:pt x="701" y="13"/>
                  <a:pt x="701" y="13"/>
                  <a:pt x="701" y="13"/>
                </a:cubicBezTo>
                <a:cubicBezTo>
                  <a:pt x="687" y="20"/>
                  <a:pt x="674" y="29"/>
                  <a:pt x="666" y="35"/>
                </a:cubicBezTo>
                <a:cubicBezTo>
                  <a:pt x="661" y="39"/>
                  <a:pt x="661" y="39"/>
                  <a:pt x="661" y="39"/>
                </a:cubicBezTo>
                <a:cubicBezTo>
                  <a:pt x="677" y="60"/>
                  <a:pt x="677" y="60"/>
                  <a:pt x="677" y="60"/>
                </a:cubicBezTo>
                <a:cubicBezTo>
                  <a:pt x="682" y="56"/>
                  <a:pt x="682" y="56"/>
                  <a:pt x="682" y="56"/>
                </a:cubicBezTo>
                <a:cubicBezTo>
                  <a:pt x="682" y="56"/>
                  <a:pt x="682" y="56"/>
                  <a:pt x="682" y="56"/>
                </a:cubicBezTo>
                <a:close/>
                <a:moveTo>
                  <a:pt x="38" y="662"/>
                </a:moveTo>
                <a:cubicBezTo>
                  <a:pt x="35" y="658"/>
                  <a:pt x="35" y="658"/>
                  <a:pt x="35" y="658"/>
                </a:cubicBezTo>
                <a:cubicBezTo>
                  <a:pt x="15" y="675"/>
                  <a:pt x="15" y="675"/>
                  <a:pt x="15" y="675"/>
                </a:cubicBezTo>
                <a:cubicBezTo>
                  <a:pt x="19" y="680"/>
                  <a:pt x="19" y="680"/>
                  <a:pt x="19" y="680"/>
                </a:cubicBezTo>
                <a:cubicBezTo>
                  <a:pt x="29" y="690"/>
                  <a:pt x="44" y="699"/>
                  <a:pt x="55" y="705"/>
                </a:cubicBezTo>
                <a:cubicBezTo>
                  <a:pt x="59" y="707"/>
                  <a:pt x="59" y="707"/>
                  <a:pt x="59" y="707"/>
                </a:cubicBezTo>
                <a:cubicBezTo>
                  <a:pt x="72" y="685"/>
                  <a:pt x="72" y="685"/>
                  <a:pt x="72" y="685"/>
                </a:cubicBezTo>
                <a:cubicBezTo>
                  <a:pt x="67" y="682"/>
                  <a:pt x="67" y="682"/>
                  <a:pt x="67" y="682"/>
                </a:cubicBezTo>
                <a:cubicBezTo>
                  <a:pt x="54" y="675"/>
                  <a:pt x="44" y="669"/>
                  <a:pt x="38" y="662"/>
                </a:cubicBezTo>
                <a:close/>
                <a:moveTo>
                  <a:pt x="997" y="161"/>
                </a:moveTo>
                <a:cubicBezTo>
                  <a:pt x="1002" y="163"/>
                  <a:pt x="1002" y="163"/>
                  <a:pt x="1002" y="163"/>
                </a:cubicBezTo>
                <a:cubicBezTo>
                  <a:pt x="1014" y="141"/>
                  <a:pt x="1014" y="141"/>
                  <a:pt x="1014" y="141"/>
                </a:cubicBezTo>
                <a:cubicBezTo>
                  <a:pt x="1010" y="138"/>
                  <a:pt x="1010" y="138"/>
                  <a:pt x="1010" y="138"/>
                </a:cubicBezTo>
                <a:cubicBezTo>
                  <a:pt x="997" y="131"/>
                  <a:pt x="986" y="125"/>
                  <a:pt x="975" y="119"/>
                </a:cubicBezTo>
                <a:cubicBezTo>
                  <a:pt x="970" y="116"/>
                  <a:pt x="970" y="116"/>
                  <a:pt x="970" y="116"/>
                </a:cubicBezTo>
                <a:cubicBezTo>
                  <a:pt x="958" y="139"/>
                  <a:pt x="958" y="139"/>
                  <a:pt x="958" y="139"/>
                </a:cubicBezTo>
                <a:cubicBezTo>
                  <a:pt x="963" y="142"/>
                  <a:pt x="963" y="142"/>
                  <a:pt x="963" y="142"/>
                </a:cubicBezTo>
                <a:cubicBezTo>
                  <a:pt x="973" y="148"/>
                  <a:pt x="985" y="154"/>
                  <a:pt x="997" y="161"/>
                </a:cubicBezTo>
                <a:close/>
                <a:moveTo>
                  <a:pt x="888" y="102"/>
                </a:moveTo>
                <a:cubicBezTo>
                  <a:pt x="891" y="103"/>
                  <a:pt x="892" y="104"/>
                  <a:pt x="892" y="104"/>
                </a:cubicBezTo>
                <a:cubicBezTo>
                  <a:pt x="893" y="105"/>
                  <a:pt x="893" y="105"/>
                  <a:pt x="893" y="105"/>
                </a:cubicBezTo>
                <a:cubicBezTo>
                  <a:pt x="894" y="106"/>
                  <a:pt x="907" y="112"/>
                  <a:pt x="928" y="124"/>
                </a:cubicBezTo>
                <a:cubicBezTo>
                  <a:pt x="932" y="126"/>
                  <a:pt x="932" y="126"/>
                  <a:pt x="932" y="126"/>
                </a:cubicBezTo>
                <a:cubicBezTo>
                  <a:pt x="945" y="103"/>
                  <a:pt x="945" y="103"/>
                  <a:pt x="945" y="103"/>
                </a:cubicBezTo>
                <a:cubicBezTo>
                  <a:pt x="940" y="100"/>
                  <a:pt x="940" y="100"/>
                  <a:pt x="940" y="100"/>
                </a:cubicBezTo>
                <a:cubicBezTo>
                  <a:pt x="917" y="88"/>
                  <a:pt x="909" y="84"/>
                  <a:pt x="906" y="82"/>
                </a:cubicBezTo>
                <a:cubicBezTo>
                  <a:pt x="906" y="82"/>
                  <a:pt x="906" y="82"/>
                  <a:pt x="906" y="82"/>
                </a:cubicBezTo>
                <a:cubicBezTo>
                  <a:pt x="906" y="82"/>
                  <a:pt x="900" y="78"/>
                  <a:pt x="891" y="73"/>
                </a:cubicBezTo>
                <a:cubicBezTo>
                  <a:pt x="887" y="69"/>
                  <a:pt x="887" y="69"/>
                  <a:pt x="887" y="69"/>
                </a:cubicBezTo>
                <a:cubicBezTo>
                  <a:pt x="873" y="91"/>
                  <a:pt x="873" y="91"/>
                  <a:pt x="873" y="91"/>
                </a:cubicBezTo>
                <a:cubicBezTo>
                  <a:pt x="877" y="94"/>
                  <a:pt x="877" y="94"/>
                  <a:pt x="877" y="94"/>
                </a:cubicBezTo>
                <a:cubicBezTo>
                  <a:pt x="882" y="97"/>
                  <a:pt x="886" y="100"/>
                  <a:pt x="888" y="102"/>
                </a:cubicBezTo>
                <a:close/>
                <a:moveTo>
                  <a:pt x="304" y="266"/>
                </a:moveTo>
                <a:cubicBezTo>
                  <a:pt x="291" y="242"/>
                  <a:pt x="291" y="242"/>
                  <a:pt x="291" y="242"/>
                </a:cubicBezTo>
                <a:cubicBezTo>
                  <a:pt x="247" y="268"/>
                  <a:pt x="247" y="268"/>
                  <a:pt x="247" y="268"/>
                </a:cubicBezTo>
                <a:cubicBezTo>
                  <a:pt x="260" y="290"/>
                  <a:pt x="260" y="290"/>
                  <a:pt x="260" y="290"/>
                </a:cubicBezTo>
                <a:cubicBezTo>
                  <a:pt x="304" y="266"/>
                  <a:pt x="304" y="266"/>
                  <a:pt x="304" y="266"/>
                </a:cubicBezTo>
                <a:cubicBezTo>
                  <a:pt x="304" y="266"/>
                  <a:pt x="304" y="266"/>
                  <a:pt x="304" y="266"/>
                </a:cubicBezTo>
                <a:close/>
                <a:moveTo>
                  <a:pt x="1073" y="766"/>
                </a:moveTo>
                <a:cubicBezTo>
                  <a:pt x="1085" y="787"/>
                  <a:pt x="1085" y="787"/>
                  <a:pt x="1085" y="787"/>
                </a:cubicBezTo>
                <a:cubicBezTo>
                  <a:pt x="1129" y="762"/>
                  <a:pt x="1129" y="762"/>
                  <a:pt x="1129" y="762"/>
                </a:cubicBezTo>
                <a:cubicBezTo>
                  <a:pt x="1117" y="740"/>
                  <a:pt x="1117" y="740"/>
                  <a:pt x="1117" y="740"/>
                </a:cubicBezTo>
                <a:cubicBezTo>
                  <a:pt x="1073" y="766"/>
                  <a:pt x="1073" y="766"/>
                  <a:pt x="1073" y="766"/>
                </a:cubicBezTo>
                <a:cubicBezTo>
                  <a:pt x="1073" y="766"/>
                  <a:pt x="1073" y="766"/>
                  <a:pt x="1073" y="766"/>
                </a:cubicBezTo>
                <a:close/>
                <a:moveTo>
                  <a:pt x="974" y="824"/>
                </a:moveTo>
                <a:cubicBezTo>
                  <a:pt x="961" y="831"/>
                  <a:pt x="950" y="838"/>
                  <a:pt x="940" y="844"/>
                </a:cubicBezTo>
                <a:cubicBezTo>
                  <a:pt x="936" y="847"/>
                  <a:pt x="936" y="847"/>
                  <a:pt x="936" y="847"/>
                </a:cubicBezTo>
                <a:cubicBezTo>
                  <a:pt x="949" y="870"/>
                  <a:pt x="949" y="870"/>
                  <a:pt x="949" y="870"/>
                </a:cubicBezTo>
                <a:cubicBezTo>
                  <a:pt x="953" y="867"/>
                  <a:pt x="953" y="867"/>
                  <a:pt x="953" y="867"/>
                </a:cubicBezTo>
                <a:cubicBezTo>
                  <a:pt x="964" y="860"/>
                  <a:pt x="975" y="853"/>
                  <a:pt x="987" y="846"/>
                </a:cubicBezTo>
                <a:cubicBezTo>
                  <a:pt x="992" y="844"/>
                  <a:pt x="992" y="844"/>
                  <a:pt x="992" y="844"/>
                </a:cubicBezTo>
                <a:cubicBezTo>
                  <a:pt x="979" y="821"/>
                  <a:pt x="979" y="821"/>
                  <a:pt x="979" y="821"/>
                </a:cubicBezTo>
                <a:cubicBezTo>
                  <a:pt x="974" y="824"/>
                  <a:pt x="974" y="824"/>
                  <a:pt x="974" y="824"/>
                </a:cubicBezTo>
                <a:cubicBezTo>
                  <a:pt x="974" y="824"/>
                  <a:pt x="974" y="824"/>
                  <a:pt x="974" y="824"/>
                </a:cubicBezTo>
                <a:close/>
                <a:moveTo>
                  <a:pt x="1043" y="783"/>
                </a:moveTo>
                <a:cubicBezTo>
                  <a:pt x="1031" y="789"/>
                  <a:pt x="1019" y="796"/>
                  <a:pt x="1008" y="803"/>
                </a:cubicBezTo>
                <a:cubicBezTo>
                  <a:pt x="1003" y="806"/>
                  <a:pt x="1003" y="806"/>
                  <a:pt x="1003" y="806"/>
                </a:cubicBezTo>
                <a:cubicBezTo>
                  <a:pt x="1016" y="828"/>
                  <a:pt x="1016" y="828"/>
                  <a:pt x="1016" y="828"/>
                </a:cubicBezTo>
                <a:cubicBezTo>
                  <a:pt x="1021" y="825"/>
                  <a:pt x="1021" y="825"/>
                  <a:pt x="1021" y="825"/>
                </a:cubicBezTo>
                <a:cubicBezTo>
                  <a:pt x="1033" y="819"/>
                  <a:pt x="1045" y="813"/>
                  <a:pt x="1056" y="805"/>
                </a:cubicBezTo>
                <a:cubicBezTo>
                  <a:pt x="1062" y="803"/>
                  <a:pt x="1062" y="803"/>
                  <a:pt x="1062" y="803"/>
                </a:cubicBezTo>
                <a:cubicBezTo>
                  <a:pt x="1048" y="780"/>
                  <a:pt x="1048" y="780"/>
                  <a:pt x="1048" y="780"/>
                </a:cubicBezTo>
                <a:cubicBezTo>
                  <a:pt x="1043" y="783"/>
                  <a:pt x="1043" y="783"/>
                  <a:pt x="1043" y="783"/>
                </a:cubicBezTo>
                <a:cubicBezTo>
                  <a:pt x="1043" y="783"/>
                  <a:pt x="1043" y="783"/>
                  <a:pt x="1043" y="783"/>
                </a:cubicBezTo>
                <a:close/>
                <a:moveTo>
                  <a:pt x="838" y="909"/>
                </a:moveTo>
                <a:cubicBezTo>
                  <a:pt x="824" y="920"/>
                  <a:pt x="816" y="927"/>
                  <a:pt x="812" y="934"/>
                </a:cubicBezTo>
                <a:cubicBezTo>
                  <a:pt x="811" y="936"/>
                  <a:pt x="809" y="938"/>
                  <a:pt x="808" y="941"/>
                </a:cubicBezTo>
                <a:cubicBezTo>
                  <a:pt x="805" y="946"/>
                  <a:pt x="805" y="946"/>
                  <a:pt x="805" y="946"/>
                </a:cubicBezTo>
                <a:cubicBezTo>
                  <a:pt x="827" y="959"/>
                  <a:pt x="827" y="959"/>
                  <a:pt x="827" y="959"/>
                </a:cubicBezTo>
                <a:cubicBezTo>
                  <a:pt x="830" y="955"/>
                  <a:pt x="830" y="955"/>
                  <a:pt x="830" y="955"/>
                </a:cubicBezTo>
                <a:cubicBezTo>
                  <a:pt x="832" y="953"/>
                  <a:pt x="832" y="950"/>
                  <a:pt x="834" y="948"/>
                </a:cubicBezTo>
                <a:cubicBezTo>
                  <a:pt x="835" y="947"/>
                  <a:pt x="838" y="942"/>
                  <a:pt x="854" y="930"/>
                </a:cubicBezTo>
                <a:cubicBezTo>
                  <a:pt x="858" y="926"/>
                  <a:pt x="858" y="926"/>
                  <a:pt x="858" y="926"/>
                </a:cubicBezTo>
                <a:cubicBezTo>
                  <a:pt x="843" y="906"/>
                  <a:pt x="843" y="906"/>
                  <a:pt x="843" y="906"/>
                </a:cubicBezTo>
                <a:cubicBezTo>
                  <a:pt x="838" y="909"/>
                  <a:pt x="838" y="909"/>
                  <a:pt x="838" y="909"/>
                </a:cubicBezTo>
                <a:cubicBezTo>
                  <a:pt x="838" y="909"/>
                  <a:pt x="838" y="909"/>
                  <a:pt x="838" y="909"/>
                </a:cubicBezTo>
                <a:close/>
                <a:moveTo>
                  <a:pt x="905" y="864"/>
                </a:moveTo>
                <a:cubicBezTo>
                  <a:pt x="894" y="872"/>
                  <a:pt x="882" y="879"/>
                  <a:pt x="872" y="886"/>
                </a:cubicBezTo>
                <a:cubicBezTo>
                  <a:pt x="868" y="889"/>
                  <a:pt x="868" y="889"/>
                  <a:pt x="868" y="889"/>
                </a:cubicBezTo>
                <a:cubicBezTo>
                  <a:pt x="882" y="910"/>
                  <a:pt x="882" y="910"/>
                  <a:pt x="882" y="910"/>
                </a:cubicBezTo>
                <a:cubicBezTo>
                  <a:pt x="886" y="907"/>
                  <a:pt x="886" y="907"/>
                  <a:pt x="886" y="907"/>
                </a:cubicBezTo>
                <a:cubicBezTo>
                  <a:pt x="897" y="901"/>
                  <a:pt x="908" y="894"/>
                  <a:pt x="919" y="887"/>
                </a:cubicBezTo>
                <a:cubicBezTo>
                  <a:pt x="924" y="884"/>
                  <a:pt x="924" y="884"/>
                  <a:pt x="924" y="884"/>
                </a:cubicBezTo>
                <a:cubicBezTo>
                  <a:pt x="911" y="861"/>
                  <a:pt x="911" y="861"/>
                  <a:pt x="911" y="861"/>
                </a:cubicBezTo>
                <a:cubicBezTo>
                  <a:pt x="905" y="864"/>
                  <a:pt x="905" y="864"/>
                  <a:pt x="905" y="864"/>
                </a:cubicBezTo>
                <a:cubicBezTo>
                  <a:pt x="905" y="864"/>
                  <a:pt x="905" y="864"/>
                  <a:pt x="905" y="864"/>
                </a:cubicBezTo>
                <a:close/>
                <a:moveTo>
                  <a:pt x="1140" y="726"/>
                </a:moveTo>
                <a:cubicBezTo>
                  <a:pt x="1155" y="748"/>
                  <a:pt x="1155" y="748"/>
                  <a:pt x="1155" y="748"/>
                </a:cubicBezTo>
                <a:cubicBezTo>
                  <a:pt x="1199" y="723"/>
                  <a:pt x="1199" y="723"/>
                  <a:pt x="1199" y="723"/>
                </a:cubicBezTo>
                <a:cubicBezTo>
                  <a:pt x="1184" y="701"/>
                  <a:pt x="1184" y="701"/>
                  <a:pt x="1184" y="701"/>
                </a:cubicBezTo>
                <a:cubicBezTo>
                  <a:pt x="1140" y="726"/>
                  <a:pt x="1140" y="726"/>
                  <a:pt x="1140" y="726"/>
                </a:cubicBezTo>
                <a:cubicBezTo>
                  <a:pt x="1140" y="726"/>
                  <a:pt x="1140" y="726"/>
                  <a:pt x="1140" y="726"/>
                </a:cubicBezTo>
                <a:close/>
                <a:moveTo>
                  <a:pt x="48" y="303"/>
                </a:moveTo>
                <a:cubicBezTo>
                  <a:pt x="43" y="306"/>
                  <a:pt x="37" y="310"/>
                  <a:pt x="32" y="317"/>
                </a:cubicBezTo>
                <a:cubicBezTo>
                  <a:pt x="28" y="322"/>
                  <a:pt x="28" y="322"/>
                  <a:pt x="28" y="322"/>
                </a:cubicBezTo>
                <a:cubicBezTo>
                  <a:pt x="48" y="339"/>
                  <a:pt x="48" y="339"/>
                  <a:pt x="48" y="339"/>
                </a:cubicBezTo>
                <a:cubicBezTo>
                  <a:pt x="51" y="334"/>
                  <a:pt x="51" y="334"/>
                  <a:pt x="51" y="334"/>
                </a:cubicBezTo>
                <a:cubicBezTo>
                  <a:pt x="54" y="330"/>
                  <a:pt x="58" y="328"/>
                  <a:pt x="61" y="327"/>
                </a:cubicBezTo>
                <a:cubicBezTo>
                  <a:pt x="61" y="327"/>
                  <a:pt x="63" y="325"/>
                  <a:pt x="74" y="328"/>
                </a:cubicBezTo>
                <a:cubicBezTo>
                  <a:pt x="80" y="330"/>
                  <a:pt x="80" y="330"/>
                  <a:pt x="80" y="330"/>
                </a:cubicBezTo>
                <a:cubicBezTo>
                  <a:pt x="86" y="305"/>
                  <a:pt x="86" y="305"/>
                  <a:pt x="86" y="305"/>
                </a:cubicBezTo>
                <a:cubicBezTo>
                  <a:pt x="81" y="304"/>
                  <a:pt x="81" y="304"/>
                  <a:pt x="81" y="304"/>
                </a:cubicBezTo>
                <a:cubicBezTo>
                  <a:pt x="67" y="299"/>
                  <a:pt x="57" y="299"/>
                  <a:pt x="48" y="303"/>
                </a:cubicBezTo>
                <a:close/>
                <a:moveTo>
                  <a:pt x="1338" y="556"/>
                </a:moveTo>
                <a:cubicBezTo>
                  <a:pt x="1336" y="570"/>
                  <a:pt x="1333" y="583"/>
                  <a:pt x="1330" y="593"/>
                </a:cubicBezTo>
                <a:cubicBezTo>
                  <a:pt x="1328" y="598"/>
                  <a:pt x="1328" y="598"/>
                  <a:pt x="1328" y="598"/>
                </a:cubicBezTo>
                <a:cubicBezTo>
                  <a:pt x="1353" y="606"/>
                  <a:pt x="1353" y="606"/>
                  <a:pt x="1353" y="606"/>
                </a:cubicBezTo>
                <a:cubicBezTo>
                  <a:pt x="1355" y="601"/>
                  <a:pt x="1355" y="601"/>
                  <a:pt x="1355" y="601"/>
                </a:cubicBezTo>
                <a:cubicBezTo>
                  <a:pt x="1358" y="590"/>
                  <a:pt x="1361" y="576"/>
                  <a:pt x="1363" y="561"/>
                </a:cubicBezTo>
                <a:cubicBezTo>
                  <a:pt x="1364" y="555"/>
                  <a:pt x="1364" y="555"/>
                  <a:pt x="1364" y="555"/>
                </a:cubicBezTo>
                <a:cubicBezTo>
                  <a:pt x="1339" y="551"/>
                  <a:pt x="1339" y="551"/>
                  <a:pt x="1339" y="551"/>
                </a:cubicBezTo>
                <a:cubicBezTo>
                  <a:pt x="1338" y="556"/>
                  <a:pt x="1338" y="556"/>
                  <a:pt x="1338" y="556"/>
                </a:cubicBezTo>
                <a:cubicBezTo>
                  <a:pt x="1338" y="556"/>
                  <a:pt x="1338" y="556"/>
                  <a:pt x="1338" y="556"/>
                </a:cubicBezTo>
                <a:close/>
                <a:moveTo>
                  <a:pt x="1344" y="474"/>
                </a:moveTo>
                <a:cubicBezTo>
                  <a:pt x="1344" y="480"/>
                  <a:pt x="1344" y="480"/>
                  <a:pt x="1344" y="480"/>
                </a:cubicBezTo>
                <a:cubicBezTo>
                  <a:pt x="1344" y="493"/>
                  <a:pt x="1344" y="506"/>
                  <a:pt x="1342" y="518"/>
                </a:cubicBezTo>
                <a:cubicBezTo>
                  <a:pt x="1342" y="524"/>
                  <a:pt x="1342" y="524"/>
                  <a:pt x="1342" y="524"/>
                </a:cubicBezTo>
                <a:cubicBezTo>
                  <a:pt x="1367" y="526"/>
                  <a:pt x="1367" y="526"/>
                  <a:pt x="1367" y="526"/>
                </a:cubicBezTo>
                <a:cubicBezTo>
                  <a:pt x="1367" y="520"/>
                  <a:pt x="1367" y="520"/>
                  <a:pt x="1367" y="520"/>
                </a:cubicBezTo>
                <a:cubicBezTo>
                  <a:pt x="1368" y="507"/>
                  <a:pt x="1369" y="493"/>
                  <a:pt x="1369" y="480"/>
                </a:cubicBezTo>
                <a:cubicBezTo>
                  <a:pt x="1369" y="474"/>
                  <a:pt x="1369" y="474"/>
                  <a:pt x="1369" y="474"/>
                </a:cubicBezTo>
                <a:cubicBezTo>
                  <a:pt x="1344" y="474"/>
                  <a:pt x="1344" y="474"/>
                  <a:pt x="1344" y="474"/>
                </a:cubicBezTo>
                <a:cubicBezTo>
                  <a:pt x="1344" y="474"/>
                  <a:pt x="1344" y="474"/>
                  <a:pt x="1344" y="474"/>
                </a:cubicBezTo>
                <a:close/>
                <a:moveTo>
                  <a:pt x="791" y="972"/>
                </a:moveTo>
                <a:cubicBezTo>
                  <a:pt x="789" y="977"/>
                  <a:pt x="789" y="977"/>
                  <a:pt x="789" y="977"/>
                </a:cubicBezTo>
                <a:cubicBezTo>
                  <a:pt x="782" y="989"/>
                  <a:pt x="777" y="1000"/>
                  <a:pt x="771" y="1009"/>
                </a:cubicBezTo>
                <a:cubicBezTo>
                  <a:pt x="767" y="1014"/>
                  <a:pt x="767" y="1014"/>
                  <a:pt x="767" y="1014"/>
                </a:cubicBezTo>
                <a:cubicBezTo>
                  <a:pt x="789" y="1028"/>
                  <a:pt x="789" y="1028"/>
                  <a:pt x="789" y="1028"/>
                </a:cubicBezTo>
                <a:cubicBezTo>
                  <a:pt x="792" y="1024"/>
                  <a:pt x="792" y="1024"/>
                  <a:pt x="792" y="1024"/>
                </a:cubicBezTo>
                <a:cubicBezTo>
                  <a:pt x="799" y="1014"/>
                  <a:pt x="805" y="1002"/>
                  <a:pt x="812" y="988"/>
                </a:cubicBezTo>
                <a:cubicBezTo>
                  <a:pt x="814" y="984"/>
                  <a:pt x="814" y="984"/>
                  <a:pt x="814" y="984"/>
                </a:cubicBezTo>
                <a:cubicBezTo>
                  <a:pt x="804" y="977"/>
                  <a:pt x="804" y="977"/>
                  <a:pt x="804" y="977"/>
                </a:cubicBezTo>
                <a:cubicBezTo>
                  <a:pt x="791" y="972"/>
                  <a:pt x="791" y="972"/>
                  <a:pt x="791" y="972"/>
                </a:cubicBezTo>
                <a:cubicBezTo>
                  <a:pt x="791" y="972"/>
                  <a:pt x="791" y="972"/>
                  <a:pt x="791" y="972"/>
                </a:cubicBezTo>
                <a:close/>
                <a:moveTo>
                  <a:pt x="1249" y="662"/>
                </a:moveTo>
                <a:cubicBezTo>
                  <a:pt x="1238" y="669"/>
                  <a:pt x="1226" y="676"/>
                  <a:pt x="1214" y="683"/>
                </a:cubicBezTo>
                <a:cubicBezTo>
                  <a:pt x="1210" y="686"/>
                  <a:pt x="1210" y="686"/>
                  <a:pt x="1210" y="686"/>
                </a:cubicBezTo>
                <a:cubicBezTo>
                  <a:pt x="1222" y="709"/>
                  <a:pt x="1222" y="709"/>
                  <a:pt x="1222" y="709"/>
                </a:cubicBezTo>
                <a:cubicBezTo>
                  <a:pt x="1228" y="706"/>
                  <a:pt x="1228" y="706"/>
                  <a:pt x="1228" y="706"/>
                </a:cubicBezTo>
                <a:cubicBezTo>
                  <a:pt x="1240" y="698"/>
                  <a:pt x="1252" y="691"/>
                  <a:pt x="1262" y="685"/>
                </a:cubicBezTo>
                <a:cubicBezTo>
                  <a:pt x="1267" y="682"/>
                  <a:pt x="1267" y="682"/>
                  <a:pt x="1267" y="682"/>
                </a:cubicBezTo>
                <a:cubicBezTo>
                  <a:pt x="1253" y="660"/>
                  <a:pt x="1253" y="660"/>
                  <a:pt x="1253" y="660"/>
                </a:cubicBezTo>
                <a:cubicBezTo>
                  <a:pt x="1249" y="662"/>
                  <a:pt x="1249" y="662"/>
                  <a:pt x="1249" y="662"/>
                </a:cubicBezTo>
                <a:cubicBezTo>
                  <a:pt x="1249" y="662"/>
                  <a:pt x="1249" y="662"/>
                  <a:pt x="1249" y="662"/>
                </a:cubicBezTo>
                <a:close/>
                <a:moveTo>
                  <a:pt x="1314" y="619"/>
                </a:moveTo>
                <a:cubicBezTo>
                  <a:pt x="1307" y="625"/>
                  <a:pt x="1297" y="632"/>
                  <a:pt x="1283" y="641"/>
                </a:cubicBezTo>
                <a:cubicBezTo>
                  <a:pt x="1278" y="645"/>
                  <a:pt x="1278" y="645"/>
                  <a:pt x="1278" y="645"/>
                </a:cubicBezTo>
                <a:cubicBezTo>
                  <a:pt x="1292" y="666"/>
                  <a:pt x="1292" y="666"/>
                  <a:pt x="1292" y="666"/>
                </a:cubicBezTo>
                <a:cubicBezTo>
                  <a:pt x="1297" y="663"/>
                  <a:pt x="1297" y="663"/>
                  <a:pt x="1297" y="663"/>
                </a:cubicBezTo>
                <a:cubicBezTo>
                  <a:pt x="1312" y="653"/>
                  <a:pt x="1323" y="646"/>
                  <a:pt x="1330" y="640"/>
                </a:cubicBezTo>
                <a:cubicBezTo>
                  <a:pt x="1334" y="636"/>
                  <a:pt x="1334" y="636"/>
                  <a:pt x="1334" y="636"/>
                </a:cubicBezTo>
                <a:cubicBezTo>
                  <a:pt x="1318" y="616"/>
                  <a:pt x="1318" y="616"/>
                  <a:pt x="1318" y="616"/>
                </a:cubicBezTo>
                <a:cubicBezTo>
                  <a:pt x="1314" y="619"/>
                  <a:pt x="1314" y="619"/>
                  <a:pt x="1314" y="619"/>
                </a:cubicBezTo>
                <a:cubicBezTo>
                  <a:pt x="1314" y="619"/>
                  <a:pt x="1314" y="619"/>
                  <a:pt x="1314" y="619"/>
                </a:cubicBezTo>
                <a:close/>
                <a:moveTo>
                  <a:pt x="318" y="798"/>
                </a:moveTo>
                <a:cubicBezTo>
                  <a:pt x="314" y="795"/>
                  <a:pt x="314" y="795"/>
                  <a:pt x="314" y="795"/>
                </a:cubicBezTo>
                <a:cubicBezTo>
                  <a:pt x="300" y="818"/>
                  <a:pt x="300" y="818"/>
                  <a:pt x="300" y="818"/>
                </a:cubicBezTo>
                <a:cubicBezTo>
                  <a:pt x="306" y="821"/>
                  <a:pt x="306" y="821"/>
                  <a:pt x="306" y="821"/>
                </a:cubicBezTo>
                <a:cubicBezTo>
                  <a:pt x="317" y="828"/>
                  <a:pt x="328" y="834"/>
                  <a:pt x="339" y="841"/>
                </a:cubicBezTo>
                <a:cubicBezTo>
                  <a:pt x="344" y="844"/>
                  <a:pt x="344" y="844"/>
                  <a:pt x="344" y="844"/>
                </a:cubicBezTo>
                <a:cubicBezTo>
                  <a:pt x="357" y="821"/>
                  <a:pt x="357" y="821"/>
                  <a:pt x="357" y="821"/>
                </a:cubicBezTo>
                <a:cubicBezTo>
                  <a:pt x="353" y="818"/>
                  <a:pt x="353" y="818"/>
                  <a:pt x="353" y="818"/>
                </a:cubicBezTo>
                <a:cubicBezTo>
                  <a:pt x="341" y="812"/>
                  <a:pt x="330" y="805"/>
                  <a:pt x="318" y="798"/>
                </a:cubicBezTo>
                <a:close/>
                <a:moveTo>
                  <a:pt x="368" y="858"/>
                </a:moveTo>
                <a:cubicBezTo>
                  <a:pt x="413" y="883"/>
                  <a:pt x="413" y="883"/>
                  <a:pt x="413" y="883"/>
                </a:cubicBezTo>
                <a:cubicBezTo>
                  <a:pt x="425" y="861"/>
                  <a:pt x="425" y="861"/>
                  <a:pt x="425" y="861"/>
                </a:cubicBezTo>
                <a:cubicBezTo>
                  <a:pt x="381" y="834"/>
                  <a:pt x="381" y="834"/>
                  <a:pt x="381" y="834"/>
                </a:cubicBezTo>
                <a:cubicBezTo>
                  <a:pt x="368" y="858"/>
                  <a:pt x="368" y="858"/>
                  <a:pt x="368" y="858"/>
                </a:cubicBezTo>
                <a:cubicBezTo>
                  <a:pt x="368" y="858"/>
                  <a:pt x="368" y="858"/>
                  <a:pt x="368" y="858"/>
                </a:cubicBezTo>
                <a:close/>
                <a:moveTo>
                  <a:pt x="249" y="759"/>
                </a:moveTo>
                <a:cubicBezTo>
                  <a:pt x="244" y="756"/>
                  <a:pt x="244" y="756"/>
                  <a:pt x="244" y="756"/>
                </a:cubicBezTo>
                <a:cubicBezTo>
                  <a:pt x="231" y="779"/>
                  <a:pt x="231" y="779"/>
                  <a:pt x="231" y="779"/>
                </a:cubicBezTo>
                <a:cubicBezTo>
                  <a:pt x="236" y="781"/>
                  <a:pt x="236" y="781"/>
                  <a:pt x="236" y="781"/>
                </a:cubicBezTo>
                <a:cubicBezTo>
                  <a:pt x="247" y="787"/>
                  <a:pt x="259" y="794"/>
                  <a:pt x="271" y="801"/>
                </a:cubicBezTo>
                <a:cubicBezTo>
                  <a:pt x="276" y="803"/>
                  <a:pt x="276" y="803"/>
                  <a:pt x="276" y="803"/>
                </a:cubicBezTo>
                <a:cubicBezTo>
                  <a:pt x="289" y="781"/>
                  <a:pt x="289" y="781"/>
                  <a:pt x="289" y="781"/>
                </a:cubicBezTo>
                <a:cubicBezTo>
                  <a:pt x="284" y="778"/>
                  <a:pt x="284" y="778"/>
                  <a:pt x="284" y="778"/>
                </a:cubicBezTo>
                <a:cubicBezTo>
                  <a:pt x="271" y="771"/>
                  <a:pt x="260" y="765"/>
                  <a:pt x="249" y="759"/>
                </a:cubicBezTo>
                <a:close/>
                <a:moveTo>
                  <a:pt x="179" y="721"/>
                </a:moveTo>
                <a:cubicBezTo>
                  <a:pt x="174" y="718"/>
                  <a:pt x="174" y="718"/>
                  <a:pt x="174" y="718"/>
                </a:cubicBezTo>
                <a:cubicBezTo>
                  <a:pt x="162" y="741"/>
                  <a:pt x="162" y="741"/>
                  <a:pt x="162" y="741"/>
                </a:cubicBezTo>
                <a:cubicBezTo>
                  <a:pt x="167" y="744"/>
                  <a:pt x="167" y="744"/>
                  <a:pt x="167" y="744"/>
                </a:cubicBezTo>
                <a:cubicBezTo>
                  <a:pt x="177" y="749"/>
                  <a:pt x="188" y="756"/>
                  <a:pt x="202" y="762"/>
                </a:cubicBezTo>
                <a:cubicBezTo>
                  <a:pt x="206" y="765"/>
                  <a:pt x="206" y="765"/>
                  <a:pt x="206" y="765"/>
                </a:cubicBezTo>
                <a:cubicBezTo>
                  <a:pt x="219" y="742"/>
                  <a:pt x="219" y="742"/>
                  <a:pt x="219" y="742"/>
                </a:cubicBezTo>
                <a:cubicBezTo>
                  <a:pt x="214" y="740"/>
                  <a:pt x="214" y="740"/>
                  <a:pt x="214" y="740"/>
                </a:cubicBezTo>
                <a:cubicBezTo>
                  <a:pt x="200" y="732"/>
                  <a:pt x="188" y="726"/>
                  <a:pt x="179" y="721"/>
                </a:cubicBezTo>
                <a:close/>
                <a:moveTo>
                  <a:pt x="133" y="704"/>
                </a:moveTo>
                <a:cubicBezTo>
                  <a:pt x="131" y="704"/>
                  <a:pt x="131" y="704"/>
                  <a:pt x="131" y="704"/>
                </a:cubicBezTo>
                <a:cubicBezTo>
                  <a:pt x="124" y="704"/>
                  <a:pt x="114" y="702"/>
                  <a:pt x="101" y="698"/>
                </a:cubicBezTo>
                <a:cubicBezTo>
                  <a:pt x="96" y="696"/>
                  <a:pt x="96" y="696"/>
                  <a:pt x="96" y="696"/>
                </a:cubicBezTo>
                <a:cubicBezTo>
                  <a:pt x="88" y="721"/>
                  <a:pt x="88" y="721"/>
                  <a:pt x="88" y="721"/>
                </a:cubicBezTo>
                <a:cubicBezTo>
                  <a:pt x="93" y="722"/>
                  <a:pt x="93" y="722"/>
                  <a:pt x="93" y="722"/>
                </a:cubicBezTo>
                <a:cubicBezTo>
                  <a:pt x="103" y="726"/>
                  <a:pt x="117" y="729"/>
                  <a:pt x="129" y="729"/>
                </a:cubicBezTo>
                <a:cubicBezTo>
                  <a:pt x="130" y="729"/>
                  <a:pt x="132" y="729"/>
                  <a:pt x="133" y="729"/>
                </a:cubicBezTo>
                <a:cubicBezTo>
                  <a:pt x="133" y="729"/>
                  <a:pt x="133" y="729"/>
                  <a:pt x="133" y="729"/>
                </a:cubicBezTo>
                <a:cubicBezTo>
                  <a:pt x="139" y="731"/>
                  <a:pt x="139" y="731"/>
                  <a:pt x="139" y="731"/>
                </a:cubicBezTo>
                <a:cubicBezTo>
                  <a:pt x="144" y="706"/>
                  <a:pt x="144" y="706"/>
                  <a:pt x="144" y="706"/>
                </a:cubicBezTo>
                <a:cubicBezTo>
                  <a:pt x="139" y="704"/>
                  <a:pt x="139" y="704"/>
                  <a:pt x="139" y="704"/>
                </a:cubicBezTo>
                <a:cubicBezTo>
                  <a:pt x="137" y="704"/>
                  <a:pt x="135" y="704"/>
                  <a:pt x="133" y="704"/>
                </a:cubicBezTo>
                <a:close/>
                <a:moveTo>
                  <a:pt x="748" y="1029"/>
                </a:moveTo>
                <a:cubicBezTo>
                  <a:pt x="747" y="1029"/>
                  <a:pt x="747" y="1029"/>
                  <a:pt x="745" y="1030"/>
                </a:cubicBezTo>
                <a:cubicBezTo>
                  <a:pt x="738" y="1031"/>
                  <a:pt x="726" y="1031"/>
                  <a:pt x="714" y="1030"/>
                </a:cubicBezTo>
                <a:cubicBezTo>
                  <a:pt x="708" y="1029"/>
                  <a:pt x="708" y="1029"/>
                  <a:pt x="708" y="1029"/>
                </a:cubicBezTo>
                <a:cubicBezTo>
                  <a:pt x="706" y="1055"/>
                  <a:pt x="706" y="1055"/>
                  <a:pt x="706" y="1055"/>
                </a:cubicBezTo>
                <a:cubicBezTo>
                  <a:pt x="711" y="1056"/>
                  <a:pt x="711" y="1056"/>
                  <a:pt x="711" y="1056"/>
                </a:cubicBezTo>
                <a:cubicBezTo>
                  <a:pt x="718" y="1057"/>
                  <a:pt x="724" y="1057"/>
                  <a:pt x="729" y="1057"/>
                </a:cubicBezTo>
                <a:cubicBezTo>
                  <a:pt x="738" y="1057"/>
                  <a:pt x="744" y="1057"/>
                  <a:pt x="750" y="1055"/>
                </a:cubicBezTo>
                <a:cubicBezTo>
                  <a:pt x="752" y="1055"/>
                  <a:pt x="754" y="1055"/>
                  <a:pt x="756" y="1054"/>
                </a:cubicBezTo>
                <a:cubicBezTo>
                  <a:pt x="761" y="1052"/>
                  <a:pt x="761" y="1052"/>
                  <a:pt x="761" y="1052"/>
                </a:cubicBezTo>
                <a:cubicBezTo>
                  <a:pt x="753" y="1027"/>
                  <a:pt x="753" y="1027"/>
                  <a:pt x="753" y="1027"/>
                </a:cubicBezTo>
                <a:cubicBezTo>
                  <a:pt x="748" y="1029"/>
                  <a:pt x="748" y="1029"/>
                  <a:pt x="748" y="1029"/>
                </a:cubicBezTo>
                <a:cubicBezTo>
                  <a:pt x="748" y="1029"/>
                  <a:pt x="748" y="1029"/>
                  <a:pt x="748" y="1029"/>
                </a:cubicBezTo>
                <a:close/>
                <a:moveTo>
                  <a:pt x="606" y="985"/>
                </a:moveTo>
                <a:cubicBezTo>
                  <a:pt x="606" y="984"/>
                  <a:pt x="606" y="984"/>
                  <a:pt x="606" y="984"/>
                </a:cubicBezTo>
                <a:cubicBezTo>
                  <a:pt x="602" y="978"/>
                  <a:pt x="598" y="970"/>
                  <a:pt x="594" y="964"/>
                </a:cubicBezTo>
                <a:cubicBezTo>
                  <a:pt x="591" y="959"/>
                  <a:pt x="591" y="959"/>
                  <a:pt x="591" y="959"/>
                </a:cubicBezTo>
                <a:cubicBezTo>
                  <a:pt x="568" y="973"/>
                  <a:pt x="568" y="973"/>
                  <a:pt x="568" y="973"/>
                </a:cubicBezTo>
                <a:cubicBezTo>
                  <a:pt x="571" y="979"/>
                  <a:pt x="571" y="979"/>
                  <a:pt x="571" y="979"/>
                </a:cubicBezTo>
                <a:cubicBezTo>
                  <a:pt x="575" y="985"/>
                  <a:pt x="579" y="991"/>
                  <a:pt x="582" y="997"/>
                </a:cubicBezTo>
                <a:cubicBezTo>
                  <a:pt x="585" y="1002"/>
                  <a:pt x="589" y="1008"/>
                  <a:pt x="592" y="1013"/>
                </a:cubicBezTo>
                <a:cubicBezTo>
                  <a:pt x="595" y="1017"/>
                  <a:pt x="595" y="1017"/>
                  <a:pt x="595" y="1017"/>
                </a:cubicBezTo>
                <a:cubicBezTo>
                  <a:pt x="617" y="1003"/>
                  <a:pt x="617" y="1003"/>
                  <a:pt x="617" y="1003"/>
                </a:cubicBezTo>
                <a:cubicBezTo>
                  <a:pt x="614" y="998"/>
                  <a:pt x="614" y="998"/>
                  <a:pt x="614" y="998"/>
                </a:cubicBezTo>
                <a:cubicBezTo>
                  <a:pt x="612" y="994"/>
                  <a:pt x="609" y="990"/>
                  <a:pt x="606" y="985"/>
                </a:cubicBezTo>
                <a:close/>
                <a:moveTo>
                  <a:pt x="524" y="917"/>
                </a:moveTo>
                <a:cubicBezTo>
                  <a:pt x="519" y="914"/>
                  <a:pt x="519" y="914"/>
                  <a:pt x="519" y="914"/>
                </a:cubicBezTo>
                <a:cubicBezTo>
                  <a:pt x="507" y="937"/>
                  <a:pt x="507" y="937"/>
                  <a:pt x="507" y="937"/>
                </a:cubicBezTo>
                <a:cubicBezTo>
                  <a:pt x="511" y="940"/>
                  <a:pt x="511" y="940"/>
                  <a:pt x="511" y="940"/>
                </a:cubicBezTo>
                <a:cubicBezTo>
                  <a:pt x="538" y="955"/>
                  <a:pt x="545" y="958"/>
                  <a:pt x="549" y="958"/>
                </a:cubicBezTo>
                <a:cubicBezTo>
                  <a:pt x="555" y="961"/>
                  <a:pt x="555" y="961"/>
                  <a:pt x="555" y="961"/>
                </a:cubicBezTo>
                <a:cubicBezTo>
                  <a:pt x="562" y="935"/>
                  <a:pt x="562" y="935"/>
                  <a:pt x="562" y="935"/>
                </a:cubicBezTo>
                <a:cubicBezTo>
                  <a:pt x="555" y="933"/>
                  <a:pt x="555" y="933"/>
                  <a:pt x="555" y="933"/>
                </a:cubicBezTo>
                <a:cubicBezTo>
                  <a:pt x="555" y="933"/>
                  <a:pt x="550" y="931"/>
                  <a:pt x="524" y="917"/>
                </a:cubicBezTo>
                <a:close/>
                <a:moveTo>
                  <a:pt x="639" y="1015"/>
                </a:moveTo>
                <a:cubicBezTo>
                  <a:pt x="634" y="1013"/>
                  <a:pt x="634" y="1013"/>
                  <a:pt x="634" y="1013"/>
                </a:cubicBezTo>
                <a:cubicBezTo>
                  <a:pt x="625" y="1037"/>
                  <a:pt x="625" y="1037"/>
                  <a:pt x="625" y="1037"/>
                </a:cubicBezTo>
                <a:cubicBezTo>
                  <a:pt x="630" y="1039"/>
                  <a:pt x="630" y="1039"/>
                  <a:pt x="630" y="1039"/>
                </a:cubicBezTo>
                <a:cubicBezTo>
                  <a:pt x="642" y="1042"/>
                  <a:pt x="656" y="1046"/>
                  <a:pt x="671" y="1050"/>
                </a:cubicBezTo>
                <a:cubicBezTo>
                  <a:pt x="676" y="1050"/>
                  <a:pt x="676" y="1050"/>
                  <a:pt x="676" y="1050"/>
                </a:cubicBezTo>
                <a:cubicBezTo>
                  <a:pt x="682" y="1026"/>
                  <a:pt x="682" y="1026"/>
                  <a:pt x="682" y="1026"/>
                </a:cubicBezTo>
                <a:cubicBezTo>
                  <a:pt x="676" y="1024"/>
                  <a:pt x="676" y="1024"/>
                  <a:pt x="676" y="1024"/>
                </a:cubicBezTo>
                <a:cubicBezTo>
                  <a:pt x="663" y="1021"/>
                  <a:pt x="650" y="1018"/>
                  <a:pt x="639" y="1015"/>
                </a:cubicBezTo>
                <a:close/>
                <a:moveTo>
                  <a:pt x="455" y="878"/>
                </a:moveTo>
                <a:cubicBezTo>
                  <a:pt x="450" y="876"/>
                  <a:pt x="450" y="876"/>
                  <a:pt x="450" y="876"/>
                </a:cubicBezTo>
                <a:cubicBezTo>
                  <a:pt x="438" y="898"/>
                  <a:pt x="438" y="898"/>
                  <a:pt x="438" y="898"/>
                </a:cubicBezTo>
                <a:cubicBezTo>
                  <a:pt x="442" y="901"/>
                  <a:pt x="442" y="901"/>
                  <a:pt x="442" y="901"/>
                </a:cubicBezTo>
                <a:cubicBezTo>
                  <a:pt x="455" y="907"/>
                  <a:pt x="466" y="914"/>
                  <a:pt x="477" y="921"/>
                </a:cubicBezTo>
                <a:cubicBezTo>
                  <a:pt x="481" y="923"/>
                  <a:pt x="481" y="923"/>
                  <a:pt x="481" y="923"/>
                </a:cubicBezTo>
                <a:cubicBezTo>
                  <a:pt x="494" y="901"/>
                  <a:pt x="494" y="901"/>
                  <a:pt x="494" y="901"/>
                </a:cubicBezTo>
                <a:cubicBezTo>
                  <a:pt x="489" y="898"/>
                  <a:pt x="489" y="898"/>
                  <a:pt x="489" y="898"/>
                </a:cubicBezTo>
                <a:cubicBezTo>
                  <a:pt x="479" y="892"/>
                  <a:pt x="468" y="885"/>
                  <a:pt x="455" y="878"/>
                </a:cubicBezTo>
                <a:close/>
                <a:moveTo>
                  <a:pt x="737" y="694"/>
                </a:moveTo>
                <a:cubicBezTo>
                  <a:pt x="737" y="694"/>
                  <a:pt x="737" y="694"/>
                  <a:pt x="737" y="694"/>
                </a:cubicBezTo>
                <a:cubicBezTo>
                  <a:pt x="194" y="387"/>
                  <a:pt x="194" y="387"/>
                  <a:pt x="194" y="387"/>
                </a:cubicBezTo>
                <a:cubicBezTo>
                  <a:pt x="194" y="387"/>
                  <a:pt x="194" y="387"/>
                  <a:pt x="722" y="78"/>
                </a:cubicBezTo>
                <a:cubicBezTo>
                  <a:pt x="727" y="75"/>
                  <a:pt x="734" y="74"/>
                  <a:pt x="741" y="74"/>
                </a:cubicBezTo>
                <a:cubicBezTo>
                  <a:pt x="748" y="74"/>
                  <a:pt x="754" y="75"/>
                  <a:pt x="759" y="78"/>
                </a:cubicBezTo>
                <a:cubicBezTo>
                  <a:pt x="759" y="78"/>
                  <a:pt x="759" y="78"/>
                  <a:pt x="1268" y="374"/>
                </a:cubicBezTo>
                <a:cubicBezTo>
                  <a:pt x="1271" y="376"/>
                  <a:pt x="1272" y="376"/>
                  <a:pt x="1274" y="378"/>
                </a:cubicBezTo>
                <a:cubicBezTo>
                  <a:pt x="1274" y="378"/>
                  <a:pt x="1274" y="378"/>
                  <a:pt x="737" y="694"/>
                </a:cubicBezTo>
                <a:close/>
                <a:moveTo>
                  <a:pt x="246" y="640"/>
                </a:moveTo>
                <a:cubicBezTo>
                  <a:pt x="244" y="644"/>
                  <a:pt x="240" y="647"/>
                  <a:pt x="237" y="648"/>
                </a:cubicBezTo>
                <a:cubicBezTo>
                  <a:pt x="237" y="648"/>
                  <a:pt x="237" y="648"/>
                  <a:pt x="207" y="666"/>
                </a:cubicBezTo>
                <a:cubicBezTo>
                  <a:pt x="207" y="666"/>
                  <a:pt x="207" y="666"/>
                  <a:pt x="540" y="855"/>
                </a:cubicBezTo>
                <a:cubicBezTo>
                  <a:pt x="540" y="855"/>
                  <a:pt x="540" y="855"/>
                  <a:pt x="540" y="808"/>
                </a:cubicBezTo>
                <a:cubicBezTo>
                  <a:pt x="540" y="808"/>
                  <a:pt x="540" y="808"/>
                  <a:pt x="246" y="640"/>
                </a:cubicBezTo>
                <a:close/>
                <a:moveTo>
                  <a:pt x="756" y="741"/>
                </a:moveTo>
                <a:cubicBezTo>
                  <a:pt x="756" y="737"/>
                  <a:pt x="752" y="730"/>
                  <a:pt x="749" y="729"/>
                </a:cubicBezTo>
                <a:cubicBezTo>
                  <a:pt x="749" y="729"/>
                  <a:pt x="749" y="729"/>
                  <a:pt x="170" y="402"/>
                </a:cubicBezTo>
                <a:cubicBezTo>
                  <a:pt x="170" y="402"/>
                  <a:pt x="170" y="402"/>
                  <a:pt x="169" y="402"/>
                </a:cubicBezTo>
                <a:cubicBezTo>
                  <a:pt x="169" y="402"/>
                  <a:pt x="169" y="402"/>
                  <a:pt x="137" y="384"/>
                </a:cubicBezTo>
                <a:cubicBezTo>
                  <a:pt x="128" y="379"/>
                  <a:pt x="118" y="379"/>
                  <a:pt x="110" y="383"/>
                </a:cubicBezTo>
                <a:cubicBezTo>
                  <a:pt x="102" y="388"/>
                  <a:pt x="97" y="396"/>
                  <a:pt x="97" y="407"/>
                </a:cubicBezTo>
                <a:cubicBezTo>
                  <a:pt x="97" y="407"/>
                  <a:pt x="97" y="407"/>
                  <a:pt x="97" y="588"/>
                </a:cubicBezTo>
                <a:cubicBezTo>
                  <a:pt x="97" y="588"/>
                  <a:pt x="97" y="588"/>
                  <a:pt x="100" y="602"/>
                </a:cubicBezTo>
                <a:cubicBezTo>
                  <a:pt x="100" y="602"/>
                  <a:pt x="100" y="602"/>
                  <a:pt x="118" y="615"/>
                </a:cubicBezTo>
                <a:cubicBezTo>
                  <a:pt x="118" y="615"/>
                  <a:pt x="118" y="615"/>
                  <a:pt x="146" y="631"/>
                </a:cubicBezTo>
                <a:cubicBezTo>
                  <a:pt x="146" y="631"/>
                  <a:pt x="146" y="631"/>
                  <a:pt x="146" y="585"/>
                </a:cubicBezTo>
                <a:cubicBezTo>
                  <a:pt x="146" y="585"/>
                  <a:pt x="146" y="585"/>
                  <a:pt x="140" y="580"/>
                </a:cubicBezTo>
                <a:cubicBezTo>
                  <a:pt x="140" y="580"/>
                  <a:pt x="140" y="580"/>
                  <a:pt x="139" y="579"/>
                </a:cubicBezTo>
                <a:cubicBezTo>
                  <a:pt x="139" y="579"/>
                  <a:pt x="139" y="579"/>
                  <a:pt x="139" y="433"/>
                </a:cubicBezTo>
                <a:cubicBezTo>
                  <a:pt x="139" y="433"/>
                  <a:pt x="139" y="433"/>
                  <a:pt x="715" y="762"/>
                </a:cubicBezTo>
                <a:cubicBezTo>
                  <a:pt x="715" y="762"/>
                  <a:pt x="715" y="762"/>
                  <a:pt x="715" y="907"/>
                </a:cubicBezTo>
                <a:cubicBezTo>
                  <a:pt x="715" y="907"/>
                  <a:pt x="715" y="907"/>
                  <a:pt x="640" y="863"/>
                </a:cubicBezTo>
                <a:cubicBezTo>
                  <a:pt x="638" y="867"/>
                  <a:pt x="635" y="870"/>
                  <a:pt x="631" y="872"/>
                </a:cubicBezTo>
                <a:cubicBezTo>
                  <a:pt x="631" y="872"/>
                  <a:pt x="631" y="872"/>
                  <a:pt x="600" y="889"/>
                </a:cubicBezTo>
                <a:cubicBezTo>
                  <a:pt x="600" y="889"/>
                  <a:pt x="600" y="889"/>
                  <a:pt x="717" y="956"/>
                </a:cubicBezTo>
                <a:cubicBezTo>
                  <a:pt x="722" y="959"/>
                  <a:pt x="727" y="959"/>
                  <a:pt x="731" y="959"/>
                </a:cubicBezTo>
                <a:cubicBezTo>
                  <a:pt x="736" y="959"/>
                  <a:pt x="740" y="959"/>
                  <a:pt x="744" y="956"/>
                </a:cubicBezTo>
                <a:cubicBezTo>
                  <a:pt x="750" y="953"/>
                  <a:pt x="754" y="946"/>
                  <a:pt x="756" y="938"/>
                </a:cubicBezTo>
                <a:cubicBezTo>
                  <a:pt x="756" y="938"/>
                  <a:pt x="756" y="938"/>
                  <a:pt x="756" y="741"/>
                </a:cubicBezTo>
                <a:close/>
                <a:moveTo>
                  <a:pt x="1286" y="399"/>
                </a:moveTo>
                <a:cubicBezTo>
                  <a:pt x="1286" y="399"/>
                  <a:pt x="1286" y="399"/>
                  <a:pt x="1286" y="399"/>
                </a:cubicBezTo>
                <a:cubicBezTo>
                  <a:pt x="762" y="708"/>
                  <a:pt x="762" y="708"/>
                  <a:pt x="762" y="708"/>
                </a:cubicBezTo>
                <a:cubicBezTo>
                  <a:pt x="773" y="715"/>
                  <a:pt x="780" y="728"/>
                  <a:pt x="780" y="741"/>
                </a:cubicBezTo>
                <a:cubicBezTo>
                  <a:pt x="780" y="741"/>
                  <a:pt x="780" y="741"/>
                  <a:pt x="780" y="882"/>
                </a:cubicBezTo>
                <a:cubicBezTo>
                  <a:pt x="780" y="882"/>
                  <a:pt x="780" y="882"/>
                  <a:pt x="1268" y="603"/>
                </a:cubicBezTo>
                <a:cubicBezTo>
                  <a:pt x="1279" y="597"/>
                  <a:pt x="1287" y="584"/>
                  <a:pt x="1287" y="571"/>
                </a:cubicBezTo>
                <a:cubicBezTo>
                  <a:pt x="1287" y="571"/>
                  <a:pt x="1287" y="571"/>
                  <a:pt x="1287" y="407"/>
                </a:cubicBezTo>
                <a:cubicBezTo>
                  <a:pt x="1287" y="404"/>
                  <a:pt x="1287" y="402"/>
                  <a:pt x="1286" y="399"/>
                </a:cubicBezTo>
                <a:close/>
                <a:moveTo>
                  <a:pt x="487" y="733"/>
                </a:moveTo>
                <a:cubicBezTo>
                  <a:pt x="493" y="733"/>
                  <a:pt x="498" y="728"/>
                  <a:pt x="498" y="721"/>
                </a:cubicBezTo>
                <a:cubicBezTo>
                  <a:pt x="498" y="721"/>
                  <a:pt x="498" y="721"/>
                  <a:pt x="498" y="705"/>
                </a:cubicBezTo>
                <a:cubicBezTo>
                  <a:pt x="498" y="698"/>
                  <a:pt x="493" y="689"/>
                  <a:pt x="486" y="685"/>
                </a:cubicBezTo>
                <a:cubicBezTo>
                  <a:pt x="486" y="685"/>
                  <a:pt x="486" y="685"/>
                  <a:pt x="337" y="600"/>
                </a:cubicBezTo>
                <a:cubicBezTo>
                  <a:pt x="328" y="595"/>
                  <a:pt x="320" y="600"/>
                  <a:pt x="320" y="610"/>
                </a:cubicBezTo>
                <a:cubicBezTo>
                  <a:pt x="320" y="610"/>
                  <a:pt x="320" y="610"/>
                  <a:pt x="320" y="625"/>
                </a:cubicBezTo>
                <a:cubicBezTo>
                  <a:pt x="320" y="634"/>
                  <a:pt x="326" y="643"/>
                  <a:pt x="332" y="646"/>
                </a:cubicBezTo>
                <a:cubicBezTo>
                  <a:pt x="332" y="646"/>
                  <a:pt x="332" y="646"/>
                  <a:pt x="481" y="731"/>
                </a:cubicBezTo>
                <a:cubicBezTo>
                  <a:pt x="483" y="732"/>
                  <a:pt x="485" y="733"/>
                  <a:pt x="487" y="733"/>
                </a:cubicBezTo>
                <a:close/>
                <a:moveTo>
                  <a:pt x="626" y="842"/>
                </a:moveTo>
                <a:cubicBezTo>
                  <a:pt x="622" y="836"/>
                  <a:pt x="612" y="835"/>
                  <a:pt x="606" y="839"/>
                </a:cubicBezTo>
                <a:cubicBezTo>
                  <a:pt x="606" y="839"/>
                  <a:pt x="606" y="839"/>
                  <a:pt x="587" y="850"/>
                </a:cubicBezTo>
                <a:cubicBezTo>
                  <a:pt x="587" y="850"/>
                  <a:pt x="587" y="850"/>
                  <a:pt x="587" y="770"/>
                </a:cubicBezTo>
                <a:cubicBezTo>
                  <a:pt x="587" y="770"/>
                  <a:pt x="587" y="770"/>
                  <a:pt x="623" y="750"/>
                </a:cubicBezTo>
                <a:cubicBezTo>
                  <a:pt x="629" y="746"/>
                  <a:pt x="630" y="738"/>
                  <a:pt x="626" y="732"/>
                </a:cubicBezTo>
                <a:cubicBezTo>
                  <a:pt x="626" y="732"/>
                  <a:pt x="626" y="732"/>
                  <a:pt x="626" y="732"/>
                </a:cubicBezTo>
                <a:cubicBezTo>
                  <a:pt x="622" y="727"/>
                  <a:pt x="612" y="724"/>
                  <a:pt x="606" y="728"/>
                </a:cubicBezTo>
                <a:cubicBezTo>
                  <a:pt x="606" y="728"/>
                  <a:pt x="606" y="728"/>
                  <a:pt x="562" y="753"/>
                </a:cubicBezTo>
                <a:cubicBezTo>
                  <a:pt x="557" y="756"/>
                  <a:pt x="556" y="767"/>
                  <a:pt x="556" y="767"/>
                </a:cubicBezTo>
                <a:cubicBezTo>
                  <a:pt x="556" y="767"/>
                  <a:pt x="556" y="767"/>
                  <a:pt x="556" y="869"/>
                </a:cubicBezTo>
                <a:cubicBezTo>
                  <a:pt x="556" y="869"/>
                  <a:pt x="557" y="878"/>
                  <a:pt x="560" y="881"/>
                </a:cubicBezTo>
                <a:cubicBezTo>
                  <a:pt x="563" y="884"/>
                  <a:pt x="573" y="889"/>
                  <a:pt x="579" y="885"/>
                </a:cubicBezTo>
                <a:cubicBezTo>
                  <a:pt x="579" y="885"/>
                  <a:pt x="579" y="885"/>
                  <a:pt x="623" y="859"/>
                </a:cubicBezTo>
                <a:cubicBezTo>
                  <a:pt x="629" y="855"/>
                  <a:pt x="631" y="847"/>
                  <a:pt x="626" y="842"/>
                </a:cubicBezTo>
                <a:close/>
                <a:moveTo>
                  <a:pt x="233" y="619"/>
                </a:moveTo>
                <a:cubicBezTo>
                  <a:pt x="228" y="613"/>
                  <a:pt x="219" y="612"/>
                  <a:pt x="212" y="616"/>
                </a:cubicBezTo>
                <a:cubicBezTo>
                  <a:pt x="212" y="616"/>
                  <a:pt x="212" y="616"/>
                  <a:pt x="193" y="627"/>
                </a:cubicBezTo>
                <a:cubicBezTo>
                  <a:pt x="193" y="627"/>
                  <a:pt x="193" y="627"/>
                  <a:pt x="193" y="547"/>
                </a:cubicBezTo>
                <a:cubicBezTo>
                  <a:pt x="193" y="547"/>
                  <a:pt x="193" y="547"/>
                  <a:pt x="229" y="527"/>
                </a:cubicBezTo>
                <a:cubicBezTo>
                  <a:pt x="236" y="523"/>
                  <a:pt x="236" y="515"/>
                  <a:pt x="232" y="509"/>
                </a:cubicBezTo>
                <a:cubicBezTo>
                  <a:pt x="232" y="509"/>
                  <a:pt x="232" y="509"/>
                  <a:pt x="232" y="509"/>
                </a:cubicBezTo>
                <a:cubicBezTo>
                  <a:pt x="228" y="503"/>
                  <a:pt x="219" y="501"/>
                  <a:pt x="212" y="505"/>
                </a:cubicBezTo>
                <a:cubicBezTo>
                  <a:pt x="212" y="505"/>
                  <a:pt x="212" y="505"/>
                  <a:pt x="168" y="530"/>
                </a:cubicBezTo>
                <a:cubicBezTo>
                  <a:pt x="163" y="533"/>
                  <a:pt x="161" y="544"/>
                  <a:pt x="161" y="544"/>
                </a:cubicBezTo>
                <a:cubicBezTo>
                  <a:pt x="161" y="544"/>
                  <a:pt x="161" y="544"/>
                  <a:pt x="161" y="646"/>
                </a:cubicBezTo>
                <a:cubicBezTo>
                  <a:pt x="161" y="646"/>
                  <a:pt x="163" y="655"/>
                  <a:pt x="166" y="658"/>
                </a:cubicBezTo>
                <a:cubicBezTo>
                  <a:pt x="169" y="661"/>
                  <a:pt x="178" y="666"/>
                  <a:pt x="185" y="662"/>
                </a:cubicBezTo>
                <a:cubicBezTo>
                  <a:pt x="185" y="662"/>
                  <a:pt x="185" y="662"/>
                  <a:pt x="229" y="636"/>
                </a:cubicBezTo>
                <a:cubicBezTo>
                  <a:pt x="236" y="632"/>
                  <a:pt x="237" y="624"/>
                  <a:pt x="233" y="6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8" tIns="60944" rIns="121888" bIns="60944" numCol="1" anchor="t" anchorCtr="0" compatLnSpc="1">
            <a:prstTxWarp prst="textNoShape">
              <a:avLst/>
            </a:prstTxWarp>
          </a:bodyPr>
          <a:lstStyle/>
          <a:p>
            <a:endParaRPr lang="en-US" sz="3199"/>
          </a:p>
        </p:txBody>
      </p:sp>
      <p:sp>
        <p:nvSpPr>
          <p:cNvPr id="52" name="Freeform 53"/>
          <p:cNvSpPr>
            <a:spLocks noEditPoints="1"/>
          </p:cNvSpPr>
          <p:nvPr/>
        </p:nvSpPr>
        <p:spPr bwMode="black">
          <a:xfrm>
            <a:off x="1903597" y="1854217"/>
            <a:ext cx="411585" cy="464487"/>
          </a:xfrm>
          <a:custGeom>
            <a:avLst/>
            <a:gdLst>
              <a:gd name="T0" fmla="*/ 466 w 1443"/>
              <a:gd name="T1" fmla="*/ 0 h 1627"/>
              <a:gd name="T2" fmla="*/ 466 w 1443"/>
              <a:gd name="T3" fmla="*/ 294 h 1627"/>
              <a:gd name="T4" fmla="*/ 0 w 1443"/>
              <a:gd name="T5" fmla="*/ 1173 h 1627"/>
              <a:gd name="T6" fmla="*/ 48 w 1443"/>
              <a:gd name="T7" fmla="*/ 1230 h 1627"/>
              <a:gd name="T8" fmla="*/ 186 w 1443"/>
              <a:gd name="T9" fmla="*/ 1363 h 1627"/>
              <a:gd name="T10" fmla="*/ 210 w 1443"/>
              <a:gd name="T11" fmla="*/ 1455 h 1627"/>
              <a:gd name="T12" fmla="*/ 31 w 1443"/>
              <a:gd name="T13" fmla="*/ 1545 h 1627"/>
              <a:gd name="T14" fmla="*/ 49 w 1443"/>
              <a:gd name="T15" fmla="*/ 1554 h 1627"/>
              <a:gd name="T16" fmla="*/ 61 w 1443"/>
              <a:gd name="T17" fmla="*/ 1620 h 1627"/>
              <a:gd name="T18" fmla="*/ 73 w 1443"/>
              <a:gd name="T19" fmla="*/ 1553 h 1627"/>
              <a:gd name="T20" fmla="*/ 210 w 1443"/>
              <a:gd name="T21" fmla="*/ 1525 h 1627"/>
              <a:gd name="T22" fmla="*/ 215 w 1443"/>
              <a:gd name="T23" fmla="*/ 1537 h 1627"/>
              <a:gd name="T24" fmla="*/ 228 w 1443"/>
              <a:gd name="T25" fmla="*/ 1594 h 1627"/>
              <a:gd name="T26" fmla="*/ 258 w 1443"/>
              <a:gd name="T27" fmla="*/ 1627 h 1627"/>
              <a:gd name="T28" fmla="*/ 271 w 1443"/>
              <a:gd name="T29" fmla="*/ 1594 h 1627"/>
              <a:gd name="T30" fmla="*/ 276 w 1443"/>
              <a:gd name="T31" fmla="*/ 1537 h 1627"/>
              <a:gd name="T32" fmla="*/ 411 w 1443"/>
              <a:gd name="T33" fmla="*/ 1541 h 1627"/>
              <a:gd name="T34" fmla="*/ 388 w 1443"/>
              <a:gd name="T35" fmla="*/ 1586 h 1627"/>
              <a:gd name="T36" fmla="*/ 457 w 1443"/>
              <a:gd name="T37" fmla="*/ 1586 h 1627"/>
              <a:gd name="T38" fmla="*/ 435 w 1443"/>
              <a:gd name="T39" fmla="*/ 1543 h 1627"/>
              <a:gd name="T40" fmla="*/ 452 w 1443"/>
              <a:gd name="T41" fmla="*/ 1504 h 1627"/>
              <a:gd name="T42" fmla="*/ 276 w 1443"/>
              <a:gd name="T43" fmla="*/ 1363 h 1627"/>
              <a:gd name="T44" fmla="*/ 299 w 1443"/>
              <a:gd name="T45" fmla="*/ 1230 h 1627"/>
              <a:gd name="T46" fmla="*/ 514 w 1443"/>
              <a:gd name="T47" fmla="*/ 1182 h 1627"/>
              <a:gd name="T48" fmla="*/ 494 w 1443"/>
              <a:gd name="T49" fmla="*/ 1134 h 1627"/>
              <a:gd name="T50" fmla="*/ 538 w 1443"/>
              <a:gd name="T51" fmla="*/ 1491 h 1627"/>
              <a:gd name="T52" fmla="*/ 722 w 1443"/>
              <a:gd name="T53" fmla="*/ 1528 h 1627"/>
              <a:gd name="T54" fmla="*/ 816 w 1443"/>
              <a:gd name="T55" fmla="*/ 1053 h 1627"/>
              <a:gd name="T56" fmla="*/ 817 w 1443"/>
              <a:gd name="T57" fmla="*/ 1052 h 1627"/>
              <a:gd name="T58" fmla="*/ 818 w 1443"/>
              <a:gd name="T59" fmla="*/ 1027 h 1627"/>
              <a:gd name="T60" fmla="*/ 439 w 1443"/>
              <a:gd name="T61" fmla="*/ 938 h 1627"/>
              <a:gd name="T62" fmla="*/ 820 w 1443"/>
              <a:gd name="T63" fmla="*/ 772 h 1627"/>
              <a:gd name="T64" fmla="*/ 1231 w 1443"/>
              <a:gd name="T65" fmla="*/ 760 h 1627"/>
              <a:gd name="T66" fmla="*/ 1245 w 1443"/>
              <a:gd name="T67" fmla="*/ 707 h 1627"/>
              <a:gd name="T68" fmla="*/ 1428 w 1443"/>
              <a:gd name="T69" fmla="*/ 267 h 1627"/>
              <a:gd name="T70" fmla="*/ 1235 w 1443"/>
              <a:gd name="T71" fmla="*/ 687 h 1627"/>
              <a:gd name="T72" fmla="*/ 1215 w 1443"/>
              <a:gd name="T73" fmla="*/ 700 h 1627"/>
              <a:gd name="T74" fmla="*/ 898 w 1443"/>
              <a:gd name="T75" fmla="*/ 693 h 1627"/>
              <a:gd name="T76" fmla="*/ 507 w 1443"/>
              <a:gd name="T77" fmla="*/ 615 h 1627"/>
              <a:gd name="T78" fmla="*/ 415 w 1443"/>
              <a:gd name="T79" fmla="*/ 354 h 1627"/>
              <a:gd name="T80" fmla="*/ 196 w 1443"/>
              <a:gd name="T81" fmla="*/ 456 h 1627"/>
              <a:gd name="T82" fmla="*/ 138 w 1443"/>
              <a:gd name="T83" fmla="*/ 730 h 1627"/>
              <a:gd name="T84" fmla="*/ 90 w 1443"/>
              <a:gd name="T85" fmla="*/ 530 h 1627"/>
              <a:gd name="T86" fmla="*/ 6 w 1443"/>
              <a:gd name="T87" fmla="*/ 578 h 1627"/>
              <a:gd name="T88" fmla="*/ 49 w 1443"/>
              <a:gd name="T89" fmla="*/ 966 h 1627"/>
              <a:gd name="T90" fmla="*/ 48 w 1443"/>
              <a:gd name="T91" fmla="*/ 1125 h 1627"/>
              <a:gd name="T92" fmla="*/ 96 w 1443"/>
              <a:gd name="T93" fmla="*/ 1084 h 1627"/>
              <a:gd name="T94" fmla="*/ 96 w 1443"/>
              <a:gd name="T95" fmla="*/ 1125 h 1627"/>
              <a:gd name="T96" fmla="*/ 1084 w 1443"/>
              <a:gd name="T97" fmla="*/ 1519 h 1627"/>
              <a:gd name="T98" fmla="*/ 824 w 1443"/>
              <a:gd name="T99" fmla="*/ 1618 h 1627"/>
              <a:gd name="T100" fmla="*/ 1443 w 1443"/>
              <a:gd name="T101" fmla="*/ 1519 h 1627"/>
              <a:gd name="T102" fmla="*/ 1293 w 1443"/>
              <a:gd name="T103" fmla="*/ 870 h 1627"/>
              <a:gd name="T104" fmla="*/ 1443 w 1443"/>
              <a:gd name="T105" fmla="*/ 772 h 1627"/>
              <a:gd name="T106" fmla="*/ 586 w 1443"/>
              <a:gd name="T107" fmla="*/ 870 h 1627"/>
              <a:gd name="T108" fmla="*/ 1084 w 1443"/>
              <a:gd name="T109" fmla="*/ 1519 h 1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43" h="1627">
                <a:moveTo>
                  <a:pt x="613" y="147"/>
                </a:moveTo>
                <a:cubicBezTo>
                  <a:pt x="613" y="65"/>
                  <a:pt x="547" y="0"/>
                  <a:pt x="466" y="0"/>
                </a:cubicBezTo>
                <a:cubicBezTo>
                  <a:pt x="385" y="0"/>
                  <a:pt x="319" y="65"/>
                  <a:pt x="319" y="147"/>
                </a:cubicBezTo>
                <a:cubicBezTo>
                  <a:pt x="319" y="228"/>
                  <a:pt x="385" y="294"/>
                  <a:pt x="466" y="294"/>
                </a:cubicBezTo>
                <a:cubicBezTo>
                  <a:pt x="547" y="294"/>
                  <a:pt x="613" y="228"/>
                  <a:pt x="613" y="147"/>
                </a:cubicBezTo>
                <a:close/>
                <a:moveTo>
                  <a:pt x="0" y="1173"/>
                </a:moveTo>
                <a:cubicBezTo>
                  <a:pt x="0" y="1182"/>
                  <a:pt x="0" y="1182"/>
                  <a:pt x="0" y="1182"/>
                </a:cubicBezTo>
                <a:cubicBezTo>
                  <a:pt x="0" y="1208"/>
                  <a:pt x="22" y="1230"/>
                  <a:pt x="48" y="1230"/>
                </a:cubicBezTo>
                <a:cubicBezTo>
                  <a:pt x="186" y="1230"/>
                  <a:pt x="186" y="1230"/>
                  <a:pt x="186" y="1230"/>
                </a:cubicBezTo>
                <a:cubicBezTo>
                  <a:pt x="186" y="1363"/>
                  <a:pt x="186" y="1363"/>
                  <a:pt x="186" y="1363"/>
                </a:cubicBezTo>
                <a:cubicBezTo>
                  <a:pt x="210" y="1363"/>
                  <a:pt x="210" y="1363"/>
                  <a:pt x="210" y="1363"/>
                </a:cubicBezTo>
                <a:cubicBezTo>
                  <a:pt x="210" y="1455"/>
                  <a:pt x="210" y="1455"/>
                  <a:pt x="210" y="1455"/>
                </a:cubicBezTo>
                <a:cubicBezTo>
                  <a:pt x="31" y="1504"/>
                  <a:pt x="31" y="1504"/>
                  <a:pt x="31" y="1504"/>
                </a:cubicBezTo>
                <a:cubicBezTo>
                  <a:pt x="31" y="1545"/>
                  <a:pt x="31" y="1545"/>
                  <a:pt x="31" y="1545"/>
                </a:cubicBezTo>
                <a:cubicBezTo>
                  <a:pt x="49" y="1543"/>
                  <a:pt x="49" y="1543"/>
                  <a:pt x="49" y="1543"/>
                </a:cubicBezTo>
                <a:cubicBezTo>
                  <a:pt x="49" y="1554"/>
                  <a:pt x="49" y="1554"/>
                  <a:pt x="49" y="1554"/>
                </a:cubicBezTo>
                <a:cubicBezTo>
                  <a:pt x="36" y="1558"/>
                  <a:pt x="26" y="1571"/>
                  <a:pt x="26" y="1586"/>
                </a:cubicBezTo>
                <a:cubicBezTo>
                  <a:pt x="26" y="1605"/>
                  <a:pt x="42" y="1620"/>
                  <a:pt x="61" y="1620"/>
                </a:cubicBezTo>
                <a:cubicBezTo>
                  <a:pt x="80" y="1620"/>
                  <a:pt x="95" y="1605"/>
                  <a:pt x="95" y="1586"/>
                </a:cubicBezTo>
                <a:cubicBezTo>
                  <a:pt x="95" y="1571"/>
                  <a:pt x="86" y="1558"/>
                  <a:pt x="73" y="1553"/>
                </a:cubicBezTo>
                <a:cubicBezTo>
                  <a:pt x="73" y="1541"/>
                  <a:pt x="73" y="1541"/>
                  <a:pt x="73" y="1541"/>
                </a:cubicBezTo>
                <a:cubicBezTo>
                  <a:pt x="210" y="1525"/>
                  <a:pt x="210" y="1525"/>
                  <a:pt x="210" y="1525"/>
                </a:cubicBezTo>
                <a:cubicBezTo>
                  <a:pt x="210" y="1537"/>
                  <a:pt x="210" y="1537"/>
                  <a:pt x="210" y="1537"/>
                </a:cubicBezTo>
                <a:cubicBezTo>
                  <a:pt x="215" y="1537"/>
                  <a:pt x="215" y="1537"/>
                  <a:pt x="215" y="1537"/>
                </a:cubicBezTo>
                <a:cubicBezTo>
                  <a:pt x="215" y="1594"/>
                  <a:pt x="215" y="1594"/>
                  <a:pt x="215" y="1594"/>
                </a:cubicBezTo>
                <a:cubicBezTo>
                  <a:pt x="228" y="1594"/>
                  <a:pt x="228" y="1594"/>
                  <a:pt x="228" y="1594"/>
                </a:cubicBezTo>
                <a:cubicBezTo>
                  <a:pt x="228" y="1627"/>
                  <a:pt x="228" y="1627"/>
                  <a:pt x="228" y="1627"/>
                </a:cubicBezTo>
                <a:cubicBezTo>
                  <a:pt x="258" y="1627"/>
                  <a:pt x="258" y="1627"/>
                  <a:pt x="258" y="1627"/>
                </a:cubicBezTo>
                <a:cubicBezTo>
                  <a:pt x="258" y="1594"/>
                  <a:pt x="258" y="1594"/>
                  <a:pt x="258" y="1594"/>
                </a:cubicBezTo>
                <a:cubicBezTo>
                  <a:pt x="271" y="1594"/>
                  <a:pt x="271" y="1594"/>
                  <a:pt x="271" y="1594"/>
                </a:cubicBezTo>
                <a:cubicBezTo>
                  <a:pt x="271" y="1537"/>
                  <a:pt x="271" y="1537"/>
                  <a:pt x="271" y="1537"/>
                </a:cubicBezTo>
                <a:cubicBezTo>
                  <a:pt x="276" y="1537"/>
                  <a:pt x="276" y="1537"/>
                  <a:pt x="276" y="1537"/>
                </a:cubicBezTo>
                <a:cubicBezTo>
                  <a:pt x="276" y="1525"/>
                  <a:pt x="276" y="1525"/>
                  <a:pt x="276" y="1525"/>
                </a:cubicBezTo>
                <a:cubicBezTo>
                  <a:pt x="411" y="1541"/>
                  <a:pt x="411" y="1541"/>
                  <a:pt x="411" y="1541"/>
                </a:cubicBezTo>
                <a:cubicBezTo>
                  <a:pt x="411" y="1553"/>
                  <a:pt x="411" y="1553"/>
                  <a:pt x="411" y="1553"/>
                </a:cubicBezTo>
                <a:cubicBezTo>
                  <a:pt x="398" y="1558"/>
                  <a:pt x="388" y="1571"/>
                  <a:pt x="388" y="1586"/>
                </a:cubicBezTo>
                <a:cubicBezTo>
                  <a:pt x="388" y="1605"/>
                  <a:pt x="404" y="1620"/>
                  <a:pt x="423" y="1620"/>
                </a:cubicBezTo>
                <a:cubicBezTo>
                  <a:pt x="442" y="1620"/>
                  <a:pt x="457" y="1605"/>
                  <a:pt x="457" y="1586"/>
                </a:cubicBezTo>
                <a:cubicBezTo>
                  <a:pt x="457" y="1571"/>
                  <a:pt x="448" y="1558"/>
                  <a:pt x="435" y="1554"/>
                </a:cubicBezTo>
                <a:cubicBezTo>
                  <a:pt x="435" y="1543"/>
                  <a:pt x="435" y="1543"/>
                  <a:pt x="435" y="1543"/>
                </a:cubicBezTo>
                <a:cubicBezTo>
                  <a:pt x="452" y="1545"/>
                  <a:pt x="452" y="1545"/>
                  <a:pt x="452" y="1545"/>
                </a:cubicBezTo>
                <a:cubicBezTo>
                  <a:pt x="452" y="1504"/>
                  <a:pt x="452" y="1504"/>
                  <a:pt x="452" y="1504"/>
                </a:cubicBezTo>
                <a:cubicBezTo>
                  <a:pt x="276" y="1456"/>
                  <a:pt x="276" y="1456"/>
                  <a:pt x="276" y="1456"/>
                </a:cubicBezTo>
                <a:cubicBezTo>
                  <a:pt x="276" y="1363"/>
                  <a:pt x="276" y="1363"/>
                  <a:pt x="276" y="1363"/>
                </a:cubicBezTo>
                <a:cubicBezTo>
                  <a:pt x="299" y="1363"/>
                  <a:pt x="299" y="1363"/>
                  <a:pt x="299" y="1363"/>
                </a:cubicBezTo>
                <a:cubicBezTo>
                  <a:pt x="299" y="1230"/>
                  <a:pt x="299" y="1230"/>
                  <a:pt x="299" y="1230"/>
                </a:cubicBezTo>
                <a:cubicBezTo>
                  <a:pt x="466" y="1230"/>
                  <a:pt x="466" y="1230"/>
                  <a:pt x="466" y="1230"/>
                </a:cubicBezTo>
                <a:cubicBezTo>
                  <a:pt x="493" y="1230"/>
                  <a:pt x="514" y="1208"/>
                  <a:pt x="514" y="1182"/>
                </a:cubicBezTo>
                <a:cubicBezTo>
                  <a:pt x="514" y="1173"/>
                  <a:pt x="514" y="1173"/>
                  <a:pt x="514" y="1173"/>
                </a:cubicBezTo>
                <a:cubicBezTo>
                  <a:pt x="514" y="1157"/>
                  <a:pt x="506" y="1143"/>
                  <a:pt x="494" y="1134"/>
                </a:cubicBezTo>
                <a:cubicBezTo>
                  <a:pt x="609" y="1134"/>
                  <a:pt x="609" y="1134"/>
                  <a:pt x="609" y="1134"/>
                </a:cubicBezTo>
                <a:cubicBezTo>
                  <a:pt x="538" y="1491"/>
                  <a:pt x="538" y="1491"/>
                  <a:pt x="538" y="1491"/>
                </a:cubicBezTo>
                <a:cubicBezTo>
                  <a:pt x="528" y="1539"/>
                  <a:pt x="562" y="1586"/>
                  <a:pt x="613" y="1596"/>
                </a:cubicBezTo>
                <a:cubicBezTo>
                  <a:pt x="664" y="1606"/>
                  <a:pt x="713" y="1576"/>
                  <a:pt x="722" y="1528"/>
                </a:cubicBezTo>
                <a:cubicBezTo>
                  <a:pt x="816" y="1057"/>
                  <a:pt x="816" y="1057"/>
                  <a:pt x="816" y="1057"/>
                </a:cubicBezTo>
                <a:cubicBezTo>
                  <a:pt x="816" y="1056"/>
                  <a:pt x="816" y="1054"/>
                  <a:pt x="816" y="1053"/>
                </a:cubicBezTo>
                <a:cubicBezTo>
                  <a:pt x="816" y="1053"/>
                  <a:pt x="816" y="1053"/>
                  <a:pt x="816" y="1053"/>
                </a:cubicBezTo>
                <a:cubicBezTo>
                  <a:pt x="817" y="1053"/>
                  <a:pt x="817" y="1052"/>
                  <a:pt x="817" y="1052"/>
                </a:cubicBezTo>
                <a:cubicBezTo>
                  <a:pt x="817" y="1051"/>
                  <a:pt x="817" y="1051"/>
                  <a:pt x="817" y="1051"/>
                </a:cubicBezTo>
                <a:cubicBezTo>
                  <a:pt x="818" y="1043"/>
                  <a:pt x="818" y="1035"/>
                  <a:pt x="818" y="1027"/>
                </a:cubicBezTo>
                <a:cubicBezTo>
                  <a:pt x="813" y="977"/>
                  <a:pt x="771" y="938"/>
                  <a:pt x="720" y="938"/>
                </a:cubicBezTo>
                <a:cubicBezTo>
                  <a:pt x="439" y="938"/>
                  <a:pt x="439" y="938"/>
                  <a:pt x="439" y="938"/>
                </a:cubicBezTo>
                <a:cubicBezTo>
                  <a:pt x="474" y="772"/>
                  <a:pt x="474" y="772"/>
                  <a:pt x="474" y="772"/>
                </a:cubicBezTo>
                <a:cubicBezTo>
                  <a:pt x="820" y="772"/>
                  <a:pt x="820" y="772"/>
                  <a:pt x="820" y="772"/>
                </a:cubicBezTo>
                <a:cubicBezTo>
                  <a:pt x="835" y="772"/>
                  <a:pt x="849" y="767"/>
                  <a:pt x="861" y="760"/>
                </a:cubicBezTo>
                <a:cubicBezTo>
                  <a:pt x="1231" y="760"/>
                  <a:pt x="1231" y="760"/>
                  <a:pt x="1231" y="760"/>
                </a:cubicBezTo>
                <a:cubicBezTo>
                  <a:pt x="1231" y="717"/>
                  <a:pt x="1231" y="717"/>
                  <a:pt x="1231" y="717"/>
                </a:cubicBezTo>
                <a:cubicBezTo>
                  <a:pt x="1238" y="717"/>
                  <a:pt x="1251" y="709"/>
                  <a:pt x="1245" y="707"/>
                </a:cubicBezTo>
                <a:cubicBezTo>
                  <a:pt x="1258" y="712"/>
                  <a:pt x="1258" y="712"/>
                  <a:pt x="1258" y="712"/>
                </a:cubicBezTo>
                <a:cubicBezTo>
                  <a:pt x="1427" y="272"/>
                  <a:pt x="1255" y="721"/>
                  <a:pt x="1428" y="267"/>
                </a:cubicBezTo>
                <a:cubicBezTo>
                  <a:pt x="1372" y="246"/>
                  <a:pt x="1400" y="256"/>
                  <a:pt x="1400" y="256"/>
                </a:cubicBezTo>
                <a:cubicBezTo>
                  <a:pt x="1235" y="687"/>
                  <a:pt x="1235" y="687"/>
                  <a:pt x="1235" y="687"/>
                </a:cubicBezTo>
                <a:cubicBezTo>
                  <a:pt x="1234" y="686"/>
                  <a:pt x="1232" y="686"/>
                  <a:pt x="1231" y="686"/>
                </a:cubicBezTo>
                <a:cubicBezTo>
                  <a:pt x="1223" y="686"/>
                  <a:pt x="1216" y="692"/>
                  <a:pt x="1215" y="700"/>
                </a:cubicBezTo>
                <a:cubicBezTo>
                  <a:pt x="898" y="700"/>
                  <a:pt x="898" y="700"/>
                  <a:pt x="898" y="700"/>
                </a:cubicBezTo>
                <a:cubicBezTo>
                  <a:pt x="898" y="698"/>
                  <a:pt x="898" y="695"/>
                  <a:pt x="898" y="693"/>
                </a:cubicBezTo>
                <a:cubicBezTo>
                  <a:pt x="898" y="650"/>
                  <a:pt x="863" y="615"/>
                  <a:pt x="820" y="615"/>
                </a:cubicBezTo>
                <a:cubicBezTo>
                  <a:pt x="507" y="615"/>
                  <a:pt x="507" y="615"/>
                  <a:pt x="507" y="615"/>
                </a:cubicBezTo>
                <a:cubicBezTo>
                  <a:pt x="526" y="525"/>
                  <a:pt x="526" y="525"/>
                  <a:pt x="526" y="525"/>
                </a:cubicBezTo>
                <a:cubicBezTo>
                  <a:pt x="542" y="447"/>
                  <a:pt x="492" y="371"/>
                  <a:pt x="415" y="354"/>
                </a:cubicBezTo>
                <a:cubicBezTo>
                  <a:pt x="367" y="344"/>
                  <a:pt x="367" y="344"/>
                  <a:pt x="367" y="344"/>
                </a:cubicBezTo>
                <a:cubicBezTo>
                  <a:pt x="289" y="328"/>
                  <a:pt x="213" y="378"/>
                  <a:pt x="196" y="456"/>
                </a:cubicBezTo>
                <a:cubicBezTo>
                  <a:pt x="151" y="670"/>
                  <a:pt x="151" y="670"/>
                  <a:pt x="151" y="670"/>
                </a:cubicBezTo>
                <a:cubicBezTo>
                  <a:pt x="138" y="730"/>
                  <a:pt x="138" y="730"/>
                  <a:pt x="138" y="730"/>
                </a:cubicBezTo>
                <a:cubicBezTo>
                  <a:pt x="138" y="578"/>
                  <a:pt x="138" y="578"/>
                  <a:pt x="138" y="578"/>
                </a:cubicBezTo>
                <a:cubicBezTo>
                  <a:pt x="138" y="552"/>
                  <a:pt x="117" y="530"/>
                  <a:pt x="90" y="530"/>
                </a:cubicBezTo>
                <a:cubicBezTo>
                  <a:pt x="54" y="530"/>
                  <a:pt x="54" y="530"/>
                  <a:pt x="54" y="530"/>
                </a:cubicBezTo>
                <a:cubicBezTo>
                  <a:pt x="28" y="530"/>
                  <a:pt x="6" y="552"/>
                  <a:pt x="6" y="578"/>
                </a:cubicBezTo>
                <a:cubicBezTo>
                  <a:pt x="6" y="918"/>
                  <a:pt x="6" y="918"/>
                  <a:pt x="6" y="918"/>
                </a:cubicBezTo>
                <a:cubicBezTo>
                  <a:pt x="6" y="943"/>
                  <a:pt x="25" y="964"/>
                  <a:pt x="49" y="966"/>
                </a:cubicBezTo>
                <a:cubicBezTo>
                  <a:pt x="49" y="1125"/>
                  <a:pt x="49" y="1125"/>
                  <a:pt x="49" y="1125"/>
                </a:cubicBezTo>
                <a:cubicBezTo>
                  <a:pt x="48" y="1125"/>
                  <a:pt x="48" y="1125"/>
                  <a:pt x="48" y="1125"/>
                </a:cubicBezTo>
                <a:cubicBezTo>
                  <a:pt x="22" y="1125"/>
                  <a:pt x="0" y="1146"/>
                  <a:pt x="0" y="1173"/>
                </a:cubicBezTo>
                <a:close/>
                <a:moveTo>
                  <a:pt x="96" y="1084"/>
                </a:moveTo>
                <a:cubicBezTo>
                  <a:pt x="106" y="1101"/>
                  <a:pt x="121" y="1116"/>
                  <a:pt x="140" y="1125"/>
                </a:cubicBezTo>
                <a:cubicBezTo>
                  <a:pt x="96" y="1125"/>
                  <a:pt x="96" y="1125"/>
                  <a:pt x="96" y="1125"/>
                </a:cubicBezTo>
                <a:lnTo>
                  <a:pt x="96" y="1084"/>
                </a:lnTo>
                <a:close/>
                <a:moveTo>
                  <a:pt x="1084" y="1519"/>
                </a:moveTo>
                <a:cubicBezTo>
                  <a:pt x="824" y="1519"/>
                  <a:pt x="824" y="1519"/>
                  <a:pt x="824" y="1519"/>
                </a:cubicBezTo>
                <a:cubicBezTo>
                  <a:pt x="824" y="1618"/>
                  <a:pt x="824" y="1618"/>
                  <a:pt x="824" y="1618"/>
                </a:cubicBezTo>
                <a:cubicBezTo>
                  <a:pt x="1443" y="1618"/>
                  <a:pt x="1443" y="1618"/>
                  <a:pt x="1443" y="1618"/>
                </a:cubicBezTo>
                <a:cubicBezTo>
                  <a:pt x="1443" y="1519"/>
                  <a:pt x="1443" y="1519"/>
                  <a:pt x="1443" y="1519"/>
                </a:cubicBezTo>
                <a:cubicBezTo>
                  <a:pt x="1293" y="1519"/>
                  <a:pt x="1293" y="1519"/>
                  <a:pt x="1293" y="1519"/>
                </a:cubicBezTo>
                <a:cubicBezTo>
                  <a:pt x="1293" y="870"/>
                  <a:pt x="1293" y="870"/>
                  <a:pt x="1293" y="870"/>
                </a:cubicBezTo>
                <a:cubicBezTo>
                  <a:pt x="1443" y="870"/>
                  <a:pt x="1443" y="870"/>
                  <a:pt x="1443" y="870"/>
                </a:cubicBezTo>
                <a:cubicBezTo>
                  <a:pt x="1443" y="772"/>
                  <a:pt x="1443" y="772"/>
                  <a:pt x="1443" y="772"/>
                </a:cubicBezTo>
                <a:cubicBezTo>
                  <a:pt x="586" y="772"/>
                  <a:pt x="586" y="772"/>
                  <a:pt x="586" y="772"/>
                </a:cubicBezTo>
                <a:cubicBezTo>
                  <a:pt x="586" y="870"/>
                  <a:pt x="586" y="870"/>
                  <a:pt x="586" y="870"/>
                </a:cubicBezTo>
                <a:cubicBezTo>
                  <a:pt x="1084" y="870"/>
                  <a:pt x="1084" y="870"/>
                  <a:pt x="1084" y="870"/>
                </a:cubicBezTo>
                <a:lnTo>
                  <a:pt x="1084" y="15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8" tIns="60944" rIns="121888" bIns="60944" numCol="1" anchor="t" anchorCtr="0" compatLnSpc="1">
            <a:prstTxWarp prst="textNoShape">
              <a:avLst/>
            </a:prstTxWarp>
          </a:bodyPr>
          <a:lstStyle/>
          <a:p>
            <a:endParaRPr lang="en-US" sz="3199"/>
          </a:p>
        </p:txBody>
      </p:sp>
      <p:sp>
        <p:nvSpPr>
          <p:cNvPr id="53" name="Freeform 25"/>
          <p:cNvSpPr>
            <a:spLocks noEditPoints="1"/>
          </p:cNvSpPr>
          <p:nvPr/>
        </p:nvSpPr>
        <p:spPr bwMode="black">
          <a:xfrm>
            <a:off x="1825134" y="4139234"/>
            <a:ext cx="524949" cy="446980"/>
          </a:xfrm>
          <a:custGeom>
            <a:avLst/>
            <a:gdLst>
              <a:gd name="T0" fmla="*/ 300 w 300"/>
              <a:gd name="T1" fmla="*/ 201 h 255"/>
              <a:gd name="T2" fmla="*/ 288 w 300"/>
              <a:gd name="T3" fmla="*/ 210 h 255"/>
              <a:gd name="T4" fmla="*/ 285 w 300"/>
              <a:gd name="T5" fmla="*/ 214 h 255"/>
              <a:gd name="T6" fmla="*/ 266 w 300"/>
              <a:gd name="T7" fmla="*/ 230 h 255"/>
              <a:gd name="T8" fmla="*/ 229 w 300"/>
              <a:gd name="T9" fmla="*/ 245 h 255"/>
              <a:gd name="T10" fmla="*/ 169 w 300"/>
              <a:gd name="T11" fmla="*/ 253 h 255"/>
              <a:gd name="T12" fmla="*/ 47 w 300"/>
              <a:gd name="T13" fmla="*/ 231 h 255"/>
              <a:gd name="T14" fmla="*/ 47 w 300"/>
              <a:gd name="T15" fmla="*/ 186 h 255"/>
              <a:gd name="T16" fmla="*/ 89 w 300"/>
              <a:gd name="T17" fmla="*/ 168 h 255"/>
              <a:gd name="T18" fmla="*/ 130 w 300"/>
              <a:gd name="T19" fmla="*/ 171 h 255"/>
              <a:gd name="T20" fmla="*/ 163 w 300"/>
              <a:gd name="T21" fmla="*/ 174 h 255"/>
              <a:gd name="T22" fmla="*/ 198 w 300"/>
              <a:gd name="T23" fmla="*/ 169 h 255"/>
              <a:gd name="T24" fmla="*/ 219 w 300"/>
              <a:gd name="T25" fmla="*/ 182 h 255"/>
              <a:gd name="T26" fmla="*/ 201 w 300"/>
              <a:gd name="T27" fmla="*/ 195 h 255"/>
              <a:gd name="T28" fmla="*/ 174 w 300"/>
              <a:gd name="T29" fmla="*/ 194 h 255"/>
              <a:gd name="T30" fmla="*/ 144 w 300"/>
              <a:gd name="T31" fmla="*/ 202 h 255"/>
              <a:gd name="T32" fmla="*/ 177 w 300"/>
              <a:gd name="T33" fmla="*/ 217 h 255"/>
              <a:gd name="T34" fmla="*/ 223 w 300"/>
              <a:gd name="T35" fmla="*/ 218 h 255"/>
              <a:gd name="T36" fmla="*/ 255 w 300"/>
              <a:gd name="T37" fmla="*/ 209 h 255"/>
              <a:gd name="T38" fmla="*/ 287 w 300"/>
              <a:gd name="T39" fmla="*/ 193 h 255"/>
              <a:gd name="T40" fmla="*/ 300 w 300"/>
              <a:gd name="T41" fmla="*/ 201 h 255"/>
              <a:gd name="T42" fmla="*/ 34 w 300"/>
              <a:gd name="T43" fmla="*/ 173 h 255"/>
              <a:gd name="T44" fmla="*/ 0 w 300"/>
              <a:gd name="T45" fmla="*/ 173 h 255"/>
              <a:gd name="T46" fmla="*/ 0 w 300"/>
              <a:gd name="T47" fmla="*/ 240 h 255"/>
              <a:gd name="T48" fmla="*/ 34 w 300"/>
              <a:gd name="T49" fmla="*/ 240 h 255"/>
              <a:gd name="T50" fmla="*/ 39 w 300"/>
              <a:gd name="T51" fmla="*/ 235 h 255"/>
              <a:gd name="T52" fmla="*/ 39 w 300"/>
              <a:gd name="T53" fmla="*/ 177 h 255"/>
              <a:gd name="T54" fmla="*/ 34 w 300"/>
              <a:gd name="T55" fmla="*/ 173 h 255"/>
              <a:gd name="T56" fmla="*/ 246 w 300"/>
              <a:gd name="T57" fmla="*/ 24 h 255"/>
              <a:gd name="T58" fmla="*/ 246 w 300"/>
              <a:gd name="T59" fmla="*/ 147 h 255"/>
              <a:gd name="T60" fmla="*/ 123 w 300"/>
              <a:gd name="T61" fmla="*/ 147 h 255"/>
              <a:gd name="T62" fmla="*/ 123 w 300"/>
              <a:gd name="T63" fmla="*/ 122 h 255"/>
              <a:gd name="T64" fmla="*/ 99 w 300"/>
              <a:gd name="T65" fmla="*/ 122 h 255"/>
              <a:gd name="T66" fmla="*/ 99 w 300"/>
              <a:gd name="T67" fmla="*/ 0 h 255"/>
              <a:gd name="T68" fmla="*/ 221 w 300"/>
              <a:gd name="T69" fmla="*/ 0 h 255"/>
              <a:gd name="T70" fmla="*/ 221 w 300"/>
              <a:gd name="T71" fmla="*/ 24 h 255"/>
              <a:gd name="T72" fmla="*/ 246 w 300"/>
              <a:gd name="T73" fmla="*/ 24 h 255"/>
              <a:gd name="T74" fmla="*/ 123 w 300"/>
              <a:gd name="T75" fmla="*/ 116 h 255"/>
              <a:gd name="T76" fmla="*/ 123 w 300"/>
              <a:gd name="T77" fmla="*/ 24 h 255"/>
              <a:gd name="T78" fmla="*/ 215 w 300"/>
              <a:gd name="T79" fmla="*/ 24 h 255"/>
              <a:gd name="T80" fmla="*/ 215 w 300"/>
              <a:gd name="T81" fmla="*/ 6 h 255"/>
              <a:gd name="T82" fmla="*/ 105 w 300"/>
              <a:gd name="T83" fmla="*/ 6 h 255"/>
              <a:gd name="T84" fmla="*/ 105 w 300"/>
              <a:gd name="T85" fmla="*/ 116 h 255"/>
              <a:gd name="T86" fmla="*/ 123 w 300"/>
              <a:gd name="T87" fmla="*/ 116 h 255"/>
              <a:gd name="T88" fmla="*/ 224 w 300"/>
              <a:gd name="T89" fmla="*/ 85 h 255"/>
              <a:gd name="T90" fmla="*/ 183 w 300"/>
              <a:gd name="T91" fmla="*/ 56 h 255"/>
              <a:gd name="T92" fmla="*/ 183 w 300"/>
              <a:gd name="T93" fmla="*/ 76 h 255"/>
              <a:gd name="T94" fmla="*/ 145 w 300"/>
              <a:gd name="T95" fmla="*/ 76 h 255"/>
              <a:gd name="T96" fmla="*/ 145 w 300"/>
              <a:gd name="T97" fmla="*/ 94 h 255"/>
              <a:gd name="T98" fmla="*/ 183 w 300"/>
              <a:gd name="T99" fmla="*/ 94 h 255"/>
              <a:gd name="T100" fmla="*/ 183 w 300"/>
              <a:gd name="T101" fmla="*/ 115 h 255"/>
              <a:gd name="T102" fmla="*/ 224 w 300"/>
              <a:gd name="T103" fmla="*/ 8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0" h="255">
                <a:moveTo>
                  <a:pt x="300" y="201"/>
                </a:moveTo>
                <a:cubicBezTo>
                  <a:pt x="300" y="201"/>
                  <a:pt x="299" y="202"/>
                  <a:pt x="288" y="210"/>
                </a:cubicBezTo>
                <a:cubicBezTo>
                  <a:pt x="288" y="210"/>
                  <a:pt x="286" y="214"/>
                  <a:pt x="285" y="214"/>
                </a:cubicBezTo>
                <a:cubicBezTo>
                  <a:pt x="280" y="218"/>
                  <a:pt x="275" y="223"/>
                  <a:pt x="266" y="230"/>
                </a:cubicBezTo>
                <a:cubicBezTo>
                  <a:pt x="257" y="231"/>
                  <a:pt x="238" y="240"/>
                  <a:pt x="229" y="245"/>
                </a:cubicBezTo>
                <a:cubicBezTo>
                  <a:pt x="212" y="244"/>
                  <a:pt x="187" y="248"/>
                  <a:pt x="169" y="253"/>
                </a:cubicBezTo>
                <a:cubicBezTo>
                  <a:pt x="143" y="249"/>
                  <a:pt x="140" y="255"/>
                  <a:pt x="47" y="231"/>
                </a:cubicBezTo>
                <a:cubicBezTo>
                  <a:pt x="47" y="231"/>
                  <a:pt x="47" y="194"/>
                  <a:pt x="47" y="186"/>
                </a:cubicBezTo>
                <a:cubicBezTo>
                  <a:pt x="64" y="182"/>
                  <a:pt x="69" y="171"/>
                  <a:pt x="89" y="168"/>
                </a:cubicBezTo>
                <a:cubicBezTo>
                  <a:pt x="103" y="166"/>
                  <a:pt x="116" y="167"/>
                  <a:pt x="130" y="171"/>
                </a:cubicBezTo>
                <a:cubicBezTo>
                  <a:pt x="139" y="174"/>
                  <a:pt x="148" y="176"/>
                  <a:pt x="163" y="174"/>
                </a:cubicBezTo>
                <a:cubicBezTo>
                  <a:pt x="176" y="173"/>
                  <a:pt x="181" y="169"/>
                  <a:pt x="198" y="169"/>
                </a:cubicBezTo>
                <a:cubicBezTo>
                  <a:pt x="209" y="169"/>
                  <a:pt x="220" y="176"/>
                  <a:pt x="219" y="182"/>
                </a:cubicBezTo>
                <a:cubicBezTo>
                  <a:pt x="219" y="188"/>
                  <a:pt x="208" y="194"/>
                  <a:pt x="201" y="195"/>
                </a:cubicBezTo>
                <a:cubicBezTo>
                  <a:pt x="185" y="195"/>
                  <a:pt x="189" y="194"/>
                  <a:pt x="174" y="194"/>
                </a:cubicBezTo>
                <a:cubicBezTo>
                  <a:pt x="156" y="194"/>
                  <a:pt x="155" y="197"/>
                  <a:pt x="144" y="202"/>
                </a:cubicBezTo>
                <a:cubicBezTo>
                  <a:pt x="155" y="205"/>
                  <a:pt x="162" y="209"/>
                  <a:pt x="177" y="217"/>
                </a:cubicBezTo>
                <a:cubicBezTo>
                  <a:pt x="193" y="215"/>
                  <a:pt x="209" y="217"/>
                  <a:pt x="223" y="218"/>
                </a:cubicBezTo>
                <a:cubicBezTo>
                  <a:pt x="235" y="215"/>
                  <a:pt x="241" y="210"/>
                  <a:pt x="255" y="209"/>
                </a:cubicBezTo>
                <a:cubicBezTo>
                  <a:pt x="264" y="202"/>
                  <a:pt x="276" y="191"/>
                  <a:pt x="287" y="193"/>
                </a:cubicBezTo>
                <a:cubicBezTo>
                  <a:pt x="293" y="194"/>
                  <a:pt x="300" y="201"/>
                  <a:pt x="300" y="201"/>
                </a:cubicBezTo>
                <a:close/>
                <a:moveTo>
                  <a:pt x="34" y="173"/>
                </a:moveTo>
                <a:cubicBezTo>
                  <a:pt x="0" y="173"/>
                  <a:pt x="0" y="173"/>
                  <a:pt x="0" y="173"/>
                </a:cubicBezTo>
                <a:cubicBezTo>
                  <a:pt x="0" y="240"/>
                  <a:pt x="0" y="240"/>
                  <a:pt x="0" y="240"/>
                </a:cubicBezTo>
                <a:cubicBezTo>
                  <a:pt x="34" y="240"/>
                  <a:pt x="34" y="240"/>
                  <a:pt x="34" y="240"/>
                </a:cubicBezTo>
                <a:cubicBezTo>
                  <a:pt x="37" y="240"/>
                  <a:pt x="39" y="238"/>
                  <a:pt x="39" y="235"/>
                </a:cubicBezTo>
                <a:cubicBezTo>
                  <a:pt x="39" y="177"/>
                  <a:pt x="39" y="177"/>
                  <a:pt x="39" y="177"/>
                </a:cubicBezTo>
                <a:cubicBezTo>
                  <a:pt x="39" y="175"/>
                  <a:pt x="37" y="173"/>
                  <a:pt x="34" y="173"/>
                </a:cubicBezTo>
                <a:close/>
                <a:moveTo>
                  <a:pt x="246" y="24"/>
                </a:moveTo>
                <a:cubicBezTo>
                  <a:pt x="246" y="147"/>
                  <a:pt x="246" y="147"/>
                  <a:pt x="246" y="147"/>
                </a:cubicBezTo>
                <a:cubicBezTo>
                  <a:pt x="123" y="147"/>
                  <a:pt x="123" y="147"/>
                  <a:pt x="123" y="147"/>
                </a:cubicBezTo>
                <a:cubicBezTo>
                  <a:pt x="123" y="122"/>
                  <a:pt x="123" y="122"/>
                  <a:pt x="123" y="122"/>
                </a:cubicBezTo>
                <a:cubicBezTo>
                  <a:pt x="99" y="122"/>
                  <a:pt x="99" y="122"/>
                  <a:pt x="99" y="122"/>
                </a:cubicBezTo>
                <a:cubicBezTo>
                  <a:pt x="99" y="0"/>
                  <a:pt x="99" y="0"/>
                  <a:pt x="99" y="0"/>
                </a:cubicBezTo>
                <a:cubicBezTo>
                  <a:pt x="221" y="0"/>
                  <a:pt x="221" y="0"/>
                  <a:pt x="221" y="0"/>
                </a:cubicBezTo>
                <a:cubicBezTo>
                  <a:pt x="221" y="24"/>
                  <a:pt x="221" y="24"/>
                  <a:pt x="221" y="24"/>
                </a:cubicBezTo>
                <a:lnTo>
                  <a:pt x="246" y="24"/>
                </a:lnTo>
                <a:close/>
                <a:moveTo>
                  <a:pt x="123" y="116"/>
                </a:moveTo>
                <a:cubicBezTo>
                  <a:pt x="123" y="24"/>
                  <a:pt x="123" y="24"/>
                  <a:pt x="123" y="24"/>
                </a:cubicBezTo>
                <a:cubicBezTo>
                  <a:pt x="215" y="24"/>
                  <a:pt x="215" y="24"/>
                  <a:pt x="215" y="24"/>
                </a:cubicBezTo>
                <a:cubicBezTo>
                  <a:pt x="215" y="6"/>
                  <a:pt x="215" y="6"/>
                  <a:pt x="215" y="6"/>
                </a:cubicBezTo>
                <a:cubicBezTo>
                  <a:pt x="105" y="6"/>
                  <a:pt x="105" y="6"/>
                  <a:pt x="105" y="6"/>
                </a:cubicBezTo>
                <a:cubicBezTo>
                  <a:pt x="105" y="116"/>
                  <a:pt x="105" y="116"/>
                  <a:pt x="105" y="116"/>
                </a:cubicBezTo>
                <a:lnTo>
                  <a:pt x="123" y="116"/>
                </a:lnTo>
                <a:close/>
                <a:moveTo>
                  <a:pt x="224" y="85"/>
                </a:moveTo>
                <a:cubicBezTo>
                  <a:pt x="183" y="56"/>
                  <a:pt x="183" y="56"/>
                  <a:pt x="183" y="56"/>
                </a:cubicBezTo>
                <a:cubicBezTo>
                  <a:pt x="183" y="76"/>
                  <a:pt x="183" y="76"/>
                  <a:pt x="183" y="76"/>
                </a:cubicBezTo>
                <a:cubicBezTo>
                  <a:pt x="145" y="76"/>
                  <a:pt x="145" y="76"/>
                  <a:pt x="145" y="76"/>
                </a:cubicBezTo>
                <a:cubicBezTo>
                  <a:pt x="145" y="94"/>
                  <a:pt x="145" y="94"/>
                  <a:pt x="145" y="94"/>
                </a:cubicBezTo>
                <a:cubicBezTo>
                  <a:pt x="183" y="94"/>
                  <a:pt x="183" y="94"/>
                  <a:pt x="183" y="94"/>
                </a:cubicBezTo>
                <a:cubicBezTo>
                  <a:pt x="183" y="115"/>
                  <a:pt x="183" y="115"/>
                  <a:pt x="183" y="115"/>
                </a:cubicBezTo>
                <a:lnTo>
                  <a:pt x="224" y="85"/>
                </a:lnTo>
                <a:close/>
              </a:path>
            </a:pathLst>
          </a:custGeom>
          <a:solidFill>
            <a:srgbClr val="FFFFFF"/>
          </a:solidFill>
          <a:ln>
            <a:noFill/>
          </a:ln>
        </p:spPr>
        <p:txBody>
          <a:bodyPr vert="horz" wrap="square" lIns="109711" tIns="54856" rIns="109711" bIns="54856" numCol="1" anchor="t" anchorCtr="0" compatLnSpc="1">
            <a:prstTxWarp prst="textNoShape">
              <a:avLst/>
            </a:prstTxWarp>
          </a:bodyPr>
          <a:lstStyle/>
          <a:p>
            <a:endParaRPr lang="en-US" sz="2133"/>
          </a:p>
        </p:txBody>
      </p:sp>
    </p:spTree>
    <p:extLst>
      <p:ext uri="{BB962C8B-B14F-4D97-AF65-F5344CB8AC3E}">
        <p14:creationId xmlns:p14="http://schemas.microsoft.com/office/powerpoint/2010/main" val="399361015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Cloud First Provisioning</a:t>
            </a:r>
            <a:endParaRPr lang="en-US" dirty="0"/>
          </a:p>
        </p:txBody>
      </p:sp>
      <p:grpSp>
        <p:nvGrpSpPr>
          <p:cNvPr id="44" name="Group 43"/>
          <p:cNvGrpSpPr/>
          <p:nvPr/>
        </p:nvGrpSpPr>
        <p:grpSpPr>
          <a:xfrm>
            <a:off x="1384691" y="1676731"/>
            <a:ext cx="3268037" cy="4713448"/>
            <a:chOff x="381001" y="828676"/>
            <a:chExt cx="2687866" cy="3876674"/>
          </a:xfrm>
        </p:grpSpPr>
        <p:sp>
          <p:nvSpPr>
            <p:cNvPr id="3" name="Rectangle 2"/>
            <p:cNvSpPr/>
            <p:nvPr/>
          </p:nvSpPr>
          <p:spPr bwMode="auto">
            <a:xfrm>
              <a:off x="381001" y="828676"/>
              <a:ext cx="2687866" cy="752474"/>
            </a:xfrm>
            <a:prstGeom prst="rect">
              <a:avLst/>
            </a:prstGeom>
            <a:solidFill>
              <a:schemeClr val="accent3"/>
            </a:solidFill>
            <a:ln w="9525" cap="flat" cmpd="sng" algn="ctr">
              <a:noFill/>
              <a:prstDash val="solid"/>
              <a:headEnd type="none" w="med" len="med"/>
              <a:tailEnd type="none" w="med" len="med"/>
            </a:ln>
            <a:effectLst/>
          </p:spPr>
          <p:txBody>
            <a:bodyPr vert="horz" wrap="square" lIns="243777" tIns="60944" rIns="121888" bIns="60944" numCol="1" rtlCol="0" anchor="ctr" anchorCtr="0" compatLnSpc="1">
              <a:prstTxWarp prst="textNoShape">
                <a:avLst/>
              </a:prstTxWarp>
            </a:bodyPr>
            <a:lstStyle/>
            <a:p>
              <a:pPr lvl="0" algn="ctr">
                <a:lnSpc>
                  <a:spcPct val="90000"/>
                </a:lnSpc>
                <a:buSzPct val="90000"/>
                <a:defRPr/>
              </a:pPr>
              <a:r>
                <a:rPr lang="en-US" sz="2000"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Getting Started</a:t>
              </a:r>
            </a:p>
          </p:txBody>
        </p:sp>
        <p:sp>
          <p:nvSpPr>
            <p:cNvPr id="7" name="Rectangle 6"/>
            <p:cNvSpPr/>
            <p:nvPr/>
          </p:nvSpPr>
          <p:spPr bwMode="auto">
            <a:xfrm>
              <a:off x="385076" y="1581150"/>
              <a:ext cx="2683791" cy="3124200"/>
            </a:xfrm>
            <a:prstGeom prst="rect">
              <a:avLst/>
            </a:prstGeom>
            <a:solidFill>
              <a:schemeClr val="accent4">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000" dirty="0">
                <a:gradFill>
                  <a:gsLst>
                    <a:gs pos="0">
                      <a:srgbClr val="FFFFFF"/>
                    </a:gs>
                    <a:gs pos="100000">
                      <a:srgbClr val="FFFFFF"/>
                    </a:gs>
                  </a:gsLst>
                  <a:lin ang="5400000" scaled="0"/>
                </a:gradFill>
              </a:endParaRPr>
            </a:p>
          </p:txBody>
        </p:sp>
        <p:grpSp>
          <p:nvGrpSpPr>
            <p:cNvPr id="43" name="Group 42"/>
            <p:cNvGrpSpPr/>
            <p:nvPr/>
          </p:nvGrpSpPr>
          <p:grpSpPr>
            <a:xfrm>
              <a:off x="469671" y="1675058"/>
              <a:ext cx="2514600" cy="818903"/>
              <a:chOff x="469671" y="1675058"/>
              <a:chExt cx="2514600" cy="818903"/>
            </a:xfrm>
          </p:grpSpPr>
          <p:grpSp>
            <p:nvGrpSpPr>
              <p:cNvPr id="32" name="Group 31"/>
              <p:cNvGrpSpPr/>
              <p:nvPr/>
            </p:nvGrpSpPr>
            <p:grpSpPr>
              <a:xfrm>
                <a:off x="1420483" y="1675058"/>
                <a:ext cx="612976" cy="515692"/>
                <a:chOff x="1447800" y="1796832"/>
                <a:chExt cx="990599" cy="833383"/>
              </a:xfrm>
            </p:grpSpPr>
            <p:pic>
              <p:nvPicPr>
                <p:cNvPr id="6147" name="Picture 3"/>
                <p:cNvPicPr>
                  <a:picLocks noChangeAspect="1" noChangeArrowheads="1"/>
                </p:cNvPicPr>
                <p:nvPr/>
              </p:nvPicPr>
              <p:blipFill rotWithShape="1">
                <a:blip r:embed="rId3" cstate="print">
                  <a:duotone>
                    <a:schemeClr val="accent4">
                      <a:shade val="45000"/>
                      <a:satMod val="135000"/>
                    </a:schemeClr>
                    <a:prstClr val="white"/>
                  </a:duotone>
                  <a:extLst>
                    <a:ext uri="{28A0092B-C50C-407E-A947-70E740481C1C}">
                      <a14:useLocalDpi xmlns:a14="http://schemas.microsoft.com/office/drawing/2010/main" val="0"/>
                    </a:ext>
                  </a:extLst>
                </a:blip>
                <a:srcRect r="28326"/>
                <a:stretch/>
              </p:blipFill>
              <p:spPr bwMode="auto">
                <a:xfrm>
                  <a:off x="1447800" y="1796832"/>
                  <a:ext cx="990599" cy="8333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6" name="Freeform 10"/>
                <p:cNvSpPr>
                  <a:spLocks noEditPoints="1"/>
                </p:cNvSpPr>
                <p:nvPr/>
              </p:nvSpPr>
              <p:spPr bwMode="black">
                <a:xfrm>
                  <a:off x="1639899" y="1962150"/>
                  <a:ext cx="606400" cy="362999"/>
                </a:xfrm>
                <a:custGeom>
                  <a:avLst/>
                  <a:gdLst>
                    <a:gd name="T0" fmla="*/ 401 w 672"/>
                    <a:gd name="T1" fmla="*/ 114 h 402"/>
                    <a:gd name="T2" fmla="*/ 545 w 672"/>
                    <a:gd name="T3" fmla="*/ 258 h 402"/>
                    <a:gd name="T4" fmla="*/ 401 w 672"/>
                    <a:gd name="T5" fmla="*/ 402 h 402"/>
                    <a:gd name="T6" fmla="*/ 401 w 672"/>
                    <a:gd name="T7" fmla="*/ 402 h 402"/>
                    <a:gd name="T8" fmla="*/ 401 w 672"/>
                    <a:gd name="T9" fmla="*/ 402 h 402"/>
                    <a:gd name="T10" fmla="*/ 96 w 672"/>
                    <a:gd name="T11" fmla="*/ 402 h 402"/>
                    <a:gd name="T12" fmla="*/ 96 w 672"/>
                    <a:gd name="T13" fmla="*/ 402 h 402"/>
                    <a:gd name="T14" fmla="*/ 90 w 672"/>
                    <a:gd name="T15" fmla="*/ 402 h 402"/>
                    <a:gd name="T16" fmla="*/ 90 w 672"/>
                    <a:gd name="T17" fmla="*/ 402 h 402"/>
                    <a:gd name="T18" fmla="*/ 89 w 672"/>
                    <a:gd name="T19" fmla="*/ 402 h 402"/>
                    <a:gd name="T20" fmla="*/ 0 w 672"/>
                    <a:gd name="T21" fmla="*/ 314 h 402"/>
                    <a:gd name="T22" fmla="*/ 89 w 672"/>
                    <a:gd name="T23" fmla="*/ 225 h 402"/>
                    <a:gd name="T24" fmla="*/ 124 w 672"/>
                    <a:gd name="T25" fmla="*/ 233 h 402"/>
                    <a:gd name="T26" fmla="*/ 226 w 672"/>
                    <a:gd name="T27" fmla="*/ 171 h 402"/>
                    <a:gd name="T28" fmla="*/ 278 w 672"/>
                    <a:gd name="T29" fmla="*/ 184 h 402"/>
                    <a:gd name="T30" fmla="*/ 401 w 672"/>
                    <a:gd name="T31" fmla="*/ 114 h 402"/>
                    <a:gd name="T32" fmla="*/ 544 w 672"/>
                    <a:gd name="T33" fmla="*/ 0 h 402"/>
                    <a:gd name="T34" fmla="*/ 672 w 672"/>
                    <a:gd name="T35" fmla="*/ 128 h 402"/>
                    <a:gd name="T36" fmla="*/ 557 w 672"/>
                    <a:gd name="T37" fmla="*/ 255 h 402"/>
                    <a:gd name="T38" fmla="*/ 557 w 672"/>
                    <a:gd name="T39" fmla="*/ 253 h 402"/>
                    <a:gd name="T40" fmla="*/ 403 w 672"/>
                    <a:gd name="T41" fmla="*/ 100 h 402"/>
                    <a:gd name="T42" fmla="*/ 273 w 672"/>
                    <a:gd name="T43" fmla="*/ 171 h 402"/>
                    <a:gd name="T44" fmla="*/ 229 w 672"/>
                    <a:gd name="T45" fmla="*/ 159 h 402"/>
                    <a:gd name="T46" fmla="*/ 192 w 672"/>
                    <a:gd name="T47" fmla="*/ 168 h 402"/>
                    <a:gd name="T48" fmla="*/ 265 w 672"/>
                    <a:gd name="T49" fmla="*/ 104 h 402"/>
                    <a:gd name="T50" fmla="*/ 295 w 672"/>
                    <a:gd name="T51" fmla="*/ 111 h 402"/>
                    <a:gd name="T52" fmla="*/ 387 w 672"/>
                    <a:gd name="T53" fmla="*/ 53 h 402"/>
                    <a:gd name="T54" fmla="*/ 433 w 672"/>
                    <a:gd name="T55" fmla="*/ 65 h 402"/>
                    <a:gd name="T56" fmla="*/ 544 w 672"/>
                    <a:gd name="T57"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2" h="402">
                      <a:moveTo>
                        <a:pt x="401" y="114"/>
                      </a:moveTo>
                      <a:cubicBezTo>
                        <a:pt x="481" y="114"/>
                        <a:pt x="545" y="178"/>
                        <a:pt x="545" y="258"/>
                      </a:cubicBezTo>
                      <a:cubicBezTo>
                        <a:pt x="545" y="338"/>
                        <a:pt x="481" y="402"/>
                        <a:pt x="401" y="402"/>
                      </a:cubicBezTo>
                      <a:cubicBezTo>
                        <a:pt x="401" y="402"/>
                        <a:pt x="401" y="402"/>
                        <a:pt x="401" y="402"/>
                      </a:cubicBezTo>
                      <a:cubicBezTo>
                        <a:pt x="401" y="402"/>
                        <a:pt x="401" y="402"/>
                        <a:pt x="401" y="402"/>
                      </a:cubicBezTo>
                      <a:cubicBezTo>
                        <a:pt x="96" y="402"/>
                        <a:pt x="96" y="402"/>
                        <a:pt x="96" y="402"/>
                      </a:cubicBezTo>
                      <a:cubicBezTo>
                        <a:pt x="96" y="402"/>
                        <a:pt x="96" y="402"/>
                        <a:pt x="96" y="402"/>
                      </a:cubicBezTo>
                      <a:cubicBezTo>
                        <a:pt x="90" y="402"/>
                        <a:pt x="90" y="402"/>
                        <a:pt x="90" y="402"/>
                      </a:cubicBezTo>
                      <a:cubicBezTo>
                        <a:pt x="90" y="402"/>
                        <a:pt x="90" y="402"/>
                        <a:pt x="90" y="402"/>
                      </a:cubicBezTo>
                      <a:cubicBezTo>
                        <a:pt x="90" y="402"/>
                        <a:pt x="89" y="402"/>
                        <a:pt x="89" y="402"/>
                      </a:cubicBezTo>
                      <a:cubicBezTo>
                        <a:pt x="40" y="402"/>
                        <a:pt x="0" y="363"/>
                        <a:pt x="0" y="314"/>
                      </a:cubicBezTo>
                      <a:cubicBezTo>
                        <a:pt x="0" y="265"/>
                        <a:pt x="40" y="225"/>
                        <a:pt x="89" y="225"/>
                      </a:cubicBezTo>
                      <a:cubicBezTo>
                        <a:pt x="102" y="225"/>
                        <a:pt x="114" y="228"/>
                        <a:pt x="124" y="233"/>
                      </a:cubicBezTo>
                      <a:cubicBezTo>
                        <a:pt x="143" y="196"/>
                        <a:pt x="181" y="171"/>
                        <a:pt x="226" y="171"/>
                      </a:cubicBezTo>
                      <a:cubicBezTo>
                        <a:pt x="244" y="171"/>
                        <a:pt x="262" y="176"/>
                        <a:pt x="278" y="184"/>
                      </a:cubicBezTo>
                      <a:cubicBezTo>
                        <a:pt x="303" y="142"/>
                        <a:pt x="349" y="114"/>
                        <a:pt x="401" y="114"/>
                      </a:cubicBezTo>
                      <a:close/>
                      <a:moveTo>
                        <a:pt x="544" y="0"/>
                      </a:moveTo>
                      <a:cubicBezTo>
                        <a:pt x="615" y="0"/>
                        <a:pt x="672" y="57"/>
                        <a:pt x="672" y="128"/>
                      </a:cubicBezTo>
                      <a:cubicBezTo>
                        <a:pt x="672" y="194"/>
                        <a:pt x="622" y="249"/>
                        <a:pt x="557" y="255"/>
                      </a:cubicBezTo>
                      <a:cubicBezTo>
                        <a:pt x="557" y="253"/>
                        <a:pt x="557" y="253"/>
                        <a:pt x="557" y="253"/>
                      </a:cubicBezTo>
                      <a:cubicBezTo>
                        <a:pt x="557" y="168"/>
                        <a:pt x="488" y="100"/>
                        <a:pt x="403" y="100"/>
                      </a:cubicBezTo>
                      <a:cubicBezTo>
                        <a:pt x="348" y="100"/>
                        <a:pt x="300" y="128"/>
                        <a:pt x="273" y="171"/>
                      </a:cubicBezTo>
                      <a:cubicBezTo>
                        <a:pt x="260" y="163"/>
                        <a:pt x="245" y="159"/>
                        <a:pt x="229" y="159"/>
                      </a:cubicBezTo>
                      <a:cubicBezTo>
                        <a:pt x="216" y="159"/>
                        <a:pt x="203" y="162"/>
                        <a:pt x="192" y="168"/>
                      </a:cubicBezTo>
                      <a:cubicBezTo>
                        <a:pt x="196" y="132"/>
                        <a:pt x="227" y="104"/>
                        <a:pt x="265" y="104"/>
                      </a:cubicBezTo>
                      <a:cubicBezTo>
                        <a:pt x="275" y="104"/>
                        <a:pt x="286" y="106"/>
                        <a:pt x="295" y="111"/>
                      </a:cubicBezTo>
                      <a:cubicBezTo>
                        <a:pt x="311" y="77"/>
                        <a:pt x="346" y="53"/>
                        <a:pt x="387" y="53"/>
                      </a:cubicBezTo>
                      <a:cubicBezTo>
                        <a:pt x="403" y="53"/>
                        <a:pt x="419" y="57"/>
                        <a:pt x="433" y="65"/>
                      </a:cubicBezTo>
                      <a:cubicBezTo>
                        <a:pt x="455" y="26"/>
                        <a:pt x="496" y="0"/>
                        <a:pt x="544" y="0"/>
                      </a:cubicBezTo>
                      <a:close/>
                    </a:path>
                  </a:pathLst>
                </a:custGeom>
                <a:solidFill>
                  <a:schemeClr val="accent4"/>
                </a:solidFill>
                <a:ln>
                  <a:noFill/>
                </a:ln>
                <a:extLst/>
              </p:spPr>
              <p:txBody>
                <a:bodyPr vert="horz" wrap="square" lIns="121888" tIns="60944" rIns="121888" bIns="60944" numCol="1" anchor="t" anchorCtr="0" compatLnSpc="1">
                  <a:prstTxWarp prst="textNoShape">
                    <a:avLst/>
                  </a:prstTxWarp>
                </a:bodyPr>
                <a:lstStyle/>
                <a:p>
                  <a:endParaRPr lang="en-US" sz="2000" dirty="0"/>
                </a:p>
              </p:txBody>
            </p:sp>
          </p:grpSp>
          <p:sp>
            <p:nvSpPr>
              <p:cNvPr id="38" name="TextBox 37"/>
              <p:cNvSpPr txBox="1"/>
              <p:nvPr/>
            </p:nvSpPr>
            <p:spPr>
              <a:xfrm>
                <a:off x="469671" y="2200793"/>
                <a:ext cx="2514600"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000" dirty="0">
                    <a:solidFill>
                      <a:schemeClr val="tx2">
                        <a:alpha val="99000"/>
                      </a:schemeClr>
                    </a:solidFill>
                    <a:latin typeface="+mn-lt"/>
                  </a:rPr>
                  <a:t>Management Portal</a:t>
                </a:r>
              </a:p>
            </p:txBody>
          </p:sp>
        </p:grpSp>
        <p:grpSp>
          <p:nvGrpSpPr>
            <p:cNvPr id="37" name="Group 36"/>
            <p:cNvGrpSpPr/>
            <p:nvPr/>
          </p:nvGrpSpPr>
          <p:grpSpPr>
            <a:xfrm>
              <a:off x="486561" y="2802831"/>
              <a:ext cx="2514600" cy="822285"/>
              <a:chOff x="486561" y="2842012"/>
              <a:chExt cx="2514600" cy="822285"/>
            </a:xfrm>
          </p:grpSpPr>
          <p:sp>
            <p:nvSpPr>
              <p:cNvPr id="35" name="Rectangle 34"/>
              <p:cNvSpPr/>
              <p:nvPr/>
            </p:nvSpPr>
            <p:spPr bwMode="auto">
              <a:xfrm>
                <a:off x="1503570" y="2842012"/>
                <a:ext cx="446804" cy="446804"/>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0" bIns="0" numCol="1" rtlCol="0" anchor="ctr" anchorCtr="0" compatLnSpc="1">
                <a:prstTxWarp prst="textNoShape">
                  <a:avLst/>
                </a:prstTxWarp>
              </a:bodyPr>
              <a:lstStyle/>
              <a:p>
                <a:pPr algn="ctr" defTabSz="1218291" fontAlgn="base">
                  <a:spcBef>
                    <a:spcPct val="0"/>
                  </a:spcBef>
                  <a:spcAft>
                    <a:spcPct val="0"/>
                  </a:spcAft>
                </a:pPr>
                <a:r>
                  <a:rPr lang="en-US" sz="2000" dirty="0">
                    <a:solidFill>
                      <a:schemeClr val="accent4">
                        <a:lumMod val="20000"/>
                        <a:lumOff val="80000"/>
                      </a:schemeClr>
                    </a:solidFill>
                  </a:rPr>
                  <a:t>&gt;_</a:t>
                </a:r>
              </a:p>
            </p:txBody>
          </p:sp>
          <p:sp>
            <p:nvSpPr>
              <p:cNvPr id="40" name="TextBox 39"/>
              <p:cNvSpPr txBox="1"/>
              <p:nvPr/>
            </p:nvSpPr>
            <p:spPr>
              <a:xfrm>
                <a:off x="486561" y="3371129"/>
                <a:ext cx="2514600"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000" dirty="0">
                    <a:solidFill>
                      <a:schemeClr val="tx2">
                        <a:alpha val="99000"/>
                      </a:schemeClr>
                    </a:solidFill>
                    <a:latin typeface="+mn-lt"/>
                  </a:rPr>
                  <a:t>Scripting </a:t>
                </a:r>
              </a:p>
              <a:p>
                <a:pPr algn="ctr"/>
                <a:r>
                  <a:rPr lang="en-US" sz="2000" dirty="0">
                    <a:solidFill>
                      <a:schemeClr val="tx2">
                        <a:alpha val="99000"/>
                      </a:schemeClr>
                    </a:solidFill>
                    <a:latin typeface="+mn-lt"/>
                  </a:rPr>
                  <a:t>(Windows, Linux and Mac) </a:t>
                </a:r>
              </a:p>
            </p:txBody>
          </p:sp>
        </p:grpSp>
        <p:grpSp>
          <p:nvGrpSpPr>
            <p:cNvPr id="39" name="Group 38"/>
            <p:cNvGrpSpPr/>
            <p:nvPr/>
          </p:nvGrpSpPr>
          <p:grpSpPr>
            <a:xfrm>
              <a:off x="490300" y="3933987"/>
              <a:ext cx="2514600" cy="723863"/>
              <a:chOff x="490300" y="3933987"/>
              <a:chExt cx="2514600" cy="723863"/>
            </a:xfrm>
          </p:grpSpPr>
          <p:sp>
            <p:nvSpPr>
              <p:cNvPr id="41" name="Freeform 87"/>
              <p:cNvSpPr>
                <a:spLocks noEditPoints="1"/>
              </p:cNvSpPr>
              <p:nvPr/>
            </p:nvSpPr>
            <p:spPr bwMode="black">
              <a:xfrm>
                <a:off x="1507374" y="3933987"/>
                <a:ext cx="480452" cy="390866"/>
              </a:xfrm>
              <a:custGeom>
                <a:avLst/>
                <a:gdLst>
                  <a:gd name="T0" fmla="*/ 478 w 667"/>
                  <a:gd name="T1" fmla="*/ 242 h 543"/>
                  <a:gd name="T2" fmla="*/ 398 w 667"/>
                  <a:gd name="T3" fmla="*/ 228 h 543"/>
                  <a:gd name="T4" fmla="*/ 420 w 667"/>
                  <a:gd name="T5" fmla="*/ 150 h 543"/>
                  <a:gd name="T6" fmla="*/ 382 w 667"/>
                  <a:gd name="T7" fmla="*/ 107 h 543"/>
                  <a:gd name="T8" fmla="*/ 312 w 667"/>
                  <a:gd name="T9" fmla="*/ 149 h 543"/>
                  <a:gd name="T10" fmla="*/ 278 w 667"/>
                  <a:gd name="T11" fmla="*/ 64 h 543"/>
                  <a:gd name="T12" fmla="*/ 220 w 667"/>
                  <a:gd name="T13" fmla="*/ 54 h 543"/>
                  <a:gd name="T14" fmla="*/ 192 w 667"/>
                  <a:gd name="T15" fmla="*/ 142 h 543"/>
                  <a:gd name="T16" fmla="*/ 120 w 667"/>
                  <a:gd name="T17" fmla="*/ 105 h 543"/>
                  <a:gd name="T18" fmla="*/ 70 w 667"/>
                  <a:gd name="T19" fmla="*/ 135 h 543"/>
                  <a:gd name="T20" fmla="*/ 98 w 667"/>
                  <a:gd name="T21" fmla="*/ 212 h 543"/>
                  <a:gd name="T22" fmla="*/ 20 w 667"/>
                  <a:gd name="T23" fmla="*/ 232 h 543"/>
                  <a:gd name="T24" fmla="*/ 0 w 667"/>
                  <a:gd name="T25" fmla="*/ 287 h 543"/>
                  <a:gd name="T26" fmla="*/ 72 w 667"/>
                  <a:gd name="T27" fmla="*/ 327 h 543"/>
                  <a:gd name="T28" fmla="*/ 23 w 667"/>
                  <a:gd name="T29" fmla="*/ 393 h 543"/>
                  <a:gd name="T30" fmla="*/ 45 w 667"/>
                  <a:gd name="T31" fmla="*/ 448 h 543"/>
                  <a:gd name="T32" fmla="*/ 125 w 667"/>
                  <a:gd name="T33" fmla="*/ 431 h 543"/>
                  <a:gd name="T34" fmla="*/ 132 w 667"/>
                  <a:gd name="T35" fmla="*/ 513 h 543"/>
                  <a:gd name="T36" fmla="*/ 182 w 667"/>
                  <a:gd name="T37" fmla="*/ 541 h 543"/>
                  <a:gd name="T38" fmla="*/ 233 w 667"/>
                  <a:gd name="T39" fmla="*/ 478 h 543"/>
                  <a:gd name="T40" fmla="*/ 253 w 667"/>
                  <a:gd name="T41" fmla="*/ 478 h 543"/>
                  <a:gd name="T42" fmla="*/ 305 w 667"/>
                  <a:gd name="T43" fmla="*/ 541 h 543"/>
                  <a:gd name="T44" fmla="*/ 355 w 667"/>
                  <a:gd name="T45" fmla="*/ 513 h 543"/>
                  <a:gd name="T46" fmla="*/ 362 w 667"/>
                  <a:gd name="T47" fmla="*/ 431 h 543"/>
                  <a:gd name="T48" fmla="*/ 442 w 667"/>
                  <a:gd name="T49" fmla="*/ 448 h 543"/>
                  <a:gd name="T50" fmla="*/ 463 w 667"/>
                  <a:gd name="T51" fmla="*/ 393 h 543"/>
                  <a:gd name="T52" fmla="*/ 415 w 667"/>
                  <a:gd name="T53" fmla="*/ 327 h 543"/>
                  <a:gd name="T54" fmla="*/ 487 w 667"/>
                  <a:gd name="T55" fmla="*/ 287 h 543"/>
                  <a:gd name="T56" fmla="*/ 312 w 667"/>
                  <a:gd name="T57" fmla="*/ 375 h 543"/>
                  <a:gd name="T58" fmla="*/ 175 w 667"/>
                  <a:gd name="T59" fmla="*/ 375 h 543"/>
                  <a:gd name="T60" fmla="*/ 175 w 667"/>
                  <a:gd name="T61" fmla="*/ 238 h 543"/>
                  <a:gd name="T62" fmla="*/ 312 w 667"/>
                  <a:gd name="T63" fmla="*/ 238 h 543"/>
                  <a:gd name="T64" fmla="*/ 198 w 667"/>
                  <a:gd name="T65" fmla="*/ 306 h 543"/>
                  <a:gd name="T66" fmla="*/ 288 w 667"/>
                  <a:gd name="T67" fmla="*/ 306 h 543"/>
                  <a:gd name="T68" fmla="*/ 198 w 667"/>
                  <a:gd name="T69" fmla="*/ 306 h 543"/>
                  <a:gd name="T70" fmla="*/ 638 w 667"/>
                  <a:gd name="T71" fmla="*/ 133 h 543"/>
                  <a:gd name="T72" fmla="*/ 662 w 667"/>
                  <a:gd name="T73" fmla="*/ 92 h 543"/>
                  <a:gd name="T74" fmla="*/ 665 w 667"/>
                  <a:gd name="T75" fmla="*/ 77 h 543"/>
                  <a:gd name="T76" fmla="*/ 642 w 667"/>
                  <a:gd name="T77" fmla="*/ 52 h 543"/>
                  <a:gd name="T78" fmla="*/ 605 w 667"/>
                  <a:gd name="T79" fmla="*/ 62 h 543"/>
                  <a:gd name="T80" fmla="*/ 566 w 667"/>
                  <a:gd name="T81" fmla="*/ 10 h 543"/>
                  <a:gd name="T82" fmla="*/ 531 w 667"/>
                  <a:gd name="T83" fmla="*/ 0 h 543"/>
                  <a:gd name="T84" fmla="*/ 511 w 667"/>
                  <a:gd name="T85" fmla="*/ 45 h 543"/>
                  <a:gd name="T86" fmla="*/ 446 w 667"/>
                  <a:gd name="T87" fmla="*/ 52 h 543"/>
                  <a:gd name="T88" fmla="*/ 432 w 667"/>
                  <a:gd name="T89" fmla="*/ 57 h 543"/>
                  <a:gd name="T90" fmla="*/ 419 w 667"/>
                  <a:gd name="T91" fmla="*/ 83 h 543"/>
                  <a:gd name="T92" fmla="*/ 451 w 667"/>
                  <a:gd name="T93" fmla="*/ 117 h 543"/>
                  <a:gd name="T94" fmla="*/ 451 w 667"/>
                  <a:gd name="T95" fmla="*/ 152 h 543"/>
                  <a:gd name="T96" fmla="*/ 419 w 667"/>
                  <a:gd name="T97" fmla="*/ 185 h 543"/>
                  <a:gd name="T98" fmla="*/ 432 w 667"/>
                  <a:gd name="T99" fmla="*/ 210 h 543"/>
                  <a:gd name="T100" fmla="*/ 446 w 667"/>
                  <a:gd name="T101" fmla="*/ 217 h 543"/>
                  <a:gd name="T102" fmla="*/ 511 w 667"/>
                  <a:gd name="T103" fmla="*/ 222 h 543"/>
                  <a:gd name="T104" fmla="*/ 531 w 667"/>
                  <a:gd name="T105" fmla="*/ 267 h 543"/>
                  <a:gd name="T106" fmla="*/ 566 w 667"/>
                  <a:gd name="T107" fmla="*/ 258 h 543"/>
                  <a:gd name="T108" fmla="*/ 605 w 667"/>
                  <a:gd name="T109" fmla="*/ 205 h 543"/>
                  <a:gd name="T110" fmla="*/ 642 w 667"/>
                  <a:gd name="T111" fmla="*/ 217 h 543"/>
                  <a:gd name="T112" fmla="*/ 665 w 667"/>
                  <a:gd name="T113" fmla="*/ 190 h 543"/>
                  <a:gd name="T114" fmla="*/ 662 w 667"/>
                  <a:gd name="T115" fmla="*/ 177 h 543"/>
                  <a:gd name="T116" fmla="*/ 635 w 667"/>
                  <a:gd name="T117" fmla="*/ 152 h 543"/>
                  <a:gd name="T118" fmla="*/ 543 w 667"/>
                  <a:gd name="T119" fmla="*/ 170 h 543"/>
                  <a:gd name="T120" fmla="*/ 543 w 667"/>
                  <a:gd name="T121" fmla="*/ 97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7" h="543">
                    <a:moveTo>
                      <a:pt x="487" y="287"/>
                    </a:moveTo>
                    <a:cubicBezTo>
                      <a:pt x="478" y="242"/>
                      <a:pt x="478" y="242"/>
                      <a:pt x="478" y="242"/>
                    </a:cubicBezTo>
                    <a:cubicBezTo>
                      <a:pt x="477" y="237"/>
                      <a:pt x="473" y="233"/>
                      <a:pt x="467" y="232"/>
                    </a:cubicBezTo>
                    <a:cubicBezTo>
                      <a:pt x="398" y="228"/>
                      <a:pt x="398" y="228"/>
                      <a:pt x="398" y="228"/>
                    </a:cubicBezTo>
                    <a:cubicBezTo>
                      <a:pt x="395" y="223"/>
                      <a:pt x="392" y="217"/>
                      <a:pt x="388" y="212"/>
                    </a:cubicBezTo>
                    <a:cubicBezTo>
                      <a:pt x="420" y="150"/>
                      <a:pt x="420" y="150"/>
                      <a:pt x="420" y="150"/>
                    </a:cubicBezTo>
                    <a:cubicBezTo>
                      <a:pt x="423" y="145"/>
                      <a:pt x="422" y="139"/>
                      <a:pt x="417" y="135"/>
                    </a:cubicBezTo>
                    <a:cubicBezTo>
                      <a:pt x="382" y="107"/>
                      <a:pt x="382" y="107"/>
                      <a:pt x="382" y="107"/>
                    </a:cubicBezTo>
                    <a:cubicBezTo>
                      <a:pt x="378" y="102"/>
                      <a:pt x="372" y="102"/>
                      <a:pt x="367" y="105"/>
                    </a:cubicBezTo>
                    <a:cubicBezTo>
                      <a:pt x="312" y="149"/>
                      <a:pt x="312" y="149"/>
                      <a:pt x="312" y="149"/>
                    </a:cubicBezTo>
                    <a:cubicBezTo>
                      <a:pt x="307" y="145"/>
                      <a:pt x="302" y="144"/>
                      <a:pt x="295" y="142"/>
                    </a:cubicBezTo>
                    <a:cubicBezTo>
                      <a:pt x="278" y="64"/>
                      <a:pt x="278" y="64"/>
                      <a:pt x="278" y="64"/>
                    </a:cubicBezTo>
                    <a:cubicBezTo>
                      <a:pt x="277" y="59"/>
                      <a:pt x="272" y="54"/>
                      <a:pt x="267" y="54"/>
                    </a:cubicBezTo>
                    <a:cubicBezTo>
                      <a:pt x="220" y="54"/>
                      <a:pt x="220" y="54"/>
                      <a:pt x="220" y="54"/>
                    </a:cubicBezTo>
                    <a:cubicBezTo>
                      <a:pt x="215" y="54"/>
                      <a:pt x="210" y="59"/>
                      <a:pt x="208" y="64"/>
                    </a:cubicBezTo>
                    <a:cubicBezTo>
                      <a:pt x="192" y="142"/>
                      <a:pt x="192" y="142"/>
                      <a:pt x="192" y="142"/>
                    </a:cubicBezTo>
                    <a:cubicBezTo>
                      <a:pt x="185" y="144"/>
                      <a:pt x="180" y="145"/>
                      <a:pt x="175" y="149"/>
                    </a:cubicBezTo>
                    <a:cubicBezTo>
                      <a:pt x="120" y="105"/>
                      <a:pt x="120" y="105"/>
                      <a:pt x="120" y="105"/>
                    </a:cubicBezTo>
                    <a:cubicBezTo>
                      <a:pt x="115" y="102"/>
                      <a:pt x="108" y="102"/>
                      <a:pt x="105" y="105"/>
                    </a:cubicBezTo>
                    <a:cubicBezTo>
                      <a:pt x="70" y="135"/>
                      <a:pt x="70" y="135"/>
                      <a:pt x="70" y="135"/>
                    </a:cubicBezTo>
                    <a:cubicBezTo>
                      <a:pt x="65" y="139"/>
                      <a:pt x="65" y="145"/>
                      <a:pt x="67" y="150"/>
                    </a:cubicBezTo>
                    <a:cubicBezTo>
                      <a:pt x="98" y="212"/>
                      <a:pt x="98" y="212"/>
                      <a:pt x="98" y="212"/>
                    </a:cubicBezTo>
                    <a:cubicBezTo>
                      <a:pt x="95" y="217"/>
                      <a:pt x="92" y="223"/>
                      <a:pt x="88" y="228"/>
                    </a:cubicBezTo>
                    <a:cubicBezTo>
                      <a:pt x="20" y="232"/>
                      <a:pt x="20" y="232"/>
                      <a:pt x="20" y="232"/>
                    </a:cubicBezTo>
                    <a:cubicBezTo>
                      <a:pt x="13" y="232"/>
                      <a:pt x="10" y="237"/>
                      <a:pt x="8" y="242"/>
                    </a:cubicBezTo>
                    <a:cubicBezTo>
                      <a:pt x="0" y="287"/>
                      <a:pt x="0" y="287"/>
                      <a:pt x="0" y="287"/>
                    </a:cubicBezTo>
                    <a:cubicBezTo>
                      <a:pt x="0" y="292"/>
                      <a:pt x="2" y="298"/>
                      <a:pt x="7" y="300"/>
                    </a:cubicBezTo>
                    <a:cubicBezTo>
                      <a:pt x="72" y="327"/>
                      <a:pt x="72" y="327"/>
                      <a:pt x="72" y="327"/>
                    </a:cubicBezTo>
                    <a:cubicBezTo>
                      <a:pt x="73" y="333"/>
                      <a:pt x="73" y="340"/>
                      <a:pt x="75" y="347"/>
                    </a:cubicBezTo>
                    <a:cubicBezTo>
                      <a:pt x="23" y="393"/>
                      <a:pt x="23" y="393"/>
                      <a:pt x="23" y="393"/>
                    </a:cubicBezTo>
                    <a:cubicBezTo>
                      <a:pt x="20" y="397"/>
                      <a:pt x="18" y="403"/>
                      <a:pt x="22" y="408"/>
                    </a:cubicBezTo>
                    <a:cubicBezTo>
                      <a:pt x="45" y="448"/>
                      <a:pt x="45" y="448"/>
                      <a:pt x="45" y="448"/>
                    </a:cubicBezTo>
                    <a:cubicBezTo>
                      <a:pt x="47" y="451"/>
                      <a:pt x="53" y="455"/>
                      <a:pt x="58" y="453"/>
                    </a:cubicBezTo>
                    <a:cubicBezTo>
                      <a:pt x="125" y="431"/>
                      <a:pt x="125" y="431"/>
                      <a:pt x="125" y="431"/>
                    </a:cubicBezTo>
                    <a:cubicBezTo>
                      <a:pt x="130" y="436"/>
                      <a:pt x="135" y="441"/>
                      <a:pt x="140" y="445"/>
                    </a:cubicBezTo>
                    <a:cubicBezTo>
                      <a:pt x="132" y="513"/>
                      <a:pt x="132" y="513"/>
                      <a:pt x="132" y="513"/>
                    </a:cubicBezTo>
                    <a:cubicBezTo>
                      <a:pt x="130" y="520"/>
                      <a:pt x="133" y="525"/>
                      <a:pt x="138" y="526"/>
                    </a:cubicBezTo>
                    <a:cubicBezTo>
                      <a:pt x="182" y="541"/>
                      <a:pt x="182" y="541"/>
                      <a:pt x="182" y="541"/>
                    </a:cubicBezTo>
                    <a:cubicBezTo>
                      <a:pt x="187" y="543"/>
                      <a:pt x="193" y="541"/>
                      <a:pt x="197" y="538"/>
                    </a:cubicBezTo>
                    <a:cubicBezTo>
                      <a:pt x="233" y="478"/>
                      <a:pt x="233" y="478"/>
                      <a:pt x="233" y="478"/>
                    </a:cubicBezTo>
                    <a:cubicBezTo>
                      <a:pt x="237" y="478"/>
                      <a:pt x="240" y="480"/>
                      <a:pt x="243" y="480"/>
                    </a:cubicBezTo>
                    <a:cubicBezTo>
                      <a:pt x="247" y="480"/>
                      <a:pt x="250" y="478"/>
                      <a:pt x="253" y="478"/>
                    </a:cubicBezTo>
                    <a:cubicBezTo>
                      <a:pt x="290" y="538"/>
                      <a:pt x="290" y="538"/>
                      <a:pt x="290" y="538"/>
                    </a:cubicBezTo>
                    <a:cubicBezTo>
                      <a:pt x="293" y="541"/>
                      <a:pt x="300" y="543"/>
                      <a:pt x="305" y="541"/>
                    </a:cubicBezTo>
                    <a:cubicBezTo>
                      <a:pt x="348" y="526"/>
                      <a:pt x="348" y="526"/>
                      <a:pt x="348" y="526"/>
                    </a:cubicBezTo>
                    <a:cubicBezTo>
                      <a:pt x="353" y="525"/>
                      <a:pt x="357" y="520"/>
                      <a:pt x="355" y="513"/>
                    </a:cubicBezTo>
                    <a:cubicBezTo>
                      <a:pt x="347" y="445"/>
                      <a:pt x="347" y="445"/>
                      <a:pt x="347" y="445"/>
                    </a:cubicBezTo>
                    <a:cubicBezTo>
                      <a:pt x="352" y="440"/>
                      <a:pt x="357" y="436"/>
                      <a:pt x="362" y="431"/>
                    </a:cubicBezTo>
                    <a:cubicBezTo>
                      <a:pt x="428" y="453"/>
                      <a:pt x="428" y="453"/>
                      <a:pt x="428" y="453"/>
                    </a:cubicBezTo>
                    <a:cubicBezTo>
                      <a:pt x="433" y="455"/>
                      <a:pt x="440" y="451"/>
                      <a:pt x="442" y="448"/>
                    </a:cubicBezTo>
                    <a:cubicBezTo>
                      <a:pt x="465" y="408"/>
                      <a:pt x="465" y="408"/>
                      <a:pt x="465" y="408"/>
                    </a:cubicBezTo>
                    <a:cubicBezTo>
                      <a:pt x="468" y="403"/>
                      <a:pt x="467" y="397"/>
                      <a:pt x="463" y="393"/>
                    </a:cubicBezTo>
                    <a:cubicBezTo>
                      <a:pt x="412" y="347"/>
                      <a:pt x="412" y="347"/>
                      <a:pt x="412" y="347"/>
                    </a:cubicBezTo>
                    <a:cubicBezTo>
                      <a:pt x="413" y="340"/>
                      <a:pt x="413" y="333"/>
                      <a:pt x="415" y="327"/>
                    </a:cubicBezTo>
                    <a:cubicBezTo>
                      <a:pt x="480" y="300"/>
                      <a:pt x="480" y="300"/>
                      <a:pt x="480" y="300"/>
                    </a:cubicBezTo>
                    <a:cubicBezTo>
                      <a:pt x="485" y="298"/>
                      <a:pt x="487" y="293"/>
                      <a:pt x="487" y="287"/>
                    </a:cubicBezTo>
                    <a:close/>
                    <a:moveTo>
                      <a:pt x="340" y="307"/>
                    </a:moveTo>
                    <a:cubicBezTo>
                      <a:pt x="340" y="333"/>
                      <a:pt x="328" y="357"/>
                      <a:pt x="312" y="375"/>
                    </a:cubicBezTo>
                    <a:cubicBezTo>
                      <a:pt x="293" y="392"/>
                      <a:pt x="270" y="403"/>
                      <a:pt x="243" y="403"/>
                    </a:cubicBezTo>
                    <a:cubicBezTo>
                      <a:pt x="217" y="403"/>
                      <a:pt x="193" y="392"/>
                      <a:pt x="175" y="375"/>
                    </a:cubicBezTo>
                    <a:cubicBezTo>
                      <a:pt x="158" y="357"/>
                      <a:pt x="147" y="333"/>
                      <a:pt x="147" y="307"/>
                    </a:cubicBezTo>
                    <a:cubicBezTo>
                      <a:pt x="147" y="280"/>
                      <a:pt x="158" y="255"/>
                      <a:pt x="175" y="238"/>
                    </a:cubicBezTo>
                    <a:cubicBezTo>
                      <a:pt x="193" y="220"/>
                      <a:pt x="217" y="210"/>
                      <a:pt x="243" y="210"/>
                    </a:cubicBezTo>
                    <a:cubicBezTo>
                      <a:pt x="270" y="210"/>
                      <a:pt x="293" y="220"/>
                      <a:pt x="312" y="238"/>
                    </a:cubicBezTo>
                    <a:cubicBezTo>
                      <a:pt x="328" y="255"/>
                      <a:pt x="340" y="280"/>
                      <a:pt x="340" y="307"/>
                    </a:cubicBezTo>
                    <a:close/>
                    <a:moveTo>
                      <a:pt x="198" y="306"/>
                    </a:moveTo>
                    <a:cubicBezTo>
                      <a:pt x="198" y="281"/>
                      <a:pt x="218" y="261"/>
                      <a:pt x="243" y="261"/>
                    </a:cubicBezTo>
                    <a:cubicBezTo>
                      <a:pt x="268" y="261"/>
                      <a:pt x="288" y="281"/>
                      <a:pt x="288" y="306"/>
                    </a:cubicBezTo>
                    <a:cubicBezTo>
                      <a:pt x="288" y="331"/>
                      <a:pt x="268" y="351"/>
                      <a:pt x="243" y="351"/>
                    </a:cubicBezTo>
                    <a:cubicBezTo>
                      <a:pt x="218" y="351"/>
                      <a:pt x="198" y="331"/>
                      <a:pt x="198" y="306"/>
                    </a:cubicBezTo>
                    <a:close/>
                    <a:moveTo>
                      <a:pt x="635" y="152"/>
                    </a:moveTo>
                    <a:cubicBezTo>
                      <a:pt x="637" y="147"/>
                      <a:pt x="638" y="140"/>
                      <a:pt x="638" y="133"/>
                    </a:cubicBezTo>
                    <a:cubicBezTo>
                      <a:pt x="638" y="128"/>
                      <a:pt x="637" y="122"/>
                      <a:pt x="635" y="117"/>
                    </a:cubicBezTo>
                    <a:cubicBezTo>
                      <a:pt x="662" y="92"/>
                      <a:pt x="662" y="92"/>
                      <a:pt x="662" y="92"/>
                    </a:cubicBezTo>
                    <a:cubicBezTo>
                      <a:pt x="665" y="90"/>
                      <a:pt x="665" y="87"/>
                      <a:pt x="665" y="83"/>
                    </a:cubicBezTo>
                    <a:cubicBezTo>
                      <a:pt x="665" y="82"/>
                      <a:pt x="665" y="78"/>
                      <a:pt x="665" y="77"/>
                    </a:cubicBezTo>
                    <a:cubicBezTo>
                      <a:pt x="654" y="57"/>
                      <a:pt x="654" y="57"/>
                      <a:pt x="654" y="57"/>
                    </a:cubicBezTo>
                    <a:cubicBezTo>
                      <a:pt x="650" y="53"/>
                      <a:pt x="647" y="52"/>
                      <a:pt x="642" y="52"/>
                    </a:cubicBezTo>
                    <a:cubicBezTo>
                      <a:pt x="642" y="52"/>
                      <a:pt x="640" y="52"/>
                      <a:pt x="638" y="52"/>
                    </a:cubicBezTo>
                    <a:cubicBezTo>
                      <a:pt x="605" y="62"/>
                      <a:pt x="605" y="62"/>
                      <a:pt x="605" y="62"/>
                    </a:cubicBezTo>
                    <a:cubicBezTo>
                      <a:pt x="595" y="55"/>
                      <a:pt x="585" y="49"/>
                      <a:pt x="573" y="45"/>
                    </a:cubicBezTo>
                    <a:cubicBezTo>
                      <a:pt x="566" y="10"/>
                      <a:pt x="566" y="10"/>
                      <a:pt x="566" y="10"/>
                    </a:cubicBezTo>
                    <a:cubicBezTo>
                      <a:pt x="565" y="5"/>
                      <a:pt x="560" y="0"/>
                      <a:pt x="555" y="0"/>
                    </a:cubicBezTo>
                    <a:cubicBezTo>
                      <a:pt x="531" y="0"/>
                      <a:pt x="531" y="0"/>
                      <a:pt x="531" y="0"/>
                    </a:cubicBezTo>
                    <a:cubicBezTo>
                      <a:pt x="524" y="0"/>
                      <a:pt x="521" y="5"/>
                      <a:pt x="519" y="10"/>
                    </a:cubicBezTo>
                    <a:cubicBezTo>
                      <a:pt x="511" y="45"/>
                      <a:pt x="511" y="45"/>
                      <a:pt x="511" y="45"/>
                    </a:cubicBezTo>
                    <a:cubicBezTo>
                      <a:pt x="499" y="49"/>
                      <a:pt x="489" y="55"/>
                      <a:pt x="481" y="63"/>
                    </a:cubicBezTo>
                    <a:cubicBezTo>
                      <a:pt x="446" y="52"/>
                      <a:pt x="446" y="52"/>
                      <a:pt x="446" y="52"/>
                    </a:cubicBezTo>
                    <a:cubicBezTo>
                      <a:pt x="444" y="52"/>
                      <a:pt x="444" y="52"/>
                      <a:pt x="442" y="52"/>
                    </a:cubicBezTo>
                    <a:cubicBezTo>
                      <a:pt x="439" y="52"/>
                      <a:pt x="434" y="53"/>
                      <a:pt x="432" y="57"/>
                    </a:cubicBezTo>
                    <a:cubicBezTo>
                      <a:pt x="421" y="77"/>
                      <a:pt x="421" y="77"/>
                      <a:pt x="421" y="77"/>
                    </a:cubicBezTo>
                    <a:cubicBezTo>
                      <a:pt x="419" y="78"/>
                      <a:pt x="419" y="82"/>
                      <a:pt x="419" y="83"/>
                    </a:cubicBezTo>
                    <a:cubicBezTo>
                      <a:pt x="419" y="87"/>
                      <a:pt x="421" y="90"/>
                      <a:pt x="422" y="92"/>
                    </a:cubicBezTo>
                    <a:cubicBezTo>
                      <a:pt x="451" y="117"/>
                      <a:pt x="451" y="117"/>
                      <a:pt x="451" y="117"/>
                    </a:cubicBezTo>
                    <a:cubicBezTo>
                      <a:pt x="449" y="122"/>
                      <a:pt x="447" y="128"/>
                      <a:pt x="447" y="133"/>
                    </a:cubicBezTo>
                    <a:cubicBezTo>
                      <a:pt x="447" y="140"/>
                      <a:pt x="449" y="145"/>
                      <a:pt x="451" y="152"/>
                    </a:cubicBezTo>
                    <a:cubicBezTo>
                      <a:pt x="422" y="177"/>
                      <a:pt x="422" y="177"/>
                      <a:pt x="422" y="177"/>
                    </a:cubicBezTo>
                    <a:cubicBezTo>
                      <a:pt x="421" y="178"/>
                      <a:pt x="419" y="182"/>
                      <a:pt x="419" y="185"/>
                    </a:cubicBezTo>
                    <a:cubicBezTo>
                      <a:pt x="419" y="187"/>
                      <a:pt x="419" y="188"/>
                      <a:pt x="421" y="190"/>
                    </a:cubicBezTo>
                    <a:cubicBezTo>
                      <a:pt x="432" y="210"/>
                      <a:pt x="432" y="210"/>
                      <a:pt x="432" y="210"/>
                    </a:cubicBezTo>
                    <a:cubicBezTo>
                      <a:pt x="434" y="215"/>
                      <a:pt x="439" y="217"/>
                      <a:pt x="442" y="217"/>
                    </a:cubicBezTo>
                    <a:cubicBezTo>
                      <a:pt x="444" y="217"/>
                      <a:pt x="444" y="217"/>
                      <a:pt x="446" y="217"/>
                    </a:cubicBezTo>
                    <a:cubicBezTo>
                      <a:pt x="481" y="205"/>
                      <a:pt x="481" y="205"/>
                      <a:pt x="481" y="205"/>
                    </a:cubicBezTo>
                    <a:cubicBezTo>
                      <a:pt x="489" y="212"/>
                      <a:pt x="499" y="218"/>
                      <a:pt x="511" y="222"/>
                    </a:cubicBezTo>
                    <a:cubicBezTo>
                      <a:pt x="519" y="258"/>
                      <a:pt x="519" y="258"/>
                      <a:pt x="519" y="258"/>
                    </a:cubicBezTo>
                    <a:cubicBezTo>
                      <a:pt x="521" y="263"/>
                      <a:pt x="524" y="267"/>
                      <a:pt x="531" y="267"/>
                    </a:cubicBezTo>
                    <a:cubicBezTo>
                      <a:pt x="555" y="267"/>
                      <a:pt x="555" y="267"/>
                      <a:pt x="555" y="267"/>
                    </a:cubicBezTo>
                    <a:cubicBezTo>
                      <a:pt x="560" y="267"/>
                      <a:pt x="565" y="263"/>
                      <a:pt x="566" y="258"/>
                    </a:cubicBezTo>
                    <a:cubicBezTo>
                      <a:pt x="573" y="223"/>
                      <a:pt x="573" y="223"/>
                      <a:pt x="573" y="223"/>
                    </a:cubicBezTo>
                    <a:cubicBezTo>
                      <a:pt x="585" y="218"/>
                      <a:pt x="595" y="213"/>
                      <a:pt x="605" y="205"/>
                    </a:cubicBezTo>
                    <a:cubicBezTo>
                      <a:pt x="638" y="217"/>
                      <a:pt x="638" y="217"/>
                      <a:pt x="638" y="217"/>
                    </a:cubicBezTo>
                    <a:cubicBezTo>
                      <a:pt x="640" y="217"/>
                      <a:pt x="642" y="217"/>
                      <a:pt x="642" y="217"/>
                    </a:cubicBezTo>
                    <a:cubicBezTo>
                      <a:pt x="647" y="217"/>
                      <a:pt x="650" y="215"/>
                      <a:pt x="654" y="210"/>
                    </a:cubicBezTo>
                    <a:cubicBezTo>
                      <a:pt x="665" y="190"/>
                      <a:pt x="665" y="190"/>
                      <a:pt x="665" y="190"/>
                    </a:cubicBezTo>
                    <a:cubicBezTo>
                      <a:pt x="665" y="188"/>
                      <a:pt x="667" y="187"/>
                      <a:pt x="665" y="185"/>
                    </a:cubicBezTo>
                    <a:cubicBezTo>
                      <a:pt x="667" y="182"/>
                      <a:pt x="665" y="178"/>
                      <a:pt x="662" y="177"/>
                    </a:cubicBezTo>
                    <a:cubicBezTo>
                      <a:pt x="635" y="152"/>
                      <a:pt x="635" y="152"/>
                      <a:pt x="635" y="152"/>
                    </a:cubicBezTo>
                    <a:cubicBezTo>
                      <a:pt x="635" y="152"/>
                      <a:pt x="635" y="152"/>
                      <a:pt x="635" y="152"/>
                    </a:cubicBezTo>
                    <a:close/>
                    <a:moveTo>
                      <a:pt x="580" y="133"/>
                    </a:moveTo>
                    <a:cubicBezTo>
                      <a:pt x="580" y="153"/>
                      <a:pt x="563" y="170"/>
                      <a:pt x="543" y="170"/>
                    </a:cubicBezTo>
                    <a:cubicBezTo>
                      <a:pt x="523" y="170"/>
                      <a:pt x="506" y="153"/>
                      <a:pt x="506" y="133"/>
                    </a:cubicBezTo>
                    <a:cubicBezTo>
                      <a:pt x="506" y="113"/>
                      <a:pt x="523" y="97"/>
                      <a:pt x="543" y="97"/>
                    </a:cubicBezTo>
                    <a:cubicBezTo>
                      <a:pt x="563" y="97"/>
                      <a:pt x="580" y="113"/>
                      <a:pt x="580" y="133"/>
                    </a:cubicBezTo>
                    <a:close/>
                  </a:path>
                </a:pathLst>
              </a:custGeom>
              <a:solidFill>
                <a:schemeClr val="accent4"/>
              </a:solidFill>
              <a:ln>
                <a:noFill/>
              </a:ln>
              <a:extLst/>
            </p:spPr>
            <p:txBody>
              <a:bodyPr vert="horz" wrap="square" lIns="121888" tIns="60944" rIns="121888" bIns="60944" numCol="1" anchor="t" anchorCtr="0" compatLnSpc="1">
                <a:prstTxWarp prst="textNoShape">
                  <a:avLst/>
                </a:prstTxWarp>
              </a:bodyPr>
              <a:lstStyle/>
              <a:p>
                <a:endParaRPr lang="en-US" sz="2000" dirty="0"/>
              </a:p>
            </p:txBody>
          </p:sp>
          <p:sp>
            <p:nvSpPr>
              <p:cNvPr id="42" name="TextBox 41"/>
              <p:cNvSpPr txBox="1"/>
              <p:nvPr/>
            </p:nvSpPr>
            <p:spPr>
              <a:xfrm>
                <a:off x="490300" y="4364682"/>
                <a:ext cx="2514600"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000" dirty="0">
                    <a:solidFill>
                      <a:schemeClr val="tx2">
                        <a:alpha val="99000"/>
                      </a:schemeClr>
                    </a:solidFill>
                    <a:latin typeface="+mn-lt"/>
                  </a:rPr>
                  <a:t>REST API</a:t>
                </a:r>
              </a:p>
            </p:txBody>
          </p:sp>
        </p:grpSp>
      </p:grpSp>
      <p:grpSp>
        <p:nvGrpSpPr>
          <p:cNvPr id="13" name="Group 12"/>
          <p:cNvGrpSpPr/>
          <p:nvPr/>
        </p:nvGrpSpPr>
        <p:grpSpPr>
          <a:xfrm>
            <a:off x="8478806" y="1676731"/>
            <a:ext cx="3263082" cy="4713448"/>
            <a:chOff x="8779430" y="1563997"/>
            <a:chExt cx="3263082" cy="4713448"/>
          </a:xfrm>
        </p:grpSpPr>
        <p:grpSp>
          <p:nvGrpSpPr>
            <p:cNvPr id="53" name="Group 52"/>
            <p:cNvGrpSpPr/>
            <p:nvPr/>
          </p:nvGrpSpPr>
          <p:grpSpPr>
            <a:xfrm>
              <a:off x="8779430" y="1563997"/>
              <a:ext cx="3263082" cy="4713448"/>
              <a:chOff x="6079210" y="828676"/>
              <a:chExt cx="2683791" cy="3876674"/>
            </a:xfrm>
          </p:grpSpPr>
          <p:sp>
            <p:nvSpPr>
              <p:cNvPr id="5" name="Rectangle 4"/>
              <p:cNvSpPr/>
              <p:nvPr/>
            </p:nvSpPr>
            <p:spPr bwMode="auto">
              <a:xfrm>
                <a:off x="6079210" y="828676"/>
                <a:ext cx="2683791" cy="752474"/>
              </a:xfrm>
              <a:prstGeom prst="rect">
                <a:avLst/>
              </a:prstGeom>
              <a:solidFill>
                <a:schemeClr val="tx2"/>
              </a:solidFill>
              <a:ln w="9525" cap="flat" cmpd="sng" algn="ctr">
                <a:noFill/>
                <a:prstDash val="solid"/>
                <a:headEnd type="none" w="med" len="med"/>
                <a:tailEnd type="none" w="med" len="med"/>
              </a:ln>
              <a:effectLst/>
            </p:spPr>
            <p:txBody>
              <a:bodyPr vert="horz" wrap="square" lIns="243777" tIns="60944" rIns="121888" bIns="60944" numCol="1" rtlCol="0" anchor="ctr" anchorCtr="0" compatLnSpc="1">
                <a:prstTxWarp prst="textNoShape">
                  <a:avLst/>
                </a:prstTxWarp>
              </a:bodyPr>
              <a:lstStyle/>
              <a:p>
                <a:pPr algn="ctr">
                  <a:lnSpc>
                    <a:spcPct val="90000"/>
                  </a:lnSpc>
                  <a:buSzPct val="90000"/>
                  <a:defRPr/>
                </a:pPr>
                <a:r>
                  <a:rPr lang="en-US" sz="2000"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New Disk Persisted in Storage</a:t>
                </a:r>
              </a:p>
            </p:txBody>
          </p:sp>
          <p:sp>
            <p:nvSpPr>
              <p:cNvPr id="9" name="Rectangle 8"/>
              <p:cNvSpPr/>
              <p:nvPr/>
            </p:nvSpPr>
            <p:spPr bwMode="auto">
              <a:xfrm>
                <a:off x="6079210" y="1581150"/>
                <a:ext cx="2683791" cy="3124200"/>
              </a:xfrm>
              <a:prstGeom prst="rect">
                <a:avLst/>
              </a:prstGeom>
              <a:solidFill>
                <a:schemeClr val="accent4">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46" name="Freeform 128"/>
              <p:cNvSpPr>
                <a:spLocks noChangeAspect="1"/>
              </p:cNvSpPr>
              <p:nvPr/>
            </p:nvSpPr>
            <p:spPr bwMode="black">
              <a:xfrm>
                <a:off x="6172200" y="2469747"/>
                <a:ext cx="2438400" cy="1347007"/>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88" tIns="60944" rIns="121888" bIns="60944" numCol="1" anchor="t" anchorCtr="0" compatLnSpc="1">
                <a:prstTxWarp prst="textNoShape">
                  <a:avLst/>
                </a:prstTxWarp>
              </a:bodyPr>
              <a:lstStyle/>
              <a:p>
                <a:endParaRPr lang="en-US" sz="2000" dirty="0"/>
              </a:p>
            </p:txBody>
          </p:sp>
          <p:sp>
            <p:nvSpPr>
              <p:cNvPr id="51" name="TextBox 50"/>
              <p:cNvSpPr txBox="1"/>
              <p:nvPr/>
            </p:nvSpPr>
            <p:spPr>
              <a:xfrm>
                <a:off x="6232386" y="3836252"/>
                <a:ext cx="2341770"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r>
                  <a:rPr lang="en-US" sz="2000" dirty="0">
                    <a:solidFill>
                      <a:schemeClr val="accent5">
                        <a:alpha val="99000"/>
                      </a:schemeClr>
                    </a:solidFill>
                    <a:latin typeface="+mn-lt"/>
                  </a:rPr>
                  <a:t>Cloud</a:t>
                </a:r>
              </a:p>
            </p:txBody>
          </p:sp>
        </p:grpSp>
        <p:grpSp>
          <p:nvGrpSpPr>
            <p:cNvPr id="52" name="Group 51"/>
            <p:cNvGrpSpPr/>
            <p:nvPr/>
          </p:nvGrpSpPr>
          <p:grpSpPr>
            <a:xfrm>
              <a:off x="8903869" y="3278052"/>
              <a:ext cx="3076844" cy="1711707"/>
              <a:chOff x="6172200" y="2114550"/>
              <a:chExt cx="2530615" cy="1407829"/>
            </a:xfrm>
          </p:grpSpPr>
          <p:sp>
            <p:nvSpPr>
              <p:cNvPr id="47" name="TextBox 46"/>
              <p:cNvSpPr txBox="1"/>
              <p:nvPr/>
            </p:nvSpPr>
            <p:spPr>
              <a:xfrm>
                <a:off x="6172200" y="2114550"/>
                <a:ext cx="2530615"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000" dirty="0">
                    <a:solidFill>
                      <a:schemeClr val="tx2">
                        <a:alpha val="99000"/>
                      </a:schemeClr>
                    </a:solidFill>
                    <a:latin typeface="+mn-lt"/>
                  </a:rPr>
                  <a:t>Boot VM from New Disk</a:t>
                </a:r>
              </a:p>
            </p:txBody>
          </p:sp>
          <p:sp>
            <p:nvSpPr>
              <p:cNvPr id="50" name="Right Arrow 49"/>
              <p:cNvSpPr/>
              <p:nvPr/>
            </p:nvSpPr>
            <p:spPr bwMode="auto">
              <a:xfrm>
                <a:off x="7259543" y="3093089"/>
                <a:ext cx="445847"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grpSp>
        <p:pic>
          <p:nvPicPr>
            <p:cNvPr id="10" name="Picture 9"/>
            <p:cNvPicPr>
              <a:picLocks noChangeAspect="1"/>
            </p:cNvPicPr>
            <p:nvPr/>
          </p:nvPicPr>
          <p:blipFill>
            <a:blip r:embed="rId4">
              <a:lum bright="-40000" contrast="-40000"/>
            </a:blip>
            <a:stretch>
              <a:fillRect/>
            </a:stretch>
          </p:blipFill>
          <p:spPr>
            <a:xfrm>
              <a:off x="9566774" y="4284506"/>
              <a:ext cx="603986" cy="735287"/>
            </a:xfrm>
            <a:prstGeom prst="rect">
              <a:avLst/>
            </a:prstGeom>
          </p:spPr>
        </p:pic>
        <p:pic>
          <p:nvPicPr>
            <p:cNvPr id="11" name="Picture 10"/>
            <p:cNvPicPr>
              <a:picLocks noChangeAspect="1"/>
            </p:cNvPicPr>
            <p:nvPr/>
          </p:nvPicPr>
          <p:blipFill>
            <a:blip r:embed="rId5">
              <a:lum bright="-40000" contrast="-40000"/>
            </a:blip>
            <a:stretch>
              <a:fillRect/>
            </a:stretch>
          </p:blipFill>
          <p:spPr>
            <a:xfrm>
              <a:off x="10810864" y="4406268"/>
              <a:ext cx="669676" cy="611945"/>
            </a:xfrm>
            <a:prstGeom prst="rect">
              <a:avLst/>
            </a:prstGeom>
          </p:spPr>
        </p:pic>
      </p:grpSp>
      <p:grpSp>
        <p:nvGrpSpPr>
          <p:cNvPr id="12" name="Group 11"/>
          <p:cNvGrpSpPr/>
          <p:nvPr/>
        </p:nvGrpSpPr>
        <p:grpSpPr>
          <a:xfrm>
            <a:off x="4924941" y="1676732"/>
            <a:ext cx="3276699" cy="4713447"/>
            <a:chOff x="4984808" y="1563998"/>
            <a:chExt cx="3276699" cy="4713447"/>
          </a:xfrm>
        </p:grpSpPr>
        <p:sp>
          <p:nvSpPr>
            <p:cNvPr id="4" name="Rectangle 3"/>
            <p:cNvSpPr/>
            <p:nvPr/>
          </p:nvSpPr>
          <p:spPr bwMode="auto">
            <a:xfrm>
              <a:off x="4985180" y="1563998"/>
              <a:ext cx="3262711" cy="914894"/>
            </a:xfrm>
            <a:prstGeom prst="rect">
              <a:avLst/>
            </a:prstGeom>
            <a:solidFill>
              <a:schemeClr val="accent1"/>
            </a:solidFill>
            <a:ln w="9525" cap="flat" cmpd="sng" algn="ctr">
              <a:noFill/>
              <a:prstDash val="solid"/>
              <a:headEnd type="none" w="med" len="med"/>
              <a:tailEnd type="none" w="med" len="med"/>
            </a:ln>
            <a:effectLst/>
          </p:spPr>
          <p:txBody>
            <a:bodyPr vert="horz" wrap="square" lIns="243777" tIns="60944" rIns="121888" bIns="60944" numCol="1" rtlCol="0" anchor="ctr" anchorCtr="0" compatLnSpc="1">
              <a:prstTxWarp prst="textNoShape">
                <a:avLst/>
              </a:prstTxWarp>
            </a:bodyPr>
            <a:lstStyle/>
            <a:p>
              <a:pPr lvl="0" algn="ctr">
                <a:lnSpc>
                  <a:spcPct val="90000"/>
                </a:lnSpc>
                <a:buSzPct val="90000"/>
                <a:defRPr/>
              </a:pPr>
              <a:r>
                <a:rPr lang="en-US" sz="2000"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Select Image </a:t>
              </a:r>
              <a:br>
                <a:rPr lang="en-US" sz="2000"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br>
              <a:r>
                <a:rPr lang="en-US" sz="2000"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and VM Size</a:t>
              </a:r>
            </a:p>
          </p:txBody>
        </p:sp>
        <p:sp>
          <p:nvSpPr>
            <p:cNvPr id="8" name="Rectangle 7"/>
            <p:cNvSpPr/>
            <p:nvPr/>
          </p:nvSpPr>
          <p:spPr bwMode="auto">
            <a:xfrm>
              <a:off x="4984808" y="2478892"/>
              <a:ext cx="3263083" cy="3798553"/>
            </a:xfrm>
            <a:prstGeom prst="rect">
              <a:avLst/>
            </a:prstGeom>
            <a:solidFill>
              <a:schemeClr val="tx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30" name="TextBox 29"/>
            <p:cNvSpPr txBox="1"/>
            <p:nvPr/>
          </p:nvSpPr>
          <p:spPr>
            <a:xfrm>
              <a:off x="5845108" y="2775489"/>
              <a:ext cx="2294239" cy="276999"/>
            </a:xfrm>
            <a:prstGeom prst="rect">
              <a:avLst/>
            </a:prstGeom>
            <a:noFill/>
          </p:spPr>
          <p:txBody>
            <a:bodyPr wrap="square" lIns="0" tIns="0" rIns="0" bIns="0" rtlCol="0">
              <a:spAutoFit/>
            </a:bodyPr>
            <a:lstStyle/>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Windows Server</a:t>
              </a:r>
            </a:p>
          </p:txBody>
        </p:sp>
        <p:pic>
          <p:nvPicPr>
            <p:cNvPr id="6148" name="Picture 4" descr="https://windows.azure-test.net/Content/VirtualMachines/Images/Linux_120.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02650" y="3285492"/>
              <a:ext cx="665082" cy="665083"/>
            </a:xfrm>
            <a:prstGeom prst="rect">
              <a:avLst/>
            </a:prstGeom>
            <a:noFill/>
            <a:extLst>
              <a:ext uri="{909E8E84-426E-40DD-AFC4-6F175D3DCCD1}">
                <a14:hiddenFill xmlns:a14="http://schemas.microsoft.com/office/drawing/2010/main">
                  <a:solidFill>
                    <a:srgbClr val="FFFFFF"/>
                  </a:solidFill>
                </a14:hiddenFill>
              </a:ext>
            </a:extLst>
          </p:spPr>
        </p:pic>
        <p:sp>
          <p:nvSpPr>
            <p:cNvPr id="54" name="TextBox 53"/>
            <p:cNvSpPr txBox="1"/>
            <p:nvPr/>
          </p:nvSpPr>
          <p:spPr>
            <a:xfrm>
              <a:off x="5873789" y="3445596"/>
              <a:ext cx="2294239" cy="276999"/>
            </a:xfrm>
            <a:prstGeom prst="rect">
              <a:avLst/>
            </a:prstGeom>
            <a:noFill/>
          </p:spPr>
          <p:txBody>
            <a:bodyPr wrap="square" lIns="0" tIns="0" rIns="0" bIns="0" rtlCol="0">
              <a:spAutoFit/>
            </a:bodyPr>
            <a:lstStyle/>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Linux</a:t>
              </a:r>
            </a:p>
          </p:txBody>
        </p:sp>
        <p:sp>
          <p:nvSpPr>
            <p:cNvPr id="33" name="TextBox 32"/>
            <p:cNvSpPr txBox="1"/>
            <p:nvPr/>
          </p:nvSpPr>
          <p:spPr>
            <a:xfrm>
              <a:off x="5780309" y="4316119"/>
              <a:ext cx="2481198" cy="1631216"/>
            </a:xfrm>
            <a:prstGeom prst="rect">
              <a:avLst/>
            </a:prstGeom>
            <a:noFill/>
          </p:spPr>
          <p:txBody>
            <a:bodyPr wrap="square" lIns="0" tIns="0" rIns="0" bIns="0" rtlCol="0">
              <a:spAutoFit/>
            </a:bodyPr>
            <a:lstStyle/>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Extra Small</a:t>
              </a:r>
            </a:p>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Small</a:t>
              </a:r>
            </a:p>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Medium</a:t>
              </a:r>
            </a:p>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Large </a:t>
              </a:r>
            </a:p>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X-Large</a:t>
              </a:r>
            </a:p>
          </p:txBody>
        </p:sp>
        <p:sp>
          <p:nvSpPr>
            <p:cNvPr id="57" name="Freeform 6"/>
            <p:cNvSpPr>
              <a:spLocks noEditPoints="1"/>
            </p:cNvSpPr>
            <p:nvPr/>
          </p:nvSpPr>
          <p:spPr bwMode="auto">
            <a:xfrm>
              <a:off x="5354306" y="4284506"/>
              <a:ext cx="165780" cy="281137"/>
            </a:xfrm>
            <a:custGeom>
              <a:avLst/>
              <a:gdLst>
                <a:gd name="T0" fmla="*/ 192 w 221"/>
                <a:gd name="T1" fmla="*/ 0 h 374"/>
                <a:gd name="T2" fmla="*/ 192 w 221"/>
                <a:gd name="T3" fmla="*/ 0 h 374"/>
                <a:gd name="T4" fmla="*/ 221 w 221"/>
                <a:gd name="T5" fmla="*/ 29 h 374"/>
                <a:gd name="T6" fmla="*/ 221 w 221"/>
                <a:gd name="T7" fmla="*/ 345 h 374"/>
                <a:gd name="T8" fmla="*/ 192 w 221"/>
                <a:gd name="T9" fmla="*/ 374 h 374"/>
                <a:gd name="T10" fmla="*/ 29 w 221"/>
                <a:gd name="T11" fmla="*/ 374 h 374"/>
                <a:gd name="T12" fmla="*/ 0 w 221"/>
                <a:gd name="T13" fmla="*/ 345 h 374"/>
                <a:gd name="T14" fmla="*/ 0 w 221"/>
                <a:gd name="T15" fmla="*/ 29 h 374"/>
                <a:gd name="T16" fmla="*/ 29 w 221"/>
                <a:gd name="T17" fmla="*/ 0 h 374"/>
                <a:gd name="T18" fmla="*/ 192 w 221"/>
                <a:gd name="T19" fmla="*/ 0 h 374"/>
                <a:gd name="T20" fmla="*/ 181 w 221"/>
                <a:gd name="T21" fmla="*/ 311 h 374"/>
                <a:gd name="T22" fmla="*/ 49 w 221"/>
                <a:gd name="T23" fmla="*/ 311 h 374"/>
                <a:gd name="T24" fmla="*/ 38 w 221"/>
                <a:gd name="T25" fmla="*/ 299 h 374"/>
                <a:gd name="T26" fmla="*/ 49 w 221"/>
                <a:gd name="T27" fmla="*/ 288 h 374"/>
                <a:gd name="T28" fmla="*/ 181 w 221"/>
                <a:gd name="T29" fmla="*/ 288 h 374"/>
                <a:gd name="T30" fmla="*/ 193 w 221"/>
                <a:gd name="T31" fmla="*/ 299 h 374"/>
                <a:gd name="T32" fmla="*/ 181 w 221"/>
                <a:gd name="T33" fmla="*/ 311 h 374"/>
                <a:gd name="T34" fmla="*/ 181 w 221"/>
                <a:gd name="T35" fmla="*/ 258 h 374"/>
                <a:gd name="T36" fmla="*/ 49 w 221"/>
                <a:gd name="T37" fmla="*/ 258 h 374"/>
                <a:gd name="T38" fmla="*/ 38 w 221"/>
                <a:gd name="T39" fmla="*/ 246 h 374"/>
                <a:gd name="T40" fmla="*/ 49 w 221"/>
                <a:gd name="T41" fmla="*/ 235 h 374"/>
                <a:gd name="T42" fmla="*/ 181 w 221"/>
                <a:gd name="T43" fmla="*/ 235 h 374"/>
                <a:gd name="T44" fmla="*/ 193 w 221"/>
                <a:gd name="T45" fmla="*/ 246 h 374"/>
                <a:gd name="T46" fmla="*/ 181 w 221"/>
                <a:gd name="T47" fmla="*/ 258 h 374"/>
                <a:gd name="T48" fmla="*/ 177 w 221"/>
                <a:gd name="T49" fmla="*/ 194 h 374"/>
                <a:gd name="T50" fmla="*/ 161 w 221"/>
                <a:gd name="T51" fmla="*/ 178 h 374"/>
                <a:gd name="T52" fmla="*/ 177 w 221"/>
                <a:gd name="T53" fmla="*/ 162 h 374"/>
                <a:gd name="T54" fmla="*/ 193 w 221"/>
                <a:gd name="T55" fmla="*/ 178 h 374"/>
                <a:gd name="T56" fmla="*/ 177 w 221"/>
                <a:gd name="T57" fmla="*/ 194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1" h="374">
                  <a:moveTo>
                    <a:pt x="192" y="0"/>
                  </a:moveTo>
                  <a:cubicBezTo>
                    <a:pt x="192" y="0"/>
                    <a:pt x="192" y="0"/>
                    <a:pt x="192" y="0"/>
                  </a:cubicBezTo>
                  <a:cubicBezTo>
                    <a:pt x="208" y="0"/>
                    <a:pt x="221" y="13"/>
                    <a:pt x="221" y="29"/>
                  </a:cubicBezTo>
                  <a:cubicBezTo>
                    <a:pt x="221" y="29"/>
                    <a:pt x="221" y="29"/>
                    <a:pt x="221" y="345"/>
                  </a:cubicBezTo>
                  <a:cubicBezTo>
                    <a:pt x="221" y="361"/>
                    <a:pt x="208" y="374"/>
                    <a:pt x="192" y="374"/>
                  </a:cubicBezTo>
                  <a:cubicBezTo>
                    <a:pt x="192" y="374"/>
                    <a:pt x="192" y="374"/>
                    <a:pt x="29" y="374"/>
                  </a:cubicBezTo>
                  <a:cubicBezTo>
                    <a:pt x="12" y="374"/>
                    <a:pt x="0" y="361"/>
                    <a:pt x="0" y="345"/>
                  </a:cubicBezTo>
                  <a:cubicBezTo>
                    <a:pt x="0" y="345"/>
                    <a:pt x="0" y="345"/>
                    <a:pt x="0" y="29"/>
                  </a:cubicBezTo>
                  <a:cubicBezTo>
                    <a:pt x="0" y="13"/>
                    <a:pt x="12" y="0"/>
                    <a:pt x="29" y="0"/>
                  </a:cubicBezTo>
                  <a:lnTo>
                    <a:pt x="192" y="0"/>
                  </a:lnTo>
                  <a:close/>
                  <a:moveTo>
                    <a:pt x="181" y="311"/>
                  </a:moveTo>
                  <a:cubicBezTo>
                    <a:pt x="49" y="311"/>
                    <a:pt x="49" y="311"/>
                    <a:pt x="49" y="311"/>
                  </a:cubicBezTo>
                  <a:cubicBezTo>
                    <a:pt x="43" y="311"/>
                    <a:pt x="38" y="306"/>
                    <a:pt x="38" y="299"/>
                  </a:cubicBezTo>
                  <a:cubicBezTo>
                    <a:pt x="38" y="293"/>
                    <a:pt x="43" y="288"/>
                    <a:pt x="49" y="288"/>
                  </a:cubicBezTo>
                  <a:cubicBezTo>
                    <a:pt x="181" y="288"/>
                    <a:pt x="181" y="288"/>
                    <a:pt x="181" y="288"/>
                  </a:cubicBezTo>
                  <a:cubicBezTo>
                    <a:pt x="188" y="288"/>
                    <a:pt x="193" y="293"/>
                    <a:pt x="193" y="299"/>
                  </a:cubicBezTo>
                  <a:cubicBezTo>
                    <a:pt x="193" y="306"/>
                    <a:pt x="188" y="311"/>
                    <a:pt x="181" y="311"/>
                  </a:cubicBezTo>
                  <a:close/>
                  <a:moveTo>
                    <a:pt x="181" y="258"/>
                  </a:moveTo>
                  <a:cubicBezTo>
                    <a:pt x="49" y="258"/>
                    <a:pt x="49" y="258"/>
                    <a:pt x="49" y="258"/>
                  </a:cubicBezTo>
                  <a:cubicBezTo>
                    <a:pt x="43" y="258"/>
                    <a:pt x="38" y="253"/>
                    <a:pt x="38" y="246"/>
                  </a:cubicBezTo>
                  <a:cubicBezTo>
                    <a:pt x="38" y="240"/>
                    <a:pt x="43" y="235"/>
                    <a:pt x="49" y="235"/>
                  </a:cubicBezTo>
                  <a:cubicBezTo>
                    <a:pt x="181" y="235"/>
                    <a:pt x="181" y="235"/>
                    <a:pt x="181" y="235"/>
                  </a:cubicBezTo>
                  <a:cubicBezTo>
                    <a:pt x="188" y="235"/>
                    <a:pt x="193" y="240"/>
                    <a:pt x="193" y="246"/>
                  </a:cubicBezTo>
                  <a:cubicBezTo>
                    <a:pt x="193" y="253"/>
                    <a:pt x="188" y="258"/>
                    <a:pt x="181" y="258"/>
                  </a:cubicBezTo>
                  <a:close/>
                  <a:moveTo>
                    <a:pt x="177" y="194"/>
                  </a:moveTo>
                  <a:cubicBezTo>
                    <a:pt x="168" y="194"/>
                    <a:pt x="161" y="187"/>
                    <a:pt x="161" y="178"/>
                  </a:cubicBezTo>
                  <a:cubicBezTo>
                    <a:pt x="161" y="170"/>
                    <a:pt x="168" y="162"/>
                    <a:pt x="177" y="162"/>
                  </a:cubicBezTo>
                  <a:cubicBezTo>
                    <a:pt x="186" y="162"/>
                    <a:pt x="193" y="170"/>
                    <a:pt x="193" y="178"/>
                  </a:cubicBezTo>
                  <a:cubicBezTo>
                    <a:pt x="193" y="187"/>
                    <a:pt x="186" y="194"/>
                    <a:pt x="177" y="194"/>
                  </a:cubicBezTo>
                  <a:close/>
                </a:path>
              </a:pathLst>
            </a:custGeom>
            <a:solidFill>
              <a:srgbClr val="595959"/>
            </a:solidFill>
            <a:ln>
              <a:noFill/>
            </a:ln>
          </p:spPr>
          <p:txBody>
            <a:bodyPr vert="horz" wrap="square" lIns="91428" tIns="45715" rIns="91428" bIns="45715" numCol="1" anchor="t" anchorCtr="0" compatLnSpc="1">
              <a:prstTxWarp prst="textNoShape">
                <a:avLst/>
              </a:prstTxWarp>
            </a:bodyPr>
            <a:lstStyle/>
            <a:p>
              <a:pPr defTabSz="913497"/>
              <a:endParaRPr lang="en-US" sz="1866" dirty="0">
                <a:solidFill>
                  <a:srgbClr val="292929"/>
                </a:solidFill>
              </a:endParaRPr>
            </a:p>
          </p:txBody>
        </p:sp>
        <p:sp>
          <p:nvSpPr>
            <p:cNvPr id="58" name="Freeform 6"/>
            <p:cNvSpPr>
              <a:spLocks noEditPoints="1"/>
            </p:cNvSpPr>
            <p:nvPr/>
          </p:nvSpPr>
          <p:spPr bwMode="auto">
            <a:xfrm>
              <a:off x="5354306" y="4626166"/>
              <a:ext cx="165780" cy="281137"/>
            </a:xfrm>
            <a:custGeom>
              <a:avLst/>
              <a:gdLst>
                <a:gd name="T0" fmla="*/ 192 w 221"/>
                <a:gd name="T1" fmla="*/ 0 h 374"/>
                <a:gd name="T2" fmla="*/ 192 w 221"/>
                <a:gd name="T3" fmla="*/ 0 h 374"/>
                <a:gd name="T4" fmla="*/ 221 w 221"/>
                <a:gd name="T5" fmla="*/ 29 h 374"/>
                <a:gd name="T6" fmla="*/ 221 w 221"/>
                <a:gd name="T7" fmla="*/ 345 h 374"/>
                <a:gd name="T8" fmla="*/ 192 w 221"/>
                <a:gd name="T9" fmla="*/ 374 h 374"/>
                <a:gd name="T10" fmla="*/ 29 w 221"/>
                <a:gd name="T11" fmla="*/ 374 h 374"/>
                <a:gd name="T12" fmla="*/ 0 w 221"/>
                <a:gd name="T13" fmla="*/ 345 h 374"/>
                <a:gd name="T14" fmla="*/ 0 w 221"/>
                <a:gd name="T15" fmla="*/ 29 h 374"/>
                <a:gd name="T16" fmla="*/ 29 w 221"/>
                <a:gd name="T17" fmla="*/ 0 h 374"/>
                <a:gd name="T18" fmla="*/ 192 w 221"/>
                <a:gd name="T19" fmla="*/ 0 h 374"/>
                <a:gd name="T20" fmla="*/ 181 w 221"/>
                <a:gd name="T21" fmla="*/ 311 h 374"/>
                <a:gd name="T22" fmla="*/ 49 w 221"/>
                <a:gd name="T23" fmla="*/ 311 h 374"/>
                <a:gd name="T24" fmla="*/ 38 w 221"/>
                <a:gd name="T25" fmla="*/ 299 h 374"/>
                <a:gd name="T26" fmla="*/ 49 w 221"/>
                <a:gd name="T27" fmla="*/ 288 h 374"/>
                <a:gd name="T28" fmla="*/ 181 w 221"/>
                <a:gd name="T29" fmla="*/ 288 h 374"/>
                <a:gd name="T30" fmla="*/ 193 w 221"/>
                <a:gd name="T31" fmla="*/ 299 h 374"/>
                <a:gd name="T32" fmla="*/ 181 w 221"/>
                <a:gd name="T33" fmla="*/ 311 h 374"/>
                <a:gd name="T34" fmla="*/ 181 w 221"/>
                <a:gd name="T35" fmla="*/ 258 h 374"/>
                <a:gd name="T36" fmla="*/ 49 w 221"/>
                <a:gd name="T37" fmla="*/ 258 h 374"/>
                <a:gd name="T38" fmla="*/ 38 w 221"/>
                <a:gd name="T39" fmla="*/ 246 h 374"/>
                <a:gd name="T40" fmla="*/ 49 w 221"/>
                <a:gd name="T41" fmla="*/ 235 h 374"/>
                <a:gd name="T42" fmla="*/ 181 w 221"/>
                <a:gd name="T43" fmla="*/ 235 h 374"/>
                <a:gd name="T44" fmla="*/ 193 w 221"/>
                <a:gd name="T45" fmla="*/ 246 h 374"/>
                <a:gd name="T46" fmla="*/ 181 w 221"/>
                <a:gd name="T47" fmla="*/ 258 h 374"/>
                <a:gd name="T48" fmla="*/ 177 w 221"/>
                <a:gd name="T49" fmla="*/ 194 h 374"/>
                <a:gd name="T50" fmla="*/ 161 w 221"/>
                <a:gd name="T51" fmla="*/ 178 h 374"/>
                <a:gd name="T52" fmla="*/ 177 w 221"/>
                <a:gd name="T53" fmla="*/ 162 h 374"/>
                <a:gd name="T54" fmla="*/ 193 w 221"/>
                <a:gd name="T55" fmla="*/ 178 h 374"/>
                <a:gd name="T56" fmla="*/ 177 w 221"/>
                <a:gd name="T57" fmla="*/ 194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1" h="374">
                  <a:moveTo>
                    <a:pt x="192" y="0"/>
                  </a:moveTo>
                  <a:cubicBezTo>
                    <a:pt x="192" y="0"/>
                    <a:pt x="192" y="0"/>
                    <a:pt x="192" y="0"/>
                  </a:cubicBezTo>
                  <a:cubicBezTo>
                    <a:pt x="208" y="0"/>
                    <a:pt x="221" y="13"/>
                    <a:pt x="221" y="29"/>
                  </a:cubicBezTo>
                  <a:cubicBezTo>
                    <a:pt x="221" y="29"/>
                    <a:pt x="221" y="29"/>
                    <a:pt x="221" y="345"/>
                  </a:cubicBezTo>
                  <a:cubicBezTo>
                    <a:pt x="221" y="361"/>
                    <a:pt x="208" y="374"/>
                    <a:pt x="192" y="374"/>
                  </a:cubicBezTo>
                  <a:cubicBezTo>
                    <a:pt x="192" y="374"/>
                    <a:pt x="192" y="374"/>
                    <a:pt x="29" y="374"/>
                  </a:cubicBezTo>
                  <a:cubicBezTo>
                    <a:pt x="12" y="374"/>
                    <a:pt x="0" y="361"/>
                    <a:pt x="0" y="345"/>
                  </a:cubicBezTo>
                  <a:cubicBezTo>
                    <a:pt x="0" y="345"/>
                    <a:pt x="0" y="345"/>
                    <a:pt x="0" y="29"/>
                  </a:cubicBezTo>
                  <a:cubicBezTo>
                    <a:pt x="0" y="13"/>
                    <a:pt x="12" y="0"/>
                    <a:pt x="29" y="0"/>
                  </a:cubicBezTo>
                  <a:lnTo>
                    <a:pt x="192" y="0"/>
                  </a:lnTo>
                  <a:close/>
                  <a:moveTo>
                    <a:pt x="181" y="311"/>
                  </a:moveTo>
                  <a:cubicBezTo>
                    <a:pt x="49" y="311"/>
                    <a:pt x="49" y="311"/>
                    <a:pt x="49" y="311"/>
                  </a:cubicBezTo>
                  <a:cubicBezTo>
                    <a:pt x="43" y="311"/>
                    <a:pt x="38" y="306"/>
                    <a:pt x="38" y="299"/>
                  </a:cubicBezTo>
                  <a:cubicBezTo>
                    <a:pt x="38" y="293"/>
                    <a:pt x="43" y="288"/>
                    <a:pt x="49" y="288"/>
                  </a:cubicBezTo>
                  <a:cubicBezTo>
                    <a:pt x="181" y="288"/>
                    <a:pt x="181" y="288"/>
                    <a:pt x="181" y="288"/>
                  </a:cubicBezTo>
                  <a:cubicBezTo>
                    <a:pt x="188" y="288"/>
                    <a:pt x="193" y="293"/>
                    <a:pt x="193" y="299"/>
                  </a:cubicBezTo>
                  <a:cubicBezTo>
                    <a:pt x="193" y="306"/>
                    <a:pt x="188" y="311"/>
                    <a:pt x="181" y="311"/>
                  </a:cubicBezTo>
                  <a:close/>
                  <a:moveTo>
                    <a:pt x="181" y="258"/>
                  </a:moveTo>
                  <a:cubicBezTo>
                    <a:pt x="49" y="258"/>
                    <a:pt x="49" y="258"/>
                    <a:pt x="49" y="258"/>
                  </a:cubicBezTo>
                  <a:cubicBezTo>
                    <a:pt x="43" y="258"/>
                    <a:pt x="38" y="253"/>
                    <a:pt x="38" y="246"/>
                  </a:cubicBezTo>
                  <a:cubicBezTo>
                    <a:pt x="38" y="240"/>
                    <a:pt x="43" y="235"/>
                    <a:pt x="49" y="235"/>
                  </a:cubicBezTo>
                  <a:cubicBezTo>
                    <a:pt x="181" y="235"/>
                    <a:pt x="181" y="235"/>
                    <a:pt x="181" y="235"/>
                  </a:cubicBezTo>
                  <a:cubicBezTo>
                    <a:pt x="188" y="235"/>
                    <a:pt x="193" y="240"/>
                    <a:pt x="193" y="246"/>
                  </a:cubicBezTo>
                  <a:cubicBezTo>
                    <a:pt x="193" y="253"/>
                    <a:pt x="188" y="258"/>
                    <a:pt x="181" y="258"/>
                  </a:cubicBezTo>
                  <a:close/>
                  <a:moveTo>
                    <a:pt x="177" y="194"/>
                  </a:moveTo>
                  <a:cubicBezTo>
                    <a:pt x="168" y="194"/>
                    <a:pt x="161" y="187"/>
                    <a:pt x="161" y="178"/>
                  </a:cubicBezTo>
                  <a:cubicBezTo>
                    <a:pt x="161" y="170"/>
                    <a:pt x="168" y="162"/>
                    <a:pt x="177" y="162"/>
                  </a:cubicBezTo>
                  <a:cubicBezTo>
                    <a:pt x="186" y="162"/>
                    <a:pt x="193" y="170"/>
                    <a:pt x="193" y="178"/>
                  </a:cubicBezTo>
                  <a:cubicBezTo>
                    <a:pt x="193" y="187"/>
                    <a:pt x="186" y="194"/>
                    <a:pt x="177" y="194"/>
                  </a:cubicBezTo>
                  <a:close/>
                </a:path>
              </a:pathLst>
            </a:custGeom>
            <a:solidFill>
              <a:srgbClr val="595959"/>
            </a:solidFill>
            <a:ln>
              <a:noFill/>
            </a:ln>
          </p:spPr>
          <p:txBody>
            <a:bodyPr vert="horz" wrap="square" lIns="91428" tIns="45715" rIns="91428" bIns="45715" numCol="1" anchor="t" anchorCtr="0" compatLnSpc="1">
              <a:prstTxWarp prst="textNoShape">
                <a:avLst/>
              </a:prstTxWarp>
            </a:bodyPr>
            <a:lstStyle/>
            <a:p>
              <a:pPr defTabSz="913497"/>
              <a:endParaRPr lang="en-US" sz="1866" dirty="0">
                <a:solidFill>
                  <a:srgbClr val="292929"/>
                </a:solidFill>
              </a:endParaRPr>
            </a:p>
          </p:txBody>
        </p:sp>
        <p:sp>
          <p:nvSpPr>
            <p:cNvPr id="59" name="Freeform 6"/>
            <p:cNvSpPr>
              <a:spLocks noEditPoints="1"/>
            </p:cNvSpPr>
            <p:nvPr/>
          </p:nvSpPr>
          <p:spPr bwMode="auto">
            <a:xfrm>
              <a:off x="5354306" y="4967825"/>
              <a:ext cx="165780" cy="281137"/>
            </a:xfrm>
            <a:custGeom>
              <a:avLst/>
              <a:gdLst>
                <a:gd name="T0" fmla="*/ 192 w 221"/>
                <a:gd name="T1" fmla="*/ 0 h 374"/>
                <a:gd name="T2" fmla="*/ 192 w 221"/>
                <a:gd name="T3" fmla="*/ 0 h 374"/>
                <a:gd name="T4" fmla="*/ 221 w 221"/>
                <a:gd name="T5" fmla="*/ 29 h 374"/>
                <a:gd name="T6" fmla="*/ 221 w 221"/>
                <a:gd name="T7" fmla="*/ 345 h 374"/>
                <a:gd name="T8" fmla="*/ 192 w 221"/>
                <a:gd name="T9" fmla="*/ 374 h 374"/>
                <a:gd name="T10" fmla="*/ 29 w 221"/>
                <a:gd name="T11" fmla="*/ 374 h 374"/>
                <a:gd name="T12" fmla="*/ 0 w 221"/>
                <a:gd name="T13" fmla="*/ 345 h 374"/>
                <a:gd name="T14" fmla="*/ 0 w 221"/>
                <a:gd name="T15" fmla="*/ 29 h 374"/>
                <a:gd name="T16" fmla="*/ 29 w 221"/>
                <a:gd name="T17" fmla="*/ 0 h 374"/>
                <a:gd name="T18" fmla="*/ 192 w 221"/>
                <a:gd name="T19" fmla="*/ 0 h 374"/>
                <a:gd name="T20" fmla="*/ 181 w 221"/>
                <a:gd name="T21" fmla="*/ 311 h 374"/>
                <a:gd name="T22" fmla="*/ 49 w 221"/>
                <a:gd name="T23" fmla="*/ 311 h 374"/>
                <a:gd name="T24" fmla="*/ 38 w 221"/>
                <a:gd name="T25" fmla="*/ 299 h 374"/>
                <a:gd name="T26" fmla="*/ 49 w 221"/>
                <a:gd name="T27" fmla="*/ 288 h 374"/>
                <a:gd name="T28" fmla="*/ 181 w 221"/>
                <a:gd name="T29" fmla="*/ 288 h 374"/>
                <a:gd name="T30" fmla="*/ 193 w 221"/>
                <a:gd name="T31" fmla="*/ 299 h 374"/>
                <a:gd name="T32" fmla="*/ 181 w 221"/>
                <a:gd name="T33" fmla="*/ 311 h 374"/>
                <a:gd name="T34" fmla="*/ 181 w 221"/>
                <a:gd name="T35" fmla="*/ 258 h 374"/>
                <a:gd name="T36" fmla="*/ 49 w 221"/>
                <a:gd name="T37" fmla="*/ 258 h 374"/>
                <a:gd name="T38" fmla="*/ 38 w 221"/>
                <a:gd name="T39" fmla="*/ 246 h 374"/>
                <a:gd name="T40" fmla="*/ 49 w 221"/>
                <a:gd name="T41" fmla="*/ 235 h 374"/>
                <a:gd name="T42" fmla="*/ 181 w 221"/>
                <a:gd name="T43" fmla="*/ 235 h 374"/>
                <a:gd name="T44" fmla="*/ 193 w 221"/>
                <a:gd name="T45" fmla="*/ 246 h 374"/>
                <a:gd name="T46" fmla="*/ 181 w 221"/>
                <a:gd name="T47" fmla="*/ 258 h 374"/>
                <a:gd name="T48" fmla="*/ 177 w 221"/>
                <a:gd name="T49" fmla="*/ 194 h 374"/>
                <a:gd name="T50" fmla="*/ 161 w 221"/>
                <a:gd name="T51" fmla="*/ 178 h 374"/>
                <a:gd name="T52" fmla="*/ 177 w 221"/>
                <a:gd name="T53" fmla="*/ 162 h 374"/>
                <a:gd name="T54" fmla="*/ 193 w 221"/>
                <a:gd name="T55" fmla="*/ 178 h 374"/>
                <a:gd name="T56" fmla="*/ 177 w 221"/>
                <a:gd name="T57" fmla="*/ 194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1" h="374">
                  <a:moveTo>
                    <a:pt x="192" y="0"/>
                  </a:moveTo>
                  <a:cubicBezTo>
                    <a:pt x="192" y="0"/>
                    <a:pt x="192" y="0"/>
                    <a:pt x="192" y="0"/>
                  </a:cubicBezTo>
                  <a:cubicBezTo>
                    <a:pt x="208" y="0"/>
                    <a:pt x="221" y="13"/>
                    <a:pt x="221" y="29"/>
                  </a:cubicBezTo>
                  <a:cubicBezTo>
                    <a:pt x="221" y="29"/>
                    <a:pt x="221" y="29"/>
                    <a:pt x="221" y="345"/>
                  </a:cubicBezTo>
                  <a:cubicBezTo>
                    <a:pt x="221" y="361"/>
                    <a:pt x="208" y="374"/>
                    <a:pt x="192" y="374"/>
                  </a:cubicBezTo>
                  <a:cubicBezTo>
                    <a:pt x="192" y="374"/>
                    <a:pt x="192" y="374"/>
                    <a:pt x="29" y="374"/>
                  </a:cubicBezTo>
                  <a:cubicBezTo>
                    <a:pt x="12" y="374"/>
                    <a:pt x="0" y="361"/>
                    <a:pt x="0" y="345"/>
                  </a:cubicBezTo>
                  <a:cubicBezTo>
                    <a:pt x="0" y="345"/>
                    <a:pt x="0" y="345"/>
                    <a:pt x="0" y="29"/>
                  </a:cubicBezTo>
                  <a:cubicBezTo>
                    <a:pt x="0" y="13"/>
                    <a:pt x="12" y="0"/>
                    <a:pt x="29" y="0"/>
                  </a:cubicBezTo>
                  <a:lnTo>
                    <a:pt x="192" y="0"/>
                  </a:lnTo>
                  <a:close/>
                  <a:moveTo>
                    <a:pt x="181" y="311"/>
                  </a:moveTo>
                  <a:cubicBezTo>
                    <a:pt x="49" y="311"/>
                    <a:pt x="49" y="311"/>
                    <a:pt x="49" y="311"/>
                  </a:cubicBezTo>
                  <a:cubicBezTo>
                    <a:pt x="43" y="311"/>
                    <a:pt x="38" y="306"/>
                    <a:pt x="38" y="299"/>
                  </a:cubicBezTo>
                  <a:cubicBezTo>
                    <a:pt x="38" y="293"/>
                    <a:pt x="43" y="288"/>
                    <a:pt x="49" y="288"/>
                  </a:cubicBezTo>
                  <a:cubicBezTo>
                    <a:pt x="181" y="288"/>
                    <a:pt x="181" y="288"/>
                    <a:pt x="181" y="288"/>
                  </a:cubicBezTo>
                  <a:cubicBezTo>
                    <a:pt x="188" y="288"/>
                    <a:pt x="193" y="293"/>
                    <a:pt x="193" y="299"/>
                  </a:cubicBezTo>
                  <a:cubicBezTo>
                    <a:pt x="193" y="306"/>
                    <a:pt x="188" y="311"/>
                    <a:pt x="181" y="311"/>
                  </a:cubicBezTo>
                  <a:close/>
                  <a:moveTo>
                    <a:pt x="181" y="258"/>
                  </a:moveTo>
                  <a:cubicBezTo>
                    <a:pt x="49" y="258"/>
                    <a:pt x="49" y="258"/>
                    <a:pt x="49" y="258"/>
                  </a:cubicBezTo>
                  <a:cubicBezTo>
                    <a:pt x="43" y="258"/>
                    <a:pt x="38" y="253"/>
                    <a:pt x="38" y="246"/>
                  </a:cubicBezTo>
                  <a:cubicBezTo>
                    <a:pt x="38" y="240"/>
                    <a:pt x="43" y="235"/>
                    <a:pt x="49" y="235"/>
                  </a:cubicBezTo>
                  <a:cubicBezTo>
                    <a:pt x="181" y="235"/>
                    <a:pt x="181" y="235"/>
                    <a:pt x="181" y="235"/>
                  </a:cubicBezTo>
                  <a:cubicBezTo>
                    <a:pt x="188" y="235"/>
                    <a:pt x="193" y="240"/>
                    <a:pt x="193" y="246"/>
                  </a:cubicBezTo>
                  <a:cubicBezTo>
                    <a:pt x="193" y="253"/>
                    <a:pt x="188" y="258"/>
                    <a:pt x="181" y="258"/>
                  </a:cubicBezTo>
                  <a:close/>
                  <a:moveTo>
                    <a:pt x="177" y="194"/>
                  </a:moveTo>
                  <a:cubicBezTo>
                    <a:pt x="168" y="194"/>
                    <a:pt x="161" y="187"/>
                    <a:pt x="161" y="178"/>
                  </a:cubicBezTo>
                  <a:cubicBezTo>
                    <a:pt x="161" y="170"/>
                    <a:pt x="168" y="162"/>
                    <a:pt x="177" y="162"/>
                  </a:cubicBezTo>
                  <a:cubicBezTo>
                    <a:pt x="186" y="162"/>
                    <a:pt x="193" y="170"/>
                    <a:pt x="193" y="178"/>
                  </a:cubicBezTo>
                  <a:cubicBezTo>
                    <a:pt x="193" y="187"/>
                    <a:pt x="186" y="194"/>
                    <a:pt x="177" y="194"/>
                  </a:cubicBezTo>
                  <a:close/>
                </a:path>
              </a:pathLst>
            </a:custGeom>
            <a:solidFill>
              <a:srgbClr val="595959"/>
            </a:solidFill>
            <a:ln>
              <a:noFill/>
            </a:ln>
          </p:spPr>
          <p:txBody>
            <a:bodyPr vert="horz" wrap="square" lIns="91428" tIns="45715" rIns="91428" bIns="45715" numCol="1" anchor="t" anchorCtr="0" compatLnSpc="1">
              <a:prstTxWarp prst="textNoShape">
                <a:avLst/>
              </a:prstTxWarp>
            </a:bodyPr>
            <a:lstStyle/>
            <a:p>
              <a:pPr defTabSz="913497"/>
              <a:endParaRPr lang="en-US" sz="1866" dirty="0">
                <a:solidFill>
                  <a:srgbClr val="292929"/>
                </a:solidFill>
              </a:endParaRPr>
            </a:p>
          </p:txBody>
        </p:sp>
        <p:sp>
          <p:nvSpPr>
            <p:cNvPr id="60" name="Freeform 6"/>
            <p:cNvSpPr>
              <a:spLocks noEditPoints="1"/>
            </p:cNvSpPr>
            <p:nvPr/>
          </p:nvSpPr>
          <p:spPr bwMode="auto">
            <a:xfrm>
              <a:off x="5354306" y="5309484"/>
              <a:ext cx="165780" cy="281137"/>
            </a:xfrm>
            <a:custGeom>
              <a:avLst/>
              <a:gdLst>
                <a:gd name="T0" fmla="*/ 192 w 221"/>
                <a:gd name="T1" fmla="*/ 0 h 374"/>
                <a:gd name="T2" fmla="*/ 192 w 221"/>
                <a:gd name="T3" fmla="*/ 0 h 374"/>
                <a:gd name="T4" fmla="*/ 221 w 221"/>
                <a:gd name="T5" fmla="*/ 29 h 374"/>
                <a:gd name="T6" fmla="*/ 221 w 221"/>
                <a:gd name="T7" fmla="*/ 345 h 374"/>
                <a:gd name="T8" fmla="*/ 192 w 221"/>
                <a:gd name="T9" fmla="*/ 374 h 374"/>
                <a:gd name="T10" fmla="*/ 29 w 221"/>
                <a:gd name="T11" fmla="*/ 374 h 374"/>
                <a:gd name="T12" fmla="*/ 0 w 221"/>
                <a:gd name="T13" fmla="*/ 345 h 374"/>
                <a:gd name="T14" fmla="*/ 0 w 221"/>
                <a:gd name="T15" fmla="*/ 29 h 374"/>
                <a:gd name="T16" fmla="*/ 29 w 221"/>
                <a:gd name="T17" fmla="*/ 0 h 374"/>
                <a:gd name="T18" fmla="*/ 192 w 221"/>
                <a:gd name="T19" fmla="*/ 0 h 374"/>
                <a:gd name="T20" fmla="*/ 181 w 221"/>
                <a:gd name="T21" fmla="*/ 311 h 374"/>
                <a:gd name="T22" fmla="*/ 49 w 221"/>
                <a:gd name="T23" fmla="*/ 311 h 374"/>
                <a:gd name="T24" fmla="*/ 38 w 221"/>
                <a:gd name="T25" fmla="*/ 299 h 374"/>
                <a:gd name="T26" fmla="*/ 49 w 221"/>
                <a:gd name="T27" fmla="*/ 288 h 374"/>
                <a:gd name="T28" fmla="*/ 181 w 221"/>
                <a:gd name="T29" fmla="*/ 288 h 374"/>
                <a:gd name="T30" fmla="*/ 193 w 221"/>
                <a:gd name="T31" fmla="*/ 299 h 374"/>
                <a:gd name="T32" fmla="*/ 181 w 221"/>
                <a:gd name="T33" fmla="*/ 311 h 374"/>
                <a:gd name="T34" fmla="*/ 181 w 221"/>
                <a:gd name="T35" fmla="*/ 258 h 374"/>
                <a:gd name="T36" fmla="*/ 49 w 221"/>
                <a:gd name="T37" fmla="*/ 258 h 374"/>
                <a:gd name="T38" fmla="*/ 38 w 221"/>
                <a:gd name="T39" fmla="*/ 246 h 374"/>
                <a:gd name="T40" fmla="*/ 49 w 221"/>
                <a:gd name="T41" fmla="*/ 235 h 374"/>
                <a:gd name="T42" fmla="*/ 181 w 221"/>
                <a:gd name="T43" fmla="*/ 235 h 374"/>
                <a:gd name="T44" fmla="*/ 193 w 221"/>
                <a:gd name="T45" fmla="*/ 246 h 374"/>
                <a:gd name="T46" fmla="*/ 181 w 221"/>
                <a:gd name="T47" fmla="*/ 258 h 374"/>
                <a:gd name="T48" fmla="*/ 177 w 221"/>
                <a:gd name="T49" fmla="*/ 194 h 374"/>
                <a:gd name="T50" fmla="*/ 161 w 221"/>
                <a:gd name="T51" fmla="*/ 178 h 374"/>
                <a:gd name="T52" fmla="*/ 177 w 221"/>
                <a:gd name="T53" fmla="*/ 162 h 374"/>
                <a:gd name="T54" fmla="*/ 193 w 221"/>
                <a:gd name="T55" fmla="*/ 178 h 374"/>
                <a:gd name="T56" fmla="*/ 177 w 221"/>
                <a:gd name="T57" fmla="*/ 194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1" h="374">
                  <a:moveTo>
                    <a:pt x="192" y="0"/>
                  </a:moveTo>
                  <a:cubicBezTo>
                    <a:pt x="192" y="0"/>
                    <a:pt x="192" y="0"/>
                    <a:pt x="192" y="0"/>
                  </a:cubicBezTo>
                  <a:cubicBezTo>
                    <a:pt x="208" y="0"/>
                    <a:pt x="221" y="13"/>
                    <a:pt x="221" y="29"/>
                  </a:cubicBezTo>
                  <a:cubicBezTo>
                    <a:pt x="221" y="29"/>
                    <a:pt x="221" y="29"/>
                    <a:pt x="221" y="345"/>
                  </a:cubicBezTo>
                  <a:cubicBezTo>
                    <a:pt x="221" y="361"/>
                    <a:pt x="208" y="374"/>
                    <a:pt x="192" y="374"/>
                  </a:cubicBezTo>
                  <a:cubicBezTo>
                    <a:pt x="192" y="374"/>
                    <a:pt x="192" y="374"/>
                    <a:pt x="29" y="374"/>
                  </a:cubicBezTo>
                  <a:cubicBezTo>
                    <a:pt x="12" y="374"/>
                    <a:pt x="0" y="361"/>
                    <a:pt x="0" y="345"/>
                  </a:cubicBezTo>
                  <a:cubicBezTo>
                    <a:pt x="0" y="345"/>
                    <a:pt x="0" y="345"/>
                    <a:pt x="0" y="29"/>
                  </a:cubicBezTo>
                  <a:cubicBezTo>
                    <a:pt x="0" y="13"/>
                    <a:pt x="12" y="0"/>
                    <a:pt x="29" y="0"/>
                  </a:cubicBezTo>
                  <a:lnTo>
                    <a:pt x="192" y="0"/>
                  </a:lnTo>
                  <a:close/>
                  <a:moveTo>
                    <a:pt x="181" y="311"/>
                  </a:moveTo>
                  <a:cubicBezTo>
                    <a:pt x="49" y="311"/>
                    <a:pt x="49" y="311"/>
                    <a:pt x="49" y="311"/>
                  </a:cubicBezTo>
                  <a:cubicBezTo>
                    <a:pt x="43" y="311"/>
                    <a:pt x="38" y="306"/>
                    <a:pt x="38" y="299"/>
                  </a:cubicBezTo>
                  <a:cubicBezTo>
                    <a:pt x="38" y="293"/>
                    <a:pt x="43" y="288"/>
                    <a:pt x="49" y="288"/>
                  </a:cubicBezTo>
                  <a:cubicBezTo>
                    <a:pt x="181" y="288"/>
                    <a:pt x="181" y="288"/>
                    <a:pt x="181" y="288"/>
                  </a:cubicBezTo>
                  <a:cubicBezTo>
                    <a:pt x="188" y="288"/>
                    <a:pt x="193" y="293"/>
                    <a:pt x="193" y="299"/>
                  </a:cubicBezTo>
                  <a:cubicBezTo>
                    <a:pt x="193" y="306"/>
                    <a:pt x="188" y="311"/>
                    <a:pt x="181" y="311"/>
                  </a:cubicBezTo>
                  <a:close/>
                  <a:moveTo>
                    <a:pt x="181" y="258"/>
                  </a:moveTo>
                  <a:cubicBezTo>
                    <a:pt x="49" y="258"/>
                    <a:pt x="49" y="258"/>
                    <a:pt x="49" y="258"/>
                  </a:cubicBezTo>
                  <a:cubicBezTo>
                    <a:pt x="43" y="258"/>
                    <a:pt x="38" y="253"/>
                    <a:pt x="38" y="246"/>
                  </a:cubicBezTo>
                  <a:cubicBezTo>
                    <a:pt x="38" y="240"/>
                    <a:pt x="43" y="235"/>
                    <a:pt x="49" y="235"/>
                  </a:cubicBezTo>
                  <a:cubicBezTo>
                    <a:pt x="181" y="235"/>
                    <a:pt x="181" y="235"/>
                    <a:pt x="181" y="235"/>
                  </a:cubicBezTo>
                  <a:cubicBezTo>
                    <a:pt x="188" y="235"/>
                    <a:pt x="193" y="240"/>
                    <a:pt x="193" y="246"/>
                  </a:cubicBezTo>
                  <a:cubicBezTo>
                    <a:pt x="193" y="253"/>
                    <a:pt x="188" y="258"/>
                    <a:pt x="181" y="258"/>
                  </a:cubicBezTo>
                  <a:close/>
                  <a:moveTo>
                    <a:pt x="177" y="194"/>
                  </a:moveTo>
                  <a:cubicBezTo>
                    <a:pt x="168" y="194"/>
                    <a:pt x="161" y="187"/>
                    <a:pt x="161" y="178"/>
                  </a:cubicBezTo>
                  <a:cubicBezTo>
                    <a:pt x="161" y="170"/>
                    <a:pt x="168" y="162"/>
                    <a:pt x="177" y="162"/>
                  </a:cubicBezTo>
                  <a:cubicBezTo>
                    <a:pt x="186" y="162"/>
                    <a:pt x="193" y="170"/>
                    <a:pt x="193" y="178"/>
                  </a:cubicBezTo>
                  <a:cubicBezTo>
                    <a:pt x="193" y="187"/>
                    <a:pt x="186" y="194"/>
                    <a:pt x="177" y="194"/>
                  </a:cubicBezTo>
                  <a:close/>
                </a:path>
              </a:pathLst>
            </a:custGeom>
            <a:solidFill>
              <a:srgbClr val="595959"/>
            </a:solidFill>
            <a:ln>
              <a:noFill/>
            </a:ln>
          </p:spPr>
          <p:txBody>
            <a:bodyPr vert="horz" wrap="square" lIns="91428" tIns="45715" rIns="91428" bIns="45715" numCol="1" anchor="t" anchorCtr="0" compatLnSpc="1">
              <a:prstTxWarp prst="textNoShape">
                <a:avLst/>
              </a:prstTxWarp>
            </a:bodyPr>
            <a:lstStyle/>
            <a:p>
              <a:pPr defTabSz="913497"/>
              <a:endParaRPr lang="en-US" sz="1866" dirty="0">
                <a:solidFill>
                  <a:srgbClr val="292929"/>
                </a:solidFill>
              </a:endParaRPr>
            </a:p>
          </p:txBody>
        </p:sp>
        <p:sp>
          <p:nvSpPr>
            <p:cNvPr id="61" name="Freeform 6"/>
            <p:cNvSpPr>
              <a:spLocks noEditPoints="1"/>
            </p:cNvSpPr>
            <p:nvPr/>
          </p:nvSpPr>
          <p:spPr bwMode="auto">
            <a:xfrm>
              <a:off x="5354306" y="5651144"/>
              <a:ext cx="165780" cy="281137"/>
            </a:xfrm>
            <a:custGeom>
              <a:avLst/>
              <a:gdLst>
                <a:gd name="T0" fmla="*/ 192 w 221"/>
                <a:gd name="T1" fmla="*/ 0 h 374"/>
                <a:gd name="T2" fmla="*/ 192 w 221"/>
                <a:gd name="T3" fmla="*/ 0 h 374"/>
                <a:gd name="T4" fmla="*/ 221 w 221"/>
                <a:gd name="T5" fmla="*/ 29 h 374"/>
                <a:gd name="T6" fmla="*/ 221 w 221"/>
                <a:gd name="T7" fmla="*/ 345 h 374"/>
                <a:gd name="T8" fmla="*/ 192 w 221"/>
                <a:gd name="T9" fmla="*/ 374 h 374"/>
                <a:gd name="T10" fmla="*/ 29 w 221"/>
                <a:gd name="T11" fmla="*/ 374 h 374"/>
                <a:gd name="T12" fmla="*/ 0 w 221"/>
                <a:gd name="T13" fmla="*/ 345 h 374"/>
                <a:gd name="T14" fmla="*/ 0 w 221"/>
                <a:gd name="T15" fmla="*/ 29 h 374"/>
                <a:gd name="T16" fmla="*/ 29 w 221"/>
                <a:gd name="T17" fmla="*/ 0 h 374"/>
                <a:gd name="T18" fmla="*/ 192 w 221"/>
                <a:gd name="T19" fmla="*/ 0 h 374"/>
                <a:gd name="T20" fmla="*/ 181 w 221"/>
                <a:gd name="T21" fmla="*/ 311 h 374"/>
                <a:gd name="T22" fmla="*/ 49 w 221"/>
                <a:gd name="T23" fmla="*/ 311 h 374"/>
                <a:gd name="T24" fmla="*/ 38 w 221"/>
                <a:gd name="T25" fmla="*/ 299 h 374"/>
                <a:gd name="T26" fmla="*/ 49 w 221"/>
                <a:gd name="T27" fmla="*/ 288 h 374"/>
                <a:gd name="T28" fmla="*/ 181 w 221"/>
                <a:gd name="T29" fmla="*/ 288 h 374"/>
                <a:gd name="T30" fmla="*/ 193 w 221"/>
                <a:gd name="T31" fmla="*/ 299 h 374"/>
                <a:gd name="T32" fmla="*/ 181 w 221"/>
                <a:gd name="T33" fmla="*/ 311 h 374"/>
                <a:gd name="T34" fmla="*/ 181 w 221"/>
                <a:gd name="T35" fmla="*/ 258 h 374"/>
                <a:gd name="T36" fmla="*/ 49 w 221"/>
                <a:gd name="T37" fmla="*/ 258 h 374"/>
                <a:gd name="T38" fmla="*/ 38 w 221"/>
                <a:gd name="T39" fmla="*/ 246 h 374"/>
                <a:gd name="T40" fmla="*/ 49 w 221"/>
                <a:gd name="T41" fmla="*/ 235 h 374"/>
                <a:gd name="T42" fmla="*/ 181 w 221"/>
                <a:gd name="T43" fmla="*/ 235 h 374"/>
                <a:gd name="T44" fmla="*/ 193 w 221"/>
                <a:gd name="T45" fmla="*/ 246 h 374"/>
                <a:gd name="T46" fmla="*/ 181 w 221"/>
                <a:gd name="T47" fmla="*/ 258 h 374"/>
                <a:gd name="T48" fmla="*/ 177 w 221"/>
                <a:gd name="T49" fmla="*/ 194 h 374"/>
                <a:gd name="T50" fmla="*/ 161 w 221"/>
                <a:gd name="T51" fmla="*/ 178 h 374"/>
                <a:gd name="T52" fmla="*/ 177 w 221"/>
                <a:gd name="T53" fmla="*/ 162 h 374"/>
                <a:gd name="T54" fmla="*/ 193 w 221"/>
                <a:gd name="T55" fmla="*/ 178 h 374"/>
                <a:gd name="T56" fmla="*/ 177 w 221"/>
                <a:gd name="T57" fmla="*/ 194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1" h="374">
                  <a:moveTo>
                    <a:pt x="192" y="0"/>
                  </a:moveTo>
                  <a:cubicBezTo>
                    <a:pt x="192" y="0"/>
                    <a:pt x="192" y="0"/>
                    <a:pt x="192" y="0"/>
                  </a:cubicBezTo>
                  <a:cubicBezTo>
                    <a:pt x="208" y="0"/>
                    <a:pt x="221" y="13"/>
                    <a:pt x="221" y="29"/>
                  </a:cubicBezTo>
                  <a:cubicBezTo>
                    <a:pt x="221" y="29"/>
                    <a:pt x="221" y="29"/>
                    <a:pt x="221" y="345"/>
                  </a:cubicBezTo>
                  <a:cubicBezTo>
                    <a:pt x="221" y="361"/>
                    <a:pt x="208" y="374"/>
                    <a:pt x="192" y="374"/>
                  </a:cubicBezTo>
                  <a:cubicBezTo>
                    <a:pt x="192" y="374"/>
                    <a:pt x="192" y="374"/>
                    <a:pt x="29" y="374"/>
                  </a:cubicBezTo>
                  <a:cubicBezTo>
                    <a:pt x="12" y="374"/>
                    <a:pt x="0" y="361"/>
                    <a:pt x="0" y="345"/>
                  </a:cubicBezTo>
                  <a:cubicBezTo>
                    <a:pt x="0" y="345"/>
                    <a:pt x="0" y="345"/>
                    <a:pt x="0" y="29"/>
                  </a:cubicBezTo>
                  <a:cubicBezTo>
                    <a:pt x="0" y="13"/>
                    <a:pt x="12" y="0"/>
                    <a:pt x="29" y="0"/>
                  </a:cubicBezTo>
                  <a:lnTo>
                    <a:pt x="192" y="0"/>
                  </a:lnTo>
                  <a:close/>
                  <a:moveTo>
                    <a:pt x="181" y="311"/>
                  </a:moveTo>
                  <a:cubicBezTo>
                    <a:pt x="49" y="311"/>
                    <a:pt x="49" y="311"/>
                    <a:pt x="49" y="311"/>
                  </a:cubicBezTo>
                  <a:cubicBezTo>
                    <a:pt x="43" y="311"/>
                    <a:pt x="38" y="306"/>
                    <a:pt x="38" y="299"/>
                  </a:cubicBezTo>
                  <a:cubicBezTo>
                    <a:pt x="38" y="293"/>
                    <a:pt x="43" y="288"/>
                    <a:pt x="49" y="288"/>
                  </a:cubicBezTo>
                  <a:cubicBezTo>
                    <a:pt x="181" y="288"/>
                    <a:pt x="181" y="288"/>
                    <a:pt x="181" y="288"/>
                  </a:cubicBezTo>
                  <a:cubicBezTo>
                    <a:pt x="188" y="288"/>
                    <a:pt x="193" y="293"/>
                    <a:pt x="193" y="299"/>
                  </a:cubicBezTo>
                  <a:cubicBezTo>
                    <a:pt x="193" y="306"/>
                    <a:pt x="188" y="311"/>
                    <a:pt x="181" y="311"/>
                  </a:cubicBezTo>
                  <a:close/>
                  <a:moveTo>
                    <a:pt x="181" y="258"/>
                  </a:moveTo>
                  <a:cubicBezTo>
                    <a:pt x="49" y="258"/>
                    <a:pt x="49" y="258"/>
                    <a:pt x="49" y="258"/>
                  </a:cubicBezTo>
                  <a:cubicBezTo>
                    <a:pt x="43" y="258"/>
                    <a:pt x="38" y="253"/>
                    <a:pt x="38" y="246"/>
                  </a:cubicBezTo>
                  <a:cubicBezTo>
                    <a:pt x="38" y="240"/>
                    <a:pt x="43" y="235"/>
                    <a:pt x="49" y="235"/>
                  </a:cubicBezTo>
                  <a:cubicBezTo>
                    <a:pt x="181" y="235"/>
                    <a:pt x="181" y="235"/>
                    <a:pt x="181" y="235"/>
                  </a:cubicBezTo>
                  <a:cubicBezTo>
                    <a:pt x="188" y="235"/>
                    <a:pt x="193" y="240"/>
                    <a:pt x="193" y="246"/>
                  </a:cubicBezTo>
                  <a:cubicBezTo>
                    <a:pt x="193" y="253"/>
                    <a:pt x="188" y="258"/>
                    <a:pt x="181" y="258"/>
                  </a:cubicBezTo>
                  <a:close/>
                  <a:moveTo>
                    <a:pt x="177" y="194"/>
                  </a:moveTo>
                  <a:cubicBezTo>
                    <a:pt x="168" y="194"/>
                    <a:pt x="161" y="187"/>
                    <a:pt x="161" y="178"/>
                  </a:cubicBezTo>
                  <a:cubicBezTo>
                    <a:pt x="161" y="170"/>
                    <a:pt x="168" y="162"/>
                    <a:pt x="177" y="162"/>
                  </a:cubicBezTo>
                  <a:cubicBezTo>
                    <a:pt x="186" y="162"/>
                    <a:pt x="193" y="170"/>
                    <a:pt x="193" y="178"/>
                  </a:cubicBezTo>
                  <a:cubicBezTo>
                    <a:pt x="193" y="187"/>
                    <a:pt x="186" y="194"/>
                    <a:pt x="177" y="194"/>
                  </a:cubicBezTo>
                  <a:close/>
                </a:path>
              </a:pathLst>
            </a:custGeom>
            <a:solidFill>
              <a:srgbClr val="595959"/>
            </a:solidFill>
            <a:ln>
              <a:noFill/>
            </a:ln>
          </p:spPr>
          <p:txBody>
            <a:bodyPr vert="horz" wrap="square" lIns="91428" tIns="45715" rIns="91428" bIns="45715" numCol="1" anchor="t" anchorCtr="0" compatLnSpc="1">
              <a:prstTxWarp prst="textNoShape">
                <a:avLst/>
              </a:prstTxWarp>
            </a:bodyPr>
            <a:lstStyle/>
            <a:p>
              <a:pPr defTabSz="913497"/>
              <a:endParaRPr lang="en-US" sz="1866" dirty="0">
                <a:solidFill>
                  <a:srgbClr val="292929"/>
                </a:solidFill>
              </a:endParaRPr>
            </a:p>
          </p:txBody>
        </p:sp>
        <p:pic>
          <p:nvPicPr>
            <p:cNvPr id="14" name="Picture 13"/>
            <p:cNvPicPr>
              <a:picLocks noChangeAspect="1"/>
            </p:cNvPicPr>
            <p:nvPr/>
          </p:nvPicPr>
          <p:blipFill rotWithShape="1">
            <a:blip r:embed="rId7">
              <a:duotone>
                <a:prstClr val="black"/>
                <a:schemeClr val="accent1">
                  <a:lumMod val="75000"/>
                  <a:tint val="45000"/>
                  <a:satMod val="400000"/>
                </a:schemeClr>
              </a:duotone>
              <a:lum bright="-40000" contrast="-20000"/>
            </a:blip>
            <a:srcRect r="82617"/>
            <a:stretch/>
          </p:blipFill>
          <p:spPr>
            <a:xfrm>
              <a:off x="5102651" y="2594969"/>
              <a:ext cx="716846" cy="613659"/>
            </a:xfrm>
            <a:prstGeom prst="rect">
              <a:avLst/>
            </a:prstGeom>
          </p:spPr>
        </p:pic>
      </p:grpSp>
    </p:spTree>
    <p:extLst>
      <p:ext uri="{BB962C8B-B14F-4D97-AF65-F5344CB8AC3E}">
        <p14:creationId xmlns:p14="http://schemas.microsoft.com/office/powerpoint/2010/main" val="234626104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Supported Windows Server Applications</a:t>
            </a:r>
            <a:endParaRPr lang="en-US" dirty="0"/>
          </a:p>
        </p:txBody>
      </p:sp>
      <p:sp>
        <p:nvSpPr>
          <p:cNvPr id="4" name="Rectangle 3"/>
          <p:cNvSpPr/>
          <p:nvPr/>
        </p:nvSpPr>
        <p:spPr>
          <a:xfrm>
            <a:off x="1158769" y="6065355"/>
            <a:ext cx="5952270" cy="461665"/>
          </a:xfrm>
          <a:prstGeom prst="rect">
            <a:avLst/>
          </a:prstGeom>
        </p:spPr>
        <p:txBody>
          <a:bodyPr wrap="none">
            <a:spAutoFit/>
          </a:bodyPr>
          <a:lstStyle/>
          <a:p>
            <a:r>
              <a:rPr lang="en-US" dirty="0">
                <a:hlinkClick r:id="rId3"/>
              </a:rPr>
              <a:t>http://</a:t>
            </a:r>
            <a:r>
              <a:rPr lang="en-US" dirty="0" smtClean="0">
                <a:hlinkClick r:id="rId3"/>
              </a:rPr>
              <a:t>support.microsoft.com/kb/2721672</a:t>
            </a:r>
            <a:r>
              <a:rPr lang="en-US" dirty="0" smtClean="0"/>
              <a:t> </a:t>
            </a:r>
            <a:endParaRPr lang="en-US" dirty="0"/>
          </a:p>
        </p:txBody>
      </p:sp>
      <p:grpSp>
        <p:nvGrpSpPr>
          <p:cNvPr id="6" name="Group 5"/>
          <p:cNvGrpSpPr/>
          <p:nvPr/>
        </p:nvGrpSpPr>
        <p:grpSpPr>
          <a:xfrm>
            <a:off x="1302707" y="2625893"/>
            <a:ext cx="10484748" cy="2337178"/>
            <a:chOff x="345332" y="2012095"/>
            <a:chExt cx="11442123" cy="2550589"/>
          </a:xfrm>
        </p:grpSpPr>
        <p:sp>
          <p:nvSpPr>
            <p:cNvPr id="13" name="Rectangle 12"/>
            <p:cNvSpPr/>
            <p:nvPr/>
          </p:nvSpPr>
          <p:spPr bwMode="auto">
            <a:xfrm>
              <a:off x="345332" y="3497469"/>
              <a:ext cx="2286000" cy="1065215"/>
            </a:xfrm>
            <a:prstGeom prst="rect">
              <a:avLst/>
            </a:prstGeom>
            <a:solidFill>
              <a:schemeClr val="accent3"/>
            </a:solidFill>
            <a:ln w="9525">
              <a:noFill/>
              <a:headEnd type="none" w="med" len="med"/>
              <a:tailEnd type="none" w="med" len="med"/>
            </a:ln>
            <a:effectLst>
              <a:outerShdw blurRad="40005" dist="22860" dir="5400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993" fontAlgn="base">
                <a:spcBef>
                  <a:spcPct val="0"/>
                </a:spcBef>
                <a:spcAft>
                  <a:spcPct val="0"/>
                </a:spcAft>
              </a:pPr>
              <a:r>
                <a:rPr lang="en-US" sz="1400" dirty="0">
                  <a:ln>
                    <a:solidFill>
                      <a:srgbClr val="FFFFFF">
                        <a:alpha val="0"/>
                      </a:srgbClr>
                    </a:solidFill>
                  </a:ln>
                  <a:solidFill>
                    <a:srgbClr val="FFFFFF"/>
                  </a:solidFill>
                </a:rPr>
                <a:t>SQL Server 2008</a:t>
              </a:r>
            </a:p>
            <a:p>
              <a:pPr algn="ctr" defTabSz="913993" fontAlgn="base">
                <a:spcBef>
                  <a:spcPct val="0"/>
                </a:spcBef>
                <a:spcAft>
                  <a:spcPct val="0"/>
                </a:spcAft>
              </a:pPr>
              <a:r>
                <a:rPr lang="en-US" sz="1400" dirty="0">
                  <a:ln>
                    <a:solidFill>
                      <a:srgbClr val="FFFFFF">
                        <a:alpha val="0"/>
                      </a:srgbClr>
                    </a:solidFill>
                  </a:ln>
                  <a:solidFill>
                    <a:srgbClr val="FFFFFF"/>
                  </a:solidFill>
                </a:rPr>
                <a:t>SQL Server 2008 R2</a:t>
              </a:r>
            </a:p>
            <a:p>
              <a:pPr algn="ctr" defTabSz="913993" fontAlgn="base">
                <a:spcBef>
                  <a:spcPct val="0"/>
                </a:spcBef>
                <a:spcAft>
                  <a:spcPct val="0"/>
                </a:spcAft>
              </a:pPr>
              <a:r>
                <a:rPr lang="en-US" sz="1400" dirty="0">
                  <a:ln>
                    <a:solidFill>
                      <a:srgbClr val="FFFFFF">
                        <a:alpha val="0"/>
                      </a:srgbClr>
                    </a:solidFill>
                  </a:ln>
                  <a:solidFill>
                    <a:srgbClr val="FFFFFF"/>
                  </a:solidFill>
                </a:rPr>
                <a:t>SQL Server 2012</a:t>
              </a:r>
            </a:p>
          </p:txBody>
        </p:sp>
        <p:sp>
          <p:nvSpPr>
            <p:cNvPr id="14" name="Rectangle 13"/>
            <p:cNvSpPr/>
            <p:nvPr/>
          </p:nvSpPr>
          <p:spPr bwMode="auto">
            <a:xfrm>
              <a:off x="2631332" y="3497472"/>
              <a:ext cx="2286000" cy="1065212"/>
            </a:xfrm>
            <a:prstGeom prst="rect">
              <a:avLst/>
            </a:prstGeom>
            <a:solidFill>
              <a:schemeClr val="accent2"/>
            </a:solidFill>
            <a:ln w="9525">
              <a:noFill/>
              <a:headEnd type="none" w="med" len="med"/>
              <a:tailEnd type="none" w="med" len="med"/>
            </a:ln>
            <a:effectLst>
              <a:outerShdw blurRad="40005" dist="22860" dir="5400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993" fontAlgn="base">
                <a:spcBef>
                  <a:spcPct val="0"/>
                </a:spcBef>
                <a:spcAft>
                  <a:spcPct val="0"/>
                </a:spcAft>
              </a:pPr>
              <a:r>
                <a:rPr lang="en-US" sz="1400" dirty="0">
                  <a:ln>
                    <a:solidFill>
                      <a:srgbClr val="FFFFFF">
                        <a:alpha val="0"/>
                      </a:srgbClr>
                    </a:solidFill>
                  </a:ln>
                  <a:solidFill>
                    <a:srgbClr val="FFFFFF"/>
                  </a:solidFill>
                </a:rPr>
                <a:t>Windows Server 2008 R2</a:t>
              </a:r>
            </a:p>
            <a:p>
              <a:pPr algn="ctr" defTabSz="913993" fontAlgn="base">
                <a:spcBef>
                  <a:spcPct val="0"/>
                </a:spcBef>
                <a:spcAft>
                  <a:spcPct val="0"/>
                </a:spcAft>
              </a:pPr>
              <a:r>
                <a:rPr lang="en-US" sz="1400" dirty="0">
                  <a:ln>
                    <a:solidFill>
                      <a:srgbClr val="FFFFFF">
                        <a:alpha val="0"/>
                      </a:srgbClr>
                    </a:solidFill>
                  </a:ln>
                  <a:solidFill>
                    <a:srgbClr val="FFFFFF"/>
                  </a:solidFill>
                </a:rPr>
                <a:t>Windows Server 2012</a:t>
              </a:r>
            </a:p>
          </p:txBody>
        </p:sp>
        <p:sp>
          <p:nvSpPr>
            <p:cNvPr id="15" name="Rectangle 14"/>
            <p:cNvSpPr/>
            <p:nvPr/>
          </p:nvSpPr>
          <p:spPr bwMode="auto">
            <a:xfrm>
              <a:off x="4905209" y="3497469"/>
              <a:ext cx="2286000" cy="1065212"/>
            </a:xfrm>
            <a:prstGeom prst="rect">
              <a:avLst/>
            </a:prstGeom>
            <a:solidFill>
              <a:schemeClr val="accent5"/>
            </a:solidFill>
            <a:ln w="9525">
              <a:noFill/>
              <a:headEnd type="none" w="med" len="med"/>
              <a:tailEnd type="none" w="med" len="med"/>
            </a:ln>
            <a:effectLst>
              <a:outerShdw blurRad="40005" dist="22860" dir="5400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993" fontAlgn="base">
                <a:spcBef>
                  <a:spcPct val="0"/>
                </a:spcBef>
                <a:spcAft>
                  <a:spcPct val="0"/>
                </a:spcAft>
              </a:pPr>
              <a:r>
                <a:rPr lang="en-US" sz="1400" dirty="0">
                  <a:ln>
                    <a:solidFill>
                      <a:srgbClr val="FFFFFF">
                        <a:alpha val="0"/>
                      </a:srgbClr>
                    </a:solidFill>
                  </a:ln>
                  <a:solidFill>
                    <a:srgbClr val="FFFFFF"/>
                  </a:solidFill>
                </a:rPr>
                <a:t>SharePoint </a:t>
              </a:r>
              <a:r>
                <a:rPr lang="en-US" sz="1400" dirty="0" smtClean="0">
                  <a:ln>
                    <a:solidFill>
                      <a:srgbClr val="FFFFFF">
                        <a:alpha val="0"/>
                      </a:srgbClr>
                    </a:solidFill>
                  </a:ln>
                  <a:solidFill>
                    <a:srgbClr val="FFFFFF"/>
                  </a:solidFill>
                </a:rPr>
                <a:t>2010 &amp; 2013</a:t>
              </a:r>
              <a:endParaRPr lang="en-US" sz="1400" dirty="0">
                <a:ln>
                  <a:solidFill>
                    <a:srgbClr val="FFFFFF">
                      <a:alpha val="0"/>
                    </a:srgbClr>
                  </a:solidFill>
                </a:ln>
                <a:solidFill>
                  <a:srgbClr val="FFFFFF"/>
                </a:solidFill>
              </a:endParaRPr>
            </a:p>
          </p:txBody>
        </p:sp>
        <p:sp>
          <p:nvSpPr>
            <p:cNvPr id="18" name="Rectangle 17"/>
            <p:cNvSpPr/>
            <p:nvPr/>
          </p:nvSpPr>
          <p:spPr bwMode="auto">
            <a:xfrm>
              <a:off x="7203332" y="3497472"/>
              <a:ext cx="2286000" cy="1065212"/>
            </a:xfrm>
            <a:prstGeom prst="rect">
              <a:avLst/>
            </a:prstGeom>
            <a:solidFill>
              <a:schemeClr val="tx2"/>
            </a:solidFill>
            <a:ln w="9525">
              <a:noFill/>
              <a:headEnd type="none" w="med" len="med"/>
              <a:tailEnd type="none" w="med" len="med"/>
            </a:ln>
            <a:effectLst>
              <a:outerShdw blurRad="40005" dist="22860" dir="5400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993" fontAlgn="base">
                <a:spcBef>
                  <a:spcPct val="0"/>
                </a:spcBef>
                <a:spcAft>
                  <a:spcPct val="0"/>
                </a:spcAft>
              </a:pPr>
              <a:r>
                <a:rPr lang="en-US" sz="1400" dirty="0">
                  <a:ln>
                    <a:solidFill>
                      <a:srgbClr val="FFFFFF">
                        <a:alpha val="0"/>
                      </a:srgbClr>
                    </a:solidFill>
                  </a:ln>
                  <a:solidFill>
                    <a:srgbClr val="FFFFFF"/>
                  </a:solidFill>
                </a:rPr>
                <a:t>BizTalk </a:t>
              </a:r>
              <a:r>
                <a:rPr lang="en-US" sz="1400" dirty="0" smtClean="0">
                  <a:ln>
                    <a:solidFill>
                      <a:srgbClr val="FFFFFF">
                        <a:alpha val="0"/>
                      </a:srgbClr>
                    </a:solidFill>
                  </a:ln>
                  <a:solidFill>
                    <a:srgbClr val="FFFFFF"/>
                  </a:solidFill>
                </a:rPr>
                <a:t>2010 &amp; 2013</a:t>
              </a:r>
              <a:endParaRPr lang="en-US" sz="1400" dirty="0">
                <a:ln>
                  <a:solidFill>
                    <a:srgbClr val="FFFFFF">
                      <a:alpha val="0"/>
                    </a:srgbClr>
                  </a:solidFill>
                </a:ln>
                <a:solidFill>
                  <a:srgbClr val="FFFFFF"/>
                </a:solidFill>
              </a:endParaRPr>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88728" y="2012095"/>
              <a:ext cx="1440057" cy="1411541"/>
            </a:xfrm>
            <a:prstGeom prst="rect">
              <a:avLst/>
            </a:prstGeom>
          </p:spPr>
        </p:pic>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7761" y="2056472"/>
              <a:ext cx="2107408" cy="1322788"/>
            </a:xfrm>
            <a:prstGeom prst="rect">
              <a:avLst/>
            </a:prstGeom>
          </p:spPr>
        </p:pic>
        <p:pic>
          <p:nvPicPr>
            <p:cNvPr id="20" name="Picture 1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03332" y="2179710"/>
              <a:ext cx="2317238" cy="1076311"/>
            </a:xfrm>
            <a:prstGeom prst="rect">
              <a:avLst/>
            </a:prstGeom>
          </p:spPr>
        </p:pic>
        <p:pic>
          <p:nvPicPr>
            <p:cNvPr id="21" name="Picture 2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099253" y="2434601"/>
              <a:ext cx="1897912" cy="566530"/>
            </a:xfrm>
            <a:prstGeom prst="rect">
              <a:avLst/>
            </a:prstGeom>
          </p:spPr>
        </p:pic>
        <p:sp>
          <p:nvSpPr>
            <p:cNvPr id="23" name="Rectangle 22"/>
            <p:cNvSpPr/>
            <p:nvPr/>
          </p:nvSpPr>
          <p:spPr bwMode="auto">
            <a:xfrm>
              <a:off x="9501455" y="3497472"/>
              <a:ext cx="2286000" cy="1065212"/>
            </a:xfrm>
            <a:prstGeom prst="rect">
              <a:avLst/>
            </a:prstGeom>
            <a:solidFill>
              <a:schemeClr val="tx1">
                <a:lumMod val="75000"/>
              </a:schemeClr>
            </a:solidFill>
            <a:ln w="9525">
              <a:noFill/>
              <a:headEnd type="none" w="med" len="med"/>
              <a:tailEnd type="none" w="med" len="med"/>
            </a:ln>
            <a:effectLst>
              <a:outerShdw blurRad="40005" dist="22860" dir="5400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993" fontAlgn="base">
                <a:spcBef>
                  <a:spcPct val="0"/>
                </a:spcBef>
                <a:spcAft>
                  <a:spcPct val="0"/>
                </a:spcAft>
              </a:pPr>
              <a:r>
                <a:rPr lang="en-US" sz="1400" dirty="0" smtClean="0">
                  <a:ln>
                    <a:solidFill>
                      <a:srgbClr val="FFFFFF">
                        <a:alpha val="0"/>
                      </a:srgbClr>
                    </a:solidFill>
                  </a:ln>
                  <a:solidFill>
                    <a:srgbClr val="FFFFFF"/>
                  </a:solidFill>
                </a:rPr>
                <a:t>System Center 2012</a:t>
              </a:r>
              <a:endParaRPr lang="en-US" sz="1400" dirty="0">
                <a:ln>
                  <a:solidFill>
                    <a:srgbClr val="FFFFFF">
                      <a:alpha val="0"/>
                    </a:srgbClr>
                  </a:solidFill>
                </a:ln>
                <a:solidFill>
                  <a:srgbClr val="FFFFFF"/>
                </a:solidFill>
              </a:endParaRPr>
            </a:p>
          </p:txBody>
        </p:sp>
        <p:pic>
          <p:nvPicPr>
            <p:cNvPr id="12" name="Picture 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541250" y="2153582"/>
              <a:ext cx="2206412" cy="1128568"/>
            </a:xfrm>
            <a:prstGeom prst="rect">
              <a:avLst/>
            </a:prstGeom>
          </p:spPr>
        </p:pic>
      </p:grpSp>
    </p:spTree>
    <p:extLst>
      <p:ext uri="{BB962C8B-B14F-4D97-AF65-F5344CB8AC3E}">
        <p14:creationId xmlns:p14="http://schemas.microsoft.com/office/powerpoint/2010/main" val="261139907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088019" y="1594759"/>
            <a:ext cx="10831637" cy="3845261"/>
          </a:xfrm>
        </p:spPr>
        <p:txBody>
          <a:bodyPr>
            <a:normAutofit lnSpcReduction="10000"/>
          </a:bodyPr>
          <a:lstStyle/>
          <a:p>
            <a:pPr marL="0" indent="0">
              <a:buNone/>
            </a:pPr>
            <a:r>
              <a:rPr lang="en-US" sz="4000" dirty="0" smtClean="0">
                <a:solidFill>
                  <a:schemeClr val="tx2">
                    <a:alpha val="99000"/>
                  </a:schemeClr>
                </a:solidFill>
                <a:latin typeface="Segoe Light" pitchFamily="34" charset="0"/>
              </a:rPr>
              <a:t>We will support</a:t>
            </a:r>
          </a:p>
          <a:p>
            <a:pPr marL="460260" lvl="1" indent="0">
              <a:buNone/>
            </a:pPr>
            <a:r>
              <a:rPr lang="en-US" sz="2000" dirty="0" smtClean="0">
                <a:latin typeface="Segoe UI Light" pitchFamily="34" charset="0"/>
              </a:rPr>
              <a:t>SUSE SLES 11  sp2</a:t>
            </a:r>
          </a:p>
          <a:p>
            <a:pPr marL="460260" lvl="1" indent="0">
              <a:buNone/>
            </a:pPr>
            <a:r>
              <a:rPr lang="en-US" sz="2000" dirty="0" smtClean="0">
                <a:latin typeface="Segoe UI Light" pitchFamily="34" charset="0"/>
              </a:rPr>
              <a:t>Open SUSE 12.1</a:t>
            </a:r>
          </a:p>
          <a:p>
            <a:pPr marL="460260" lvl="1" indent="0">
              <a:buNone/>
            </a:pPr>
            <a:r>
              <a:rPr lang="en-US" sz="2000" dirty="0" err="1" smtClean="0">
                <a:latin typeface="Segoe UI Light" pitchFamily="34" charset="0"/>
              </a:rPr>
              <a:t>CentOS</a:t>
            </a:r>
            <a:r>
              <a:rPr lang="en-US" sz="2000" dirty="0" smtClean="0">
                <a:latin typeface="Segoe UI Light" pitchFamily="34" charset="0"/>
              </a:rPr>
              <a:t> 6.2 by </a:t>
            </a:r>
            <a:r>
              <a:rPr lang="en-US" sz="2000" dirty="0" err="1" smtClean="0">
                <a:latin typeface="Segoe UI Light" pitchFamily="34" charset="0"/>
              </a:rPr>
              <a:t>OpenLogic</a:t>
            </a:r>
            <a:r>
              <a:rPr lang="en-US" sz="2000" dirty="0" smtClean="0">
                <a:latin typeface="Segoe UI Light" pitchFamily="34" charset="0"/>
              </a:rPr>
              <a:t>*  </a:t>
            </a:r>
          </a:p>
          <a:p>
            <a:pPr marL="460260" lvl="1" indent="0">
              <a:buNone/>
            </a:pPr>
            <a:r>
              <a:rPr lang="en-US" sz="2000" dirty="0" smtClean="0">
                <a:latin typeface="Segoe UI Light" pitchFamily="34" charset="0"/>
              </a:rPr>
              <a:t>Ubuntu 12.04</a:t>
            </a:r>
          </a:p>
          <a:p>
            <a:pPr marL="0" indent="0">
              <a:buNone/>
            </a:pPr>
            <a:r>
              <a:rPr lang="en-US" sz="4000" dirty="0" smtClean="0">
                <a:solidFill>
                  <a:schemeClr val="tx2">
                    <a:alpha val="99000"/>
                  </a:schemeClr>
                </a:solidFill>
                <a:latin typeface="Segoe Light" pitchFamily="34" charset="0"/>
              </a:rPr>
              <a:t>Specific versions are endorsed</a:t>
            </a:r>
          </a:p>
          <a:p>
            <a:pPr marL="460260" lvl="1" indent="0">
              <a:buNone/>
            </a:pPr>
            <a:r>
              <a:rPr lang="en-US" sz="2000" dirty="0" smtClean="0">
                <a:latin typeface="Segoe UI Light" pitchFamily="34" charset="0"/>
              </a:rPr>
              <a:t>Integration Components</a:t>
            </a:r>
          </a:p>
          <a:p>
            <a:pPr marL="460260" lvl="1" indent="0">
              <a:buNone/>
            </a:pPr>
            <a:r>
              <a:rPr lang="en-US" sz="2000" dirty="0" smtClean="0">
                <a:latin typeface="Segoe UI Light" pitchFamily="34" charset="0"/>
              </a:rPr>
              <a:t>Testing and validation by partners</a:t>
            </a:r>
          </a:p>
          <a:p>
            <a:pPr marL="460260" lvl="1" indent="0">
              <a:buNone/>
            </a:pPr>
            <a:r>
              <a:rPr lang="en-US" sz="2000" dirty="0" smtClean="0">
                <a:latin typeface="Segoe UI Light" pitchFamily="34" charset="0"/>
              </a:rPr>
              <a:t>Bring other variants at your own risk**</a:t>
            </a:r>
            <a:endParaRPr lang="en-US" sz="2000" dirty="0" smtClean="0">
              <a:latin typeface="Segoe UI Light" pitchFamily="34" charset="0"/>
            </a:endParaRPr>
          </a:p>
        </p:txBody>
      </p:sp>
      <p:sp>
        <p:nvSpPr>
          <p:cNvPr id="2" name="Title 1"/>
          <p:cNvSpPr>
            <a:spLocks noGrp="1"/>
          </p:cNvSpPr>
          <p:nvPr>
            <p:ph type="title"/>
          </p:nvPr>
        </p:nvSpPr>
        <p:spPr/>
        <p:txBody>
          <a:bodyPr>
            <a:normAutofit/>
          </a:bodyPr>
          <a:lstStyle/>
          <a:p>
            <a:r>
              <a:rPr lang="en-US" dirty="0" smtClean="0"/>
              <a:t>Linux on Windows Azure</a:t>
            </a:r>
            <a:endParaRPr lang="en-US" dirty="0"/>
          </a:p>
        </p:txBody>
      </p:sp>
      <p:sp>
        <p:nvSpPr>
          <p:cNvPr id="7" name="TextBox 6"/>
          <p:cNvSpPr txBox="1"/>
          <p:nvPr/>
        </p:nvSpPr>
        <p:spPr>
          <a:xfrm>
            <a:off x="1203470" y="6151512"/>
            <a:ext cx="6347389" cy="430887"/>
          </a:xfrm>
          <a:prstGeom prst="rect">
            <a:avLst/>
          </a:prstGeom>
          <a:noFill/>
        </p:spPr>
        <p:txBody>
          <a:bodyPr wrap="square" lIns="0" tIns="0" rIns="0" bIns="0" rtlCol="0">
            <a:spAutoFit/>
          </a:bodyPr>
          <a:lstStyle/>
          <a:p>
            <a:pPr marL="460260" indent="-460260" defTabSz="914134">
              <a:lnSpc>
                <a:spcPct val="90000"/>
              </a:lnSpc>
              <a:spcBef>
                <a:spcPct val="20000"/>
              </a:spcBef>
              <a:buSzPct val="80000"/>
              <a:buBlip>
                <a:blip r:embed="rId3"/>
              </a:buBlip>
            </a:pPr>
            <a:r>
              <a:rPr lang="en-US" sz="1400" dirty="0">
                <a:solidFill>
                  <a:srgbClr val="292929"/>
                </a:solidFill>
              </a:rPr>
              <a:t>*Image provided by OpenLogic based on CentOS 6.2</a:t>
            </a:r>
          </a:p>
          <a:p>
            <a:pPr marL="460260" indent="-460260" defTabSz="914134">
              <a:lnSpc>
                <a:spcPct val="90000"/>
              </a:lnSpc>
              <a:spcBef>
                <a:spcPct val="20000"/>
              </a:spcBef>
              <a:buSzPct val="80000"/>
              <a:buBlip>
                <a:blip r:embed="rId3"/>
              </a:buBlip>
            </a:pPr>
            <a:r>
              <a:rPr lang="en-US" sz="1400" dirty="0">
                <a:gradFill>
                  <a:gsLst>
                    <a:gs pos="0">
                      <a:srgbClr val="292929">
                        <a:lumMod val="90000"/>
                        <a:lumOff val="10000"/>
                      </a:srgbClr>
                    </a:gs>
                    <a:gs pos="86000">
                      <a:srgbClr val="292929">
                        <a:lumMod val="90000"/>
                        <a:lumOff val="10000"/>
                      </a:srgbClr>
                    </a:gs>
                  </a:gsLst>
                  <a:lin ang="5400000" scaled="0"/>
                </a:gradFill>
              </a:rPr>
              <a:t>**Integration Work will be needed</a:t>
            </a:r>
          </a:p>
        </p:txBody>
      </p:sp>
      <p:grpSp>
        <p:nvGrpSpPr>
          <p:cNvPr id="5" name="Group 4"/>
          <p:cNvGrpSpPr/>
          <p:nvPr/>
        </p:nvGrpSpPr>
        <p:grpSpPr>
          <a:xfrm>
            <a:off x="6867953" y="1868567"/>
            <a:ext cx="4998561" cy="4194732"/>
            <a:chOff x="5717370" y="1324404"/>
            <a:chExt cx="5820297" cy="4884323"/>
          </a:xfrm>
        </p:grpSpPr>
        <p:pic>
          <p:nvPicPr>
            <p:cNvPr id="1034" name="Picture 10" descr="http://t1.gstatic.com/images?q=tbn:ANd9GcSKCjha-gRtSSL5ZPRaclGXFgJhRdGQK-dl6jOZJCr_LuzIJQoPg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742" b="1045"/>
            <a:stretch/>
          </p:blipFill>
          <p:spPr bwMode="auto">
            <a:xfrm>
              <a:off x="5717370" y="4343252"/>
              <a:ext cx="2646523" cy="1696140"/>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06168" y="4058530"/>
              <a:ext cx="2150197" cy="2150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224866" y="1324404"/>
              <a:ext cx="2312801" cy="1490472"/>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808354" y="1324404"/>
              <a:ext cx="2464555" cy="1486557"/>
            </a:xfrm>
            <a:prstGeom prst="rect">
              <a:avLst/>
            </a:prstGeom>
          </p:spPr>
        </p:pic>
      </p:grpSp>
    </p:spTree>
    <p:extLst>
      <p:ext uri="{BB962C8B-B14F-4D97-AF65-F5344CB8AC3E}">
        <p14:creationId xmlns:p14="http://schemas.microsoft.com/office/powerpoint/2010/main" val="39746867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Gallery Images Available</a:t>
            </a:r>
            <a:endParaRPr lang="en-US" dirty="0"/>
          </a:p>
        </p:txBody>
      </p:sp>
      <p:sp>
        <p:nvSpPr>
          <p:cNvPr id="4" name="Text Placeholder 2"/>
          <p:cNvSpPr txBox="1">
            <a:spLocks/>
          </p:cNvSpPr>
          <p:nvPr/>
        </p:nvSpPr>
        <p:spPr>
          <a:xfrm>
            <a:off x="3634451" y="4389429"/>
            <a:ext cx="6081149" cy="2400657"/>
          </a:xfrm>
          <a:prstGeom prst="rect">
            <a:avLst/>
          </a:prstGeom>
        </p:spPr>
        <p:txBody>
          <a:bodyPr vert="horz" wrap="square" lIns="0" tIns="0" rIns="0" bIns="0" rtlCol="0">
            <a:spAutoFit/>
          </a:bodyPr>
          <a:lstStyle>
            <a:lvl1pPr marL="0" indent="0" algn="l" defTabSz="914363" rtl="0" eaLnBrk="1" latinLnBrk="0" hangingPunct="1">
              <a:lnSpc>
                <a:spcPct val="90000"/>
              </a:lnSpc>
              <a:spcBef>
                <a:spcPts val="0"/>
              </a:spcBef>
              <a:spcAft>
                <a:spcPts val="900"/>
              </a:spcAft>
              <a:buSzPct val="90000"/>
              <a:buFont typeface="Arial" pitchFamily="34" charset="0"/>
              <a:buNone/>
              <a:defRPr sz="4000" kern="1200" spc="-100" baseline="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Segoe UI Light" pitchFamily="34" charset="0"/>
                <a:ea typeface="+mn-ea"/>
                <a:cs typeface="+mn-cs"/>
              </a:defRPr>
            </a:lvl1pPr>
            <a:lvl2pPr marL="0" indent="0" algn="l" defTabSz="914363" rtl="0" eaLnBrk="1" latinLnBrk="0" hangingPunct="1">
              <a:lnSpc>
                <a:spcPct val="90000"/>
              </a:lnSpc>
              <a:spcBef>
                <a:spcPts val="0"/>
              </a:spcBef>
              <a:spcAft>
                <a:spcPts val="400"/>
              </a:spcAft>
              <a:buSzPct val="90000"/>
              <a:buFont typeface="Arial" pitchFamily="34" charset="0"/>
              <a:buNone/>
              <a:tabLst>
                <a:tab pos="630238" algn="l"/>
              </a:tabLst>
              <a:defRPr sz="2000" kern="1200" spc="-50" baseline="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2pPr>
            <a:lvl3pPr marL="0" indent="0" algn="l" defTabSz="914363" rtl="0" eaLnBrk="1" latinLnBrk="0" hangingPunct="1">
              <a:lnSpc>
                <a:spcPct val="90000"/>
              </a:lnSpc>
              <a:spcBef>
                <a:spcPts val="0"/>
              </a:spcBef>
              <a:spcAft>
                <a:spcPts val="400"/>
              </a:spcAft>
              <a:buSzPct val="90000"/>
              <a:buFont typeface="Arial" pitchFamily="34" charset="0"/>
              <a:buNone/>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3pPr>
            <a:lvl4pPr marL="0" indent="0" algn="l" defTabSz="914363" rtl="0" eaLnBrk="1" latinLnBrk="0" hangingPunct="1">
              <a:lnSpc>
                <a:spcPct val="90000"/>
              </a:lnSpc>
              <a:spcBef>
                <a:spcPts val="0"/>
              </a:spcBef>
              <a:spcAft>
                <a:spcPts val="400"/>
              </a:spcAft>
              <a:buSzPct val="90000"/>
              <a:buFont typeface="Arial" pitchFamily="34" charset="0"/>
              <a:buNone/>
              <a:tabLst>
                <a:tab pos="914400"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0" indent="0" algn="l" defTabSz="914363" rtl="0" eaLnBrk="1" latinLnBrk="0" hangingPunct="1">
              <a:lnSpc>
                <a:spcPct val="90000"/>
              </a:lnSpc>
              <a:spcBef>
                <a:spcPts val="0"/>
              </a:spcBef>
              <a:spcAft>
                <a:spcPts val="400"/>
              </a:spcAft>
              <a:buSzPct val="90000"/>
              <a:buFont typeface="Arial" pitchFamily="34" charset="0"/>
              <a:buNone/>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4400" spc="-51" dirty="0" smtClean="0">
                <a:solidFill>
                  <a:schemeClr val="tx2"/>
                </a:solidFill>
                <a:cs typeface="Segoe UI Light" pitchFamily="34" charset="0"/>
              </a:rPr>
              <a:t>Open Source</a:t>
            </a:r>
          </a:p>
          <a:p>
            <a:r>
              <a:rPr lang="en-US" sz="2400" dirty="0" err="1" smtClean="0">
                <a:solidFill>
                  <a:schemeClr val="tx1"/>
                </a:solidFill>
                <a:latin typeface="+mj-lt"/>
              </a:rPr>
              <a:t>OpenSUSE</a:t>
            </a:r>
            <a:r>
              <a:rPr lang="en-US" sz="2400" dirty="0" smtClean="0">
                <a:solidFill>
                  <a:schemeClr val="tx1"/>
                </a:solidFill>
                <a:latin typeface="+mj-lt"/>
              </a:rPr>
              <a:t> 12.2</a:t>
            </a:r>
          </a:p>
          <a:p>
            <a:r>
              <a:rPr lang="en-US" sz="2400" dirty="0" err="1" smtClean="0">
                <a:solidFill>
                  <a:schemeClr val="tx1"/>
                </a:solidFill>
                <a:latin typeface="+mj-lt"/>
              </a:rPr>
              <a:t>CentOS</a:t>
            </a:r>
            <a:r>
              <a:rPr lang="en-US" sz="2400" dirty="0" smtClean="0">
                <a:solidFill>
                  <a:schemeClr val="tx1"/>
                </a:solidFill>
                <a:latin typeface="+mj-lt"/>
              </a:rPr>
              <a:t> 6.3</a:t>
            </a:r>
          </a:p>
          <a:p>
            <a:r>
              <a:rPr lang="en-US" sz="2400" dirty="0" smtClean="0">
                <a:solidFill>
                  <a:schemeClr val="tx1"/>
                </a:solidFill>
                <a:latin typeface="+mj-lt"/>
              </a:rPr>
              <a:t>Ubuntu 12.04/12.10</a:t>
            </a:r>
          </a:p>
          <a:p>
            <a:r>
              <a:rPr lang="en-US" sz="2400" dirty="0" smtClean="0">
                <a:solidFill>
                  <a:schemeClr val="tx1"/>
                </a:solidFill>
                <a:latin typeface="+mj-lt"/>
              </a:rPr>
              <a:t>SUSE Linux Enterprise Server 11 SP2</a:t>
            </a:r>
            <a:endParaRPr lang="en-US" sz="2400" dirty="0">
              <a:solidFill>
                <a:schemeClr val="tx1"/>
              </a:solidFill>
              <a:latin typeface="+mj-lt"/>
            </a:endParaRPr>
          </a:p>
        </p:txBody>
      </p:sp>
      <p:pic>
        <p:nvPicPr>
          <p:cNvPr id="8" name="Picture 4" descr="https://windows.azure-test.net/Content/VirtualMachines/Images/Linux_12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2914" y="4546809"/>
            <a:ext cx="2085895" cy="20858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0860" y="1998912"/>
            <a:ext cx="2110004" cy="2068222"/>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69931" y="2290287"/>
            <a:ext cx="2823151" cy="1311299"/>
          </a:xfrm>
          <a:prstGeom prst="rect">
            <a:avLst/>
          </a:prstGeom>
        </p:spPr>
      </p:pic>
      <p:pic>
        <p:nvPicPr>
          <p:cNvPr id="6" name="Picture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87364" y="2311182"/>
            <a:ext cx="2082567" cy="1307196"/>
          </a:xfrm>
          <a:prstGeom prst="rect">
            <a:avLst/>
          </a:prstGeom>
        </p:spPr>
      </p:pic>
      <p:sp>
        <p:nvSpPr>
          <p:cNvPr id="9" name="Text Placeholder 2"/>
          <p:cNvSpPr txBox="1">
            <a:spLocks/>
          </p:cNvSpPr>
          <p:nvPr/>
        </p:nvSpPr>
        <p:spPr>
          <a:xfrm>
            <a:off x="3634451" y="1797871"/>
            <a:ext cx="6081149" cy="2400657"/>
          </a:xfrm>
          <a:prstGeom prst="rect">
            <a:avLst/>
          </a:prstGeom>
        </p:spPr>
        <p:txBody>
          <a:bodyPr vert="horz" wrap="square" lIns="0" tIns="0" rIns="0" bIns="0" rtlCol="0">
            <a:spAutoFit/>
          </a:bodyPr>
          <a:lstStyle>
            <a:lvl1pPr marL="0" indent="0" algn="l" defTabSz="914363" rtl="0" eaLnBrk="1" latinLnBrk="0" hangingPunct="1">
              <a:lnSpc>
                <a:spcPct val="90000"/>
              </a:lnSpc>
              <a:spcBef>
                <a:spcPts val="0"/>
              </a:spcBef>
              <a:spcAft>
                <a:spcPts val="900"/>
              </a:spcAft>
              <a:buSzPct val="90000"/>
              <a:buFont typeface="Arial" pitchFamily="34" charset="0"/>
              <a:buNone/>
              <a:defRPr sz="4000" kern="1200" spc="-100" baseline="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Segoe UI Light" pitchFamily="34" charset="0"/>
                <a:ea typeface="+mn-ea"/>
                <a:cs typeface="+mn-cs"/>
              </a:defRPr>
            </a:lvl1pPr>
            <a:lvl2pPr marL="0" indent="0" algn="l" defTabSz="914363" rtl="0" eaLnBrk="1" latinLnBrk="0" hangingPunct="1">
              <a:lnSpc>
                <a:spcPct val="90000"/>
              </a:lnSpc>
              <a:spcBef>
                <a:spcPts val="0"/>
              </a:spcBef>
              <a:spcAft>
                <a:spcPts val="400"/>
              </a:spcAft>
              <a:buSzPct val="90000"/>
              <a:buFont typeface="Arial" pitchFamily="34" charset="0"/>
              <a:buNone/>
              <a:tabLst>
                <a:tab pos="630238" algn="l"/>
              </a:tabLst>
              <a:defRPr sz="2000" kern="1200" spc="-50" baseline="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2pPr>
            <a:lvl3pPr marL="0" indent="0" algn="l" defTabSz="914363" rtl="0" eaLnBrk="1" latinLnBrk="0" hangingPunct="1">
              <a:lnSpc>
                <a:spcPct val="90000"/>
              </a:lnSpc>
              <a:spcBef>
                <a:spcPts val="0"/>
              </a:spcBef>
              <a:spcAft>
                <a:spcPts val="400"/>
              </a:spcAft>
              <a:buSzPct val="90000"/>
              <a:buFont typeface="Arial" pitchFamily="34" charset="0"/>
              <a:buNone/>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3pPr>
            <a:lvl4pPr marL="0" indent="0" algn="l" defTabSz="914363" rtl="0" eaLnBrk="1" latinLnBrk="0" hangingPunct="1">
              <a:lnSpc>
                <a:spcPct val="90000"/>
              </a:lnSpc>
              <a:spcBef>
                <a:spcPts val="0"/>
              </a:spcBef>
              <a:spcAft>
                <a:spcPts val="400"/>
              </a:spcAft>
              <a:buSzPct val="90000"/>
              <a:buFont typeface="Arial" pitchFamily="34" charset="0"/>
              <a:buNone/>
              <a:tabLst>
                <a:tab pos="914400"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0" indent="0" algn="l" defTabSz="914363" rtl="0" eaLnBrk="1" latinLnBrk="0" hangingPunct="1">
              <a:lnSpc>
                <a:spcPct val="90000"/>
              </a:lnSpc>
              <a:spcBef>
                <a:spcPts val="0"/>
              </a:spcBef>
              <a:spcAft>
                <a:spcPts val="400"/>
              </a:spcAft>
              <a:buSzPct val="90000"/>
              <a:buFont typeface="Arial" pitchFamily="34" charset="0"/>
              <a:buNone/>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4400" spc="-51" dirty="0" smtClean="0">
                <a:solidFill>
                  <a:schemeClr val="tx2"/>
                </a:solidFill>
                <a:cs typeface="Segoe UI Light" pitchFamily="34" charset="0"/>
              </a:rPr>
              <a:t>Microsoft</a:t>
            </a:r>
          </a:p>
          <a:p>
            <a:r>
              <a:rPr lang="en-US" sz="2400" dirty="0" smtClean="0">
                <a:solidFill>
                  <a:schemeClr val="tx1"/>
                </a:solidFill>
                <a:latin typeface="+mj-lt"/>
              </a:rPr>
              <a:t>Windows Server 2008 / 2012</a:t>
            </a:r>
          </a:p>
          <a:p>
            <a:r>
              <a:rPr lang="en-US" sz="2400" dirty="0" smtClean="0">
                <a:solidFill>
                  <a:schemeClr val="tx1"/>
                </a:solidFill>
                <a:latin typeface="+mj-lt"/>
              </a:rPr>
              <a:t>SQL Server </a:t>
            </a:r>
            <a:r>
              <a:rPr lang="en-US" sz="2400" dirty="0" err="1" smtClean="0">
                <a:solidFill>
                  <a:schemeClr val="tx1"/>
                </a:solidFill>
                <a:latin typeface="+mj-lt"/>
              </a:rPr>
              <a:t>Eval</a:t>
            </a:r>
            <a:endParaRPr lang="en-US" sz="2400" dirty="0" smtClean="0">
              <a:solidFill>
                <a:schemeClr val="tx1"/>
              </a:solidFill>
              <a:latin typeface="+mj-lt"/>
            </a:endParaRPr>
          </a:p>
          <a:p>
            <a:r>
              <a:rPr lang="en-US" sz="2400" dirty="0" smtClean="0">
                <a:solidFill>
                  <a:schemeClr val="tx1"/>
                </a:solidFill>
                <a:latin typeface="+mj-lt"/>
              </a:rPr>
              <a:t>BizTalk Server</a:t>
            </a:r>
          </a:p>
          <a:p>
            <a:r>
              <a:rPr lang="en-US" sz="2400" dirty="0" smtClean="0">
                <a:solidFill>
                  <a:schemeClr val="tx1"/>
                </a:solidFill>
                <a:latin typeface="+mj-lt"/>
              </a:rPr>
              <a:t>Visual Studio 2013 </a:t>
            </a:r>
            <a:endParaRPr lang="en-US" sz="2400" dirty="0">
              <a:solidFill>
                <a:schemeClr val="tx1"/>
              </a:solidFill>
              <a:latin typeface="+mj-lt"/>
            </a:endParaRPr>
          </a:p>
        </p:txBody>
      </p:sp>
    </p:spTree>
    <p:extLst>
      <p:ext uri="{BB962C8B-B14F-4D97-AF65-F5344CB8AC3E}">
        <p14:creationId xmlns:p14="http://schemas.microsoft.com/office/powerpoint/2010/main" val="3296408612"/>
      </p:ext>
    </p:extLst>
  </p:cSld>
  <p:clrMapOvr>
    <a:masterClrMapping/>
  </p:clrMapOvr>
  <mc:AlternateContent xmlns:mc="http://schemas.openxmlformats.org/markup-compatibility/2006">
    <mc:Choice xmlns:p14="http://schemas.microsoft.com/office/powerpoint/2010/main" Requires="p14">
      <p:transition p14:dur="0" advTm="52562"/>
    </mc:Choice>
    <mc:Fallback>
      <p:transition advTm="52562"/>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3L3swBQBkE2skIx0Ya5cgA"/>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7cE5ol9oykKo076q.tcMq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7cE5ol9oykKo076q.tcMq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7cE5ol9oykKo076q.tcMq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7cE5ol9oykKo076q.tcMqw"/>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7TQBLwN7JUqZ50IxKG9wQw"/>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RpZcFO9I.0qHKpQYchVsv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RpZcFO9I.0qHKpQYchVsv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4gIDtfgwdEmF4SKITbTJkw"/>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tyj0xWzMYUmB5K3f2dPUo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3L3swBQBkE2skIx0Ya5cgA"/>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4gIDtfgwdEmF4SKITbTJkw"/>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tyj0xWzMYUmB5K3f2dPUow"/>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7cE5ol9oykKo076q.tcMqw"/>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4gIDtfgwdEmF4SKITbTJkw"/>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tyj0xWzMYUmB5K3f2dPUow"/>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4gIDtfgwdEmF4SKITbTJkw"/>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tyj0xWzMYUmB5K3f2dPUow"/>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7cE5ol9oykKo076q.tcMqw"/>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7cE5ol9oykKo076q.tcMqw"/>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gPlPD9p_kEmuhPuNSNSOVw"/>
</p:tagLst>
</file>

<file path=ppt/tags/tag51.xml><?xml version="1.0" encoding="utf-8"?>
<p:tagLst xmlns:a="http://schemas.openxmlformats.org/drawingml/2006/main" xmlns:r="http://schemas.openxmlformats.org/officeDocument/2006/relationships" xmlns:p="http://schemas.openxmlformats.org/presentationml/2006/main">
  <p:tag name="TIMING" val="|.3|0|0|.4|.5|.5|.5|.6"/>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pRkSxxeooy0WHS2_AhVkIyw"/>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p7Yqpt3MX5EmuH8_iat4cjA"/>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p2mNM3ep4JkKLxTAWc1k.aw"/>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pxQ1QXWp9j0qm_LPD3YXaPQ"/>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pkk7nVGJfb0Kb8hKFPCDExg"/>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pJ.Ye3zYL0kOWuNac7N7nVQ"/>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pLwUeQD_hs0.p04TOpwhLVg"/>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7cE5ol9oykKo076q.tcMqw"/>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pY4tomKbD7kOngsFktveriA"/>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p52UvgfnwUkOhDuYKkipu3g"/>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pQDxCIx80x0StPLCE5olhmA"/>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pA_0PJi894k.K8aM2MISEpQ"/>
</p:tagLst>
</file>

<file path=ppt/tags/tag64.xml><?xml version="1.0" encoding="utf-8"?>
<p:tagLst xmlns:a="http://schemas.openxmlformats.org/drawingml/2006/main" xmlns:r="http://schemas.openxmlformats.org/officeDocument/2006/relationships" xmlns:p="http://schemas.openxmlformats.org/presentationml/2006/main">
  <p:tag name="TIMING" val="|.8|.7|1.2|1.2"/>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7cE5ol9oykKo076q.tcMq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7cE5ol9oykKo076q.tcMq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vUnleashed - No Anim">
  <a:themeElements>
    <a:clrScheme name="Custom 12">
      <a:dk1>
        <a:srgbClr val="191919"/>
      </a:dk1>
      <a:lt1>
        <a:srgbClr val="FFFFFF"/>
      </a:lt1>
      <a:dk2>
        <a:srgbClr val="333333"/>
      </a:dk2>
      <a:lt2>
        <a:srgbClr val="DFDFDF"/>
      </a:lt2>
      <a:accent1>
        <a:srgbClr val="629ED2"/>
      </a:accent1>
      <a:accent2>
        <a:srgbClr val="FF6634"/>
      </a:accent2>
      <a:accent3>
        <a:srgbClr val="605F69"/>
      </a:accent3>
      <a:accent4>
        <a:srgbClr val="3876AF"/>
      </a:accent4>
      <a:accent5>
        <a:srgbClr val="545253"/>
      </a:accent5>
      <a:accent6>
        <a:srgbClr val="FFFFFF"/>
      </a:accent6>
      <a:hlink>
        <a:srgbClr val="5A93C3"/>
      </a:hlink>
      <a:folHlink>
        <a:srgbClr val="629ED2"/>
      </a:folHlink>
    </a:clrScheme>
    <a:fontScheme name="Metro">
      <a:majorFont>
        <a:latin typeface="Segoe U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egoe U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evUnleashed - No Anim" id="{CB48CA11-A578-4620-A230-0EEF96DD163F}" vid="{398D7CA5-9967-4D84-82B4-4FED0114A0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439DE33269768429C68E4ADA8BF0B7F" ma:contentTypeVersion="0" ma:contentTypeDescription="Create a new document." ma:contentTypeScope="" ma:versionID="bdfbba2c10a4265f0a6dc971dff45a3e">
  <xsd:schema xmlns:xsd="http://www.w3.org/2001/XMLSchema" xmlns:xs="http://www.w3.org/2001/XMLSchema" xmlns:p="http://schemas.microsoft.com/office/2006/metadata/properties" targetNamespace="http://schemas.microsoft.com/office/2006/metadata/properties" ma:root="true" ma:fieldsID="ce2422f8ab5ff0ebf4a2c9595dd8473e">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9B64BB9-3772-44C2-82F4-DBB5E8349B07}">
  <ds:schemaRefs>
    <ds:schemaRef ds:uri="http://schemas.microsoft.com/sharepoint/v3/contenttype/forms"/>
  </ds:schemaRefs>
</ds:datastoreItem>
</file>

<file path=customXml/itemProps2.xml><?xml version="1.0" encoding="utf-8"?>
<ds:datastoreItem xmlns:ds="http://schemas.openxmlformats.org/officeDocument/2006/customXml" ds:itemID="{E671F10B-83AD-4F16-B102-A658516F6B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8CF69C5-0497-4CBF-B135-F09D219CA3FA}">
  <ds:schemaRefs>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MS1444_Windows Azure Template 16x9_r08b</Template>
  <TotalTime>9763</TotalTime>
  <Words>2448</Words>
  <Application>Microsoft Office PowerPoint</Application>
  <PresentationFormat>Custom</PresentationFormat>
  <Paragraphs>541</Paragraphs>
  <Slides>41</Slides>
  <Notes>34</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41</vt:i4>
      </vt:variant>
    </vt:vector>
  </HeadingPairs>
  <TitlesOfParts>
    <vt:vector size="49" baseType="lpstr">
      <vt:lpstr>Arial</vt:lpstr>
      <vt:lpstr>Calibri</vt:lpstr>
      <vt:lpstr>Segoe Light</vt:lpstr>
      <vt:lpstr>Segoe UI</vt:lpstr>
      <vt:lpstr>Segoe UI Light</vt:lpstr>
      <vt:lpstr>Wingdings</vt:lpstr>
      <vt:lpstr>DevUnleashed - No Anim</vt:lpstr>
      <vt:lpstr>think-cell Slide</vt:lpstr>
      <vt:lpstr>Windows Azure Virtual Machines</vt:lpstr>
      <vt:lpstr>Agenda</vt:lpstr>
      <vt:lpstr>Windows Azure VMs</vt:lpstr>
      <vt:lpstr>A Continuous Offering    From Private to     Public Cloud</vt:lpstr>
      <vt:lpstr>Windows Azure Virtual Machines</vt:lpstr>
      <vt:lpstr>Cloud First Provisioning</vt:lpstr>
      <vt:lpstr>Supported Windows Server Applications</vt:lpstr>
      <vt:lpstr>Linux on Windows Azure</vt:lpstr>
      <vt:lpstr>Gallery Images Available</vt:lpstr>
      <vt:lpstr>Virtual Machine Sizes</vt:lpstr>
      <vt:lpstr>Linux Offering</vt:lpstr>
      <vt:lpstr>Virtual Machines and Cloud Services</vt:lpstr>
      <vt:lpstr>Cloud Services, Roles, and Instances</vt:lpstr>
      <vt:lpstr>Cloud Services with Virtual Machines Multiple Virtual Machines can be hosted within the same cloud service </vt:lpstr>
      <vt:lpstr>Multiple Cloud Services Configuration</vt:lpstr>
      <vt:lpstr>Getting Started with Virtual Machines</vt:lpstr>
      <vt:lpstr>Virtual Machine Availability </vt:lpstr>
      <vt:lpstr>Service Level Agreements </vt:lpstr>
      <vt:lpstr>Fault and Update Domains</vt:lpstr>
      <vt:lpstr>PowerPoint Presentation</vt:lpstr>
      <vt:lpstr>Virtual Machine Availability Sets Update Domains are honored by host OS updates</vt:lpstr>
      <vt:lpstr>End to End Highly Available Solution Redundancy at every level</vt:lpstr>
      <vt:lpstr>Configuring Load Balancing and High Availability </vt:lpstr>
      <vt:lpstr>Images &amp; Disks</vt:lpstr>
      <vt:lpstr>Persistent Disks and Highly Durable</vt:lpstr>
      <vt:lpstr>Persistent Disks and Highly Durable</vt:lpstr>
      <vt:lpstr>Disks and Images</vt:lpstr>
      <vt:lpstr>Image Mobility</vt:lpstr>
      <vt:lpstr>Bring Your Own Server/VHD</vt:lpstr>
      <vt:lpstr>Imaging VMs in the Cloud</vt:lpstr>
      <vt:lpstr>What will work on upload…</vt:lpstr>
      <vt:lpstr>Tips on BYO Generalized Images</vt:lpstr>
      <vt:lpstr>Imaging Virtual Machines</vt:lpstr>
      <vt:lpstr>Managing VMs</vt:lpstr>
      <vt:lpstr>Manage using existing Tools</vt:lpstr>
      <vt:lpstr>Scripting Capabilities</vt:lpstr>
      <vt:lpstr>What can you do with PowerShell?</vt:lpstr>
      <vt:lpstr>Virtual Machine Management</vt:lpstr>
      <vt:lpstr>Take the DevUnleashed Windows Azure Survey</vt:lpstr>
      <vt:lpstr>HANDS ON LAB</vt:lpstr>
      <vt:lpstr>Thank You!</vt:lpstr>
    </vt:vector>
  </TitlesOfParts>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Virtual Machines</dc:title>
  <dc:creator>Michael Washam</dc:creator>
  <dc:description>Comprehensive presentation that introduces the technical concepts and business value of Windows Azure Virtual Machines and Virtual Networks
by Michael Washammwasham@microsoft.com</dc:description>
  <cp:lastModifiedBy>Bret Stateham</cp:lastModifiedBy>
  <cp:revision>745</cp:revision>
  <cp:lastPrinted>2012-06-13T17:37:07Z</cp:lastPrinted>
  <dcterms:created xsi:type="dcterms:W3CDTF">2006-08-16T00:00:00Z</dcterms:created>
  <dcterms:modified xsi:type="dcterms:W3CDTF">2013-09-27T13:58:07Z</dcterms:modified>
  <cp:version>1.0.4</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0x0101000439DE33269768429C68E4ADA8BF0B7F</vt:lpwstr>
  </property>
  <property fmtid="{D5CDD505-2E9C-101B-9397-08002B2CF9AE}" pid="3" name="IsMyDocuments">
    <vt:bool>true</vt:bool>
  </property>
</Properties>
</file>

<file path=docProps/thumbnail.jpeg>
</file>